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40"/>
  </p:notesMasterIdLst>
  <p:sldIdLst>
    <p:sldId id="256" r:id="rId2"/>
    <p:sldId id="356" r:id="rId3"/>
    <p:sldId id="337" r:id="rId4"/>
    <p:sldId id="338" r:id="rId5"/>
    <p:sldId id="266" r:id="rId6"/>
    <p:sldId id="267" r:id="rId7"/>
    <p:sldId id="268" r:id="rId8"/>
    <p:sldId id="269" r:id="rId9"/>
    <p:sldId id="284" r:id="rId10"/>
    <p:sldId id="288" r:id="rId11"/>
    <p:sldId id="352" r:id="rId12"/>
    <p:sldId id="260" r:id="rId13"/>
    <p:sldId id="353" r:id="rId14"/>
    <p:sldId id="354" r:id="rId15"/>
    <p:sldId id="328" r:id="rId16"/>
    <p:sldId id="321" r:id="rId17"/>
    <p:sldId id="285" r:id="rId18"/>
    <p:sldId id="304" r:id="rId19"/>
    <p:sldId id="259" r:id="rId20"/>
    <p:sldId id="355" r:id="rId21"/>
    <p:sldId id="261" r:id="rId22"/>
    <p:sldId id="329" r:id="rId23"/>
    <p:sldId id="264" r:id="rId24"/>
    <p:sldId id="330"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155E4-FC81-4ECB-90CE-2E264BD6955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4A54B00-875F-45C7-9669-8CD3E5A3D932}">
      <dgm:prSet/>
      <dgm:spPr/>
      <dgm:t>
        <a:bodyPr/>
        <a:lstStyle/>
        <a:p>
          <a:r>
            <a:rPr lang="tr-TR"/>
            <a:t>Amaçlarınızı netleştirin. </a:t>
          </a:r>
          <a:endParaRPr lang="en-US"/>
        </a:p>
      </dgm:t>
    </dgm:pt>
    <dgm:pt modelId="{A2D49E8F-612C-4A6B-9B52-358E05B21C9B}" type="parTrans" cxnId="{1B5D5D0D-561A-4C8E-BCB4-7257C2349D70}">
      <dgm:prSet/>
      <dgm:spPr/>
      <dgm:t>
        <a:bodyPr/>
        <a:lstStyle/>
        <a:p>
          <a:endParaRPr lang="en-US"/>
        </a:p>
      </dgm:t>
    </dgm:pt>
    <dgm:pt modelId="{C394AC66-40D2-49F4-B808-94E31A46575E}" type="sibTrans" cxnId="{1B5D5D0D-561A-4C8E-BCB4-7257C2349D70}">
      <dgm:prSet/>
      <dgm:spPr/>
      <dgm:t>
        <a:bodyPr/>
        <a:lstStyle/>
        <a:p>
          <a:endParaRPr lang="en-US"/>
        </a:p>
      </dgm:t>
    </dgm:pt>
    <dgm:pt modelId="{3F4F30A2-557F-434D-A05A-00EB595D3890}">
      <dgm:prSet/>
      <dgm:spPr/>
      <dgm:t>
        <a:bodyPr/>
        <a:lstStyle/>
        <a:p>
          <a:r>
            <a:rPr lang="tr-TR"/>
            <a:t>Hedefinizi belirleyin. </a:t>
          </a:r>
          <a:endParaRPr lang="en-US"/>
        </a:p>
      </dgm:t>
    </dgm:pt>
    <dgm:pt modelId="{88C12034-8F1D-43E5-A359-0482CFA518E0}" type="parTrans" cxnId="{68270C1F-78B0-4AAE-B469-921FD4158BC5}">
      <dgm:prSet/>
      <dgm:spPr/>
      <dgm:t>
        <a:bodyPr/>
        <a:lstStyle/>
        <a:p>
          <a:endParaRPr lang="en-US"/>
        </a:p>
      </dgm:t>
    </dgm:pt>
    <dgm:pt modelId="{7F290B72-69A3-48E0-B25A-689E120BE13C}" type="sibTrans" cxnId="{68270C1F-78B0-4AAE-B469-921FD4158BC5}">
      <dgm:prSet/>
      <dgm:spPr/>
      <dgm:t>
        <a:bodyPr/>
        <a:lstStyle/>
        <a:p>
          <a:endParaRPr lang="en-US"/>
        </a:p>
      </dgm:t>
    </dgm:pt>
    <dgm:pt modelId="{28982451-EED9-4903-A56C-C26A9D7F0940}">
      <dgm:prSet/>
      <dgm:spPr/>
      <dgm:t>
        <a:bodyPr/>
        <a:lstStyle/>
        <a:p>
          <a:r>
            <a:rPr lang="tr-TR"/>
            <a:t>Bilgi eksiklerinizi tespit edin. </a:t>
          </a:r>
          <a:endParaRPr lang="en-US"/>
        </a:p>
      </dgm:t>
    </dgm:pt>
    <dgm:pt modelId="{46939976-BBA6-4BE4-BF6C-306BB0A67BF3}" type="parTrans" cxnId="{EF0E2944-F226-4CE9-AA94-8CAE501E58F9}">
      <dgm:prSet/>
      <dgm:spPr/>
      <dgm:t>
        <a:bodyPr/>
        <a:lstStyle/>
        <a:p>
          <a:endParaRPr lang="en-US"/>
        </a:p>
      </dgm:t>
    </dgm:pt>
    <dgm:pt modelId="{5420923D-EF1C-4E4D-8466-D6E0E0B67832}" type="sibTrans" cxnId="{EF0E2944-F226-4CE9-AA94-8CAE501E58F9}">
      <dgm:prSet/>
      <dgm:spPr/>
      <dgm:t>
        <a:bodyPr/>
        <a:lstStyle/>
        <a:p>
          <a:endParaRPr lang="en-US"/>
        </a:p>
      </dgm:t>
    </dgm:pt>
    <dgm:pt modelId="{E1C8D8B3-CA01-4F8A-B5EA-D64418D8C1A1}">
      <dgm:prSet/>
      <dgm:spPr/>
      <dgm:t>
        <a:bodyPr/>
        <a:lstStyle/>
        <a:p>
          <a:r>
            <a:rPr lang="tr-TR"/>
            <a:t>Sizi oyalayacak faaliyetleri biraz erteleyin. </a:t>
          </a:r>
          <a:endParaRPr lang="en-US"/>
        </a:p>
      </dgm:t>
    </dgm:pt>
    <dgm:pt modelId="{E279E97B-0DC3-459A-B7E3-15E75D6DB8B6}" type="parTrans" cxnId="{E2E4BFAD-DF48-4E57-B9DF-7D2EE0129B7B}">
      <dgm:prSet/>
      <dgm:spPr/>
      <dgm:t>
        <a:bodyPr/>
        <a:lstStyle/>
        <a:p>
          <a:endParaRPr lang="en-US"/>
        </a:p>
      </dgm:t>
    </dgm:pt>
    <dgm:pt modelId="{9F265E9A-378B-4038-A723-A000AE70BD3E}" type="sibTrans" cxnId="{E2E4BFAD-DF48-4E57-B9DF-7D2EE0129B7B}">
      <dgm:prSet/>
      <dgm:spPr/>
      <dgm:t>
        <a:bodyPr/>
        <a:lstStyle/>
        <a:p>
          <a:endParaRPr lang="en-US"/>
        </a:p>
      </dgm:t>
    </dgm:pt>
    <dgm:pt modelId="{CD58FF5E-7D30-40FA-BBF0-26BB56130B9C}">
      <dgm:prSet/>
      <dgm:spPr/>
      <dgm:t>
        <a:bodyPr/>
        <a:lstStyle/>
        <a:p>
          <a:r>
            <a:rPr lang="tr-TR"/>
            <a:t>Düzenli ve disiplinli ders çalışma alışkanlığı edinin. </a:t>
          </a:r>
          <a:endParaRPr lang="en-US"/>
        </a:p>
      </dgm:t>
    </dgm:pt>
    <dgm:pt modelId="{4B9E616D-3C6D-4109-9A03-FBCEFD114C94}" type="parTrans" cxnId="{CCB4B508-5D54-49BE-A131-BFA099C2BFEC}">
      <dgm:prSet/>
      <dgm:spPr/>
      <dgm:t>
        <a:bodyPr/>
        <a:lstStyle/>
        <a:p>
          <a:endParaRPr lang="en-US"/>
        </a:p>
      </dgm:t>
    </dgm:pt>
    <dgm:pt modelId="{4BDC66EF-5564-4F9F-831F-847D55717C23}" type="sibTrans" cxnId="{CCB4B508-5D54-49BE-A131-BFA099C2BFEC}">
      <dgm:prSet/>
      <dgm:spPr/>
      <dgm:t>
        <a:bodyPr/>
        <a:lstStyle/>
        <a:p>
          <a:endParaRPr lang="en-US"/>
        </a:p>
      </dgm:t>
    </dgm:pt>
    <dgm:pt modelId="{59788CCD-6509-4060-8D92-F19E2AF251DE}">
      <dgm:prSet/>
      <dgm:spPr/>
      <dgm:t>
        <a:bodyPr/>
        <a:lstStyle/>
        <a:p>
          <a:r>
            <a:rPr lang="tr-TR"/>
            <a:t>Ders çalışma isteğinin gelmesini beklemeden sorumluluk duygunuzu açığa çıkarın ve kararlılıkla derse sarılın. </a:t>
          </a:r>
          <a:endParaRPr lang="en-US"/>
        </a:p>
      </dgm:t>
    </dgm:pt>
    <dgm:pt modelId="{B5D547C6-CCA3-4707-AE4F-3E5247011973}" type="parTrans" cxnId="{DEDB6587-CFC7-4A9E-88DD-3D8E3871E15D}">
      <dgm:prSet/>
      <dgm:spPr/>
      <dgm:t>
        <a:bodyPr/>
        <a:lstStyle/>
        <a:p>
          <a:endParaRPr lang="en-US"/>
        </a:p>
      </dgm:t>
    </dgm:pt>
    <dgm:pt modelId="{1F545895-8BAE-4295-A5F3-52E808378ACA}" type="sibTrans" cxnId="{DEDB6587-CFC7-4A9E-88DD-3D8E3871E15D}">
      <dgm:prSet/>
      <dgm:spPr/>
      <dgm:t>
        <a:bodyPr/>
        <a:lstStyle/>
        <a:p>
          <a:endParaRPr lang="en-US"/>
        </a:p>
      </dgm:t>
    </dgm:pt>
    <dgm:pt modelId="{CA8BB08A-B734-46D7-8213-71D61AA7E28C}" type="pres">
      <dgm:prSet presAssocID="{E62155E4-FC81-4ECB-90CE-2E264BD69558}" presName="Name0" presStyleCnt="0">
        <dgm:presLayoutVars>
          <dgm:dir/>
          <dgm:resizeHandles val="exact"/>
        </dgm:presLayoutVars>
      </dgm:prSet>
      <dgm:spPr/>
    </dgm:pt>
    <dgm:pt modelId="{91CF4D75-EB2C-4DCF-A4EF-5D1820103002}" type="pres">
      <dgm:prSet presAssocID="{B4A54B00-875F-45C7-9669-8CD3E5A3D932}" presName="node" presStyleLbl="node1" presStyleIdx="0" presStyleCnt="6">
        <dgm:presLayoutVars>
          <dgm:bulletEnabled val="1"/>
        </dgm:presLayoutVars>
      </dgm:prSet>
      <dgm:spPr/>
    </dgm:pt>
    <dgm:pt modelId="{5E271059-3556-402F-9DC7-8054EF606CE2}" type="pres">
      <dgm:prSet presAssocID="{C394AC66-40D2-49F4-B808-94E31A46575E}" presName="sibTrans" presStyleLbl="sibTrans1D1" presStyleIdx="0" presStyleCnt="5"/>
      <dgm:spPr/>
    </dgm:pt>
    <dgm:pt modelId="{858C9A42-39DF-41F7-BA2D-115C2B873DDD}" type="pres">
      <dgm:prSet presAssocID="{C394AC66-40D2-49F4-B808-94E31A46575E}" presName="connectorText" presStyleLbl="sibTrans1D1" presStyleIdx="0" presStyleCnt="5"/>
      <dgm:spPr/>
    </dgm:pt>
    <dgm:pt modelId="{BE782417-482B-44C5-9A4E-8228A328FA0F}" type="pres">
      <dgm:prSet presAssocID="{3F4F30A2-557F-434D-A05A-00EB595D3890}" presName="node" presStyleLbl="node1" presStyleIdx="1" presStyleCnt="6">
        <dgm:presLayoutVars>
          <dgm:bulletEnabled val="1"/>
        </dgm:presLayoutVars>
      </dgm:prSet>
      <dgm:spPr/>
    </dgm:pt>
    <dgm:pt modelId="{2625D4C0-EC10-48D2-8819-9F8662F1DF06}" type="pres">
      <dgm:prSet presAssocID="{7F290B72-69A3-48E0-B25A-689E120BE13C}" presName="sibTrans" presStyleLbl="sibTrans1D1" presStyleIdx="1" presStyleCnt="5"/>
      <dgm:spPr/>
    </dgm:pt>
    <dgm:pt modelId="{7602FC7C-C415-44CA-974A-7D5F58B77D15}" type="pres">
      <dgm:prSet presAssocID="{7F290B72-69A3-48E0-B25A-689E120BE13C}" presName="connectorText" presStyleLbl="sibTrans1D1" presStyleIdx="1" presStyleCnt="5"/>
      <dgm:spPr/>
    </dgm:pt>
    <dgm:pt modelId="{EF2FDF5C-6821-4F57-A95F-6BB3E2E5DD0A}" type="pres">
      <dgm:prSet presAssocID="{28982451-EED9-4903-A56C-C26A9D7F0940}" presName="node" presStyleLbl="node1" presStyleIdx="2" presStyleCnt="6">
        <dgm:presLayoutVars>
          <dgm:bulletEnabled val="1"/>
        </dgm:presLayoutVars>
      </dgm:prSet>
      <dgm:spPr/>
    </dgm:pt>
    <dgm:pt modelId="{D694637A-7483-423A-B2BA-474E6271E066}" type="pres">
      <dgm:prSet presAssocID="{5420923D-EF1C-4E4D-8466-D6E0E0B67832}" presName="sibTrans" presStyleLbl="sibTrans1D1" presStyleIdx="2" presStyleCnt="5"/>
      <dgm:spPr/>
    </dgm:pt>
    <dgm:pt modelId="{B492254A-BE29-4C57-88F5-70C55D425802}" type="pres">
      <dgm:prSet presAssocID="{5420923D-EF1C-4E4D-8466-D6E0E0B67832}" presName="connectorText" presStyleLbl="sibTrans1D1" presStyleIdx="2" presStyleCnt="5"/>
      <dgm:spPr/>
    </dgm:pt>
    <dgm:pt modelId="{5B81A132-AC41-4777-A2A5-4C5921263EDE}" type="pres">
      <dgm:prSet presAssocID="{E1C8D8B3-CA01-4F8A-B5EA-D64418D8C1A1}" presName="node" presStyleLbl="node1" presStyleIdx="3" presStyleCnt="6">
        <dgm:presLayoutVars>
          <dgm:bulletEnabled val="1"/>
        </dgm:presLayoutVars>
      </dgm:prSet>
      <dgm:spPr/>
    </dgm:pt>
    <dgm:pt modelId="{5B692F4E-7690-4DCD-96D4-CA19D6950A76}" type="pres">
      <dgm:prSet presAssocID="{9F265E9A-378B-4038-A723-A000AE70BD3E}" presName="sibTrans" presStyleLbl="sibTrans1D1" presStyleIdx="3" presStyleCnt="5"/>
      <dgm:spPr/>
    </dgm:pt>
    <dgm:pt modelId="{50507F04-B323-4753-8D15-ED45068BA42F}" type="pres">
      <dgm:prSet presAssocID="{9F265E9A-378B-4038-A723-A000AE70BD3E}" presName="connectorText" presStyleLbl="sibTrans1D1" presStyleIdx="3" presStyleCnt="5"/>
      <dgm:spPr/>
    </dgm:pt>
    <dgm:pt modelId="{01688620-8447-4E1B-A664-945E522BC926}" type="pres">
      <dgm:prSet presAssocID="{CD58FF5E-7D30-40FA-BBF0-26BB56130B9C}" presName="node" presStyleLbl="node1" presStyleIdx="4" presStyleCnt="6">
        <dgm:presLayoutVars>
          <dgm:bulletEnabled val="1"/>
        </dgm:presLayoutVars>
      </dgm:prSet>
      <dgm:spPr/>
    </dgm:pt>
    <dgm:pt modelId="{077CEB68-EB68-4B6B-A151-28347DDE249B}" type="pres">
      <dgm:prSet presAssocID="{4BDC66EF-5564-4F9F-831F-847D55717C23}" presName="sibTrans" presStyleLbl="sibTrans1D1" presStyleIdx="4" presStyleCnt="5"/>
      <dgm:spPr/>
    </dgm:pt>
    <dgm:pt modelId="{A292BB93-FDA5-4DA8-9CB2-F31223F3A23C}" type="pres">
      <dgm:prSet presAssocID="{4BDC66EF-5564-4F9F-831F-847D55717C23}" presName="connectorText" presStyleLbl="sibTrans1D1" presStyleIdx="4" presStyleCnt="5"/>
      <dgm:spPr/>
    </dgm:pt>
    <dgm:pt modelId="{07345A4E-B77A-4C45-9215-F239A4EB58D9}" type="pres">
      <dgm:prSet presAssocID="{59788CCD-6509-4060-8D92-F19E2AF251DE}" presName="node" presStyleLbl="node1" presStyleIdx="5" presStyleCnt="6">
        <dgm:presLayoutVars>
          <dgm:bulletEnabled val="1"/>
        </dgm:presLayoutVars>
      </dgm:prSet>
      <dgm:spPr/>
    </dgm:pt>
  </dgm:ptLst>
  <dgm:cxnLst>
    <dgm:cxn modelId="{E9782C02-DFA8-48A3-8E12-FD74143728DC}" type="presOf" srcId="{E62155E4-FC81-4ECB-90CE-2E264BD69558}" destId="{CA8BB08A-B734-46D7-8213-71D61AA7E28C}" srcOrd="0" destOrd="0" presId="urn:microsoft.com/office/officeart/2016/7/layout/RepeatingBendingProcessNew"/>
    <dgm:cxn modelId="{CCB4B508-5D54-49BE-A131-BFA099C2BFEC}" srcId="{E62155E4-FC81-4ECB-90CE-2E264BD69558}" destId="{CD58FF5E-7D30-40FA-BBF0-26BB56130B9C}" srcOrd="4" destOrd="0" parTransId="{4B9E616D-3C6D-4109-9A03-FBCEFD114C94}" sibTransId="{4BDC66EF-5564-4F9F-831F-847D55717C23}"/>
    <dgm:cxn modelId="{1B5D5D0D-561A-4C8E-BCB4-7257C2349D70}" srcId="{E62155E4-FC81-4ECB-90CE-2E264BD69558}" destId="{B4A54B00-875F-45C7-9669-8CD3E5A3D932}" srcOrd="0" destOrd="0" parTransId="{A2D49E8F-612C-4A6B-9B52-358E05B21C9B}" sibTransId="{C394AC66-40D2-49F4-B808-94E31A46575E}"/>
    <dgm:cxn modelId="{68270C1F-78B0-4AAE-B469-921FD4158BC5}" srcId="{E62155E4-FC81-4ECB-90CE-2E264BD69558}" destId="{3F4F30A2-557F-434D-A05A-00EB595D3890}" srcOrd="1" destOrd="0" parTransId="{88C12034-8F1D-43E5-A359-0482CFA518E0}" sibTransId="{7F290B72-69A3-48E0-B25A-689E120BE13C}"/>
    <dgm:cxn modelId="{57C9462C-0134-4E1F-9B95-86A3E4CF4A21}" type="presOf" srcId="{9F265E9A-378B-4038-A723-A000AE70BD3E}" destId="{5B692F4E-7690-4DCD-96D4-CA19D6950A76}" srcOrd="0" destOrd="0" presId="urn:microsoft.com/office/officeart/2016/7/layout/RepeatingBendingProcessNew"/>
    <dgm:cxn modelId="{1382105B-0F2E-468F-964E-19F609F03B73}" type="presOf" srcId="{C394AC66-40D2-49F4-B808-94E31A46575E}" destId="{858C9A42-39DF-41F7-BA2D-115C2B873DDD}" srcOrd="1" destOrd="0" presId="urn:microsoft.com/office/officeart/2016/7/layout/RepeatingBendingProcessNew"/>
    <dgm:cxn modelId="{42A82041-00FB-4565-B0CB-FF2878F6011E}" type="presOf" srcId="{4BDC66EF-5564-4F9F-831F-847D55717C23}" destId="{077CEB68-EB68-4B6B-A151-28347DDE249B}" srcOrd="0" destOrd="0" presId="urn:microsoft.com/office/officeart/2016/7/layout/RepeatingBendingProcessNew"/>
    <dgm:cxn modelId="{EF0E2944-F226-4CE9-AA94-8CAE501E58F9}" srcId="{E62155E4-FC81-4ECB-90CE-2E264BD69558}" destId="{28982451-EED9-4903-A56C-C26A9D7F0940}" srcOrd="2" destOrd="0" parTransId="{46939976-BBA6-4BE4-BF6C-306BB0A67BF3}" sibTransId="{5420923D-EF1C-4E4D-8466-D6E0E0B67832}"/>
    <dgm:cxn modelId="{C63A326B-40EE-4A32-BA7B-065CD068C976}" type="presOf" srcId="{5420923D-EF1C-4E4D-8466-D6E0E0B67832}" destId="{D694637A-7483-423A-B2BA-474E6271E066}" srcOrd="0" destOrd="0" presId="urn:microsoft.com/office/officeart/2016/7/layout/RepeatingBendingProcessNew"/>
    <dgm:cxn modelId="{073A8C4D-E0FD-4E9E-9439-8A74A7540893}" type="presOf" srcId="{C394AC66-40D2-49F4-B808-94E31A46575E}" destId="{5E271059-3556-402F-9DC7-8054EF606CE2}" srcOrd="0" destOrd="0" presId="urn:microsoft.com/office/officeart/2016/7/layout/RepeatingBendingProcessNew"/>
    <dgm:cxn modelId="{DE2EBE59-BE44-4E9C-B3FB-4689CD5C4902}" type="presOf" srcId="{CD58FF5E-7D30-40FA-BBF0-26BB56130B9C}" destId="{01688620-8447-4E1B-A664-945E522BC926}" srcOrd="0" destOrd="0" presId="urn:microsoft.com/office/officeart/2016/7/layout/RepeatingBendingProcessNew"/>
    <dgm:cxn modelId="{DEDB6587-CFC7-4A9E-88DD-3D8E3871E15D}" srcId="{E62155E4-FC81-4ECB-90CE-2E264BD69558}" destId="{59788CCD-6509-4060-8D92-F19E2AF251DE}" srcOrd="5" destOrd="0" parTransId="{B5D547C6-CCA3-4707-AE4F-3E5247011973}" sibTransId="{1F545895-8BAE-4295-A5F3-52E808378ACA}"/>
    <dgm:cxn modelId="{04216188-3F32-4718-A09F-AD1B37BB2697}" type="presOf" srcId="{7F290B72-69A3-48E0-B25A-689E120BE13C}" destId="{2625D4C0-EC10-48D2-8819-9F8662F1DF06}" srcOrd="0" destOrd="0" presId="urn:microsoft.com/office/officeart/2016/7/layout/RepeatingBendingProcessNew"/>
    <dgm:cxn modelId="{82DCAB96-D590-4697-80FE-BAEBD8AE77D1}" type="presOf" srcId="{3F4F30A2-557F-434D-A05A-00EB595D3890}" destId="{BE782417-482B-44C5-9A4E-8228A328FA0F}" srcOrd="0" destOrd="0" presId="urn:microsoft.com/office/officeart/2016/7/layout/RepeatingBendingProcessNew"/>
    <dgm:cxn modelId="{A392E19A-DD81-4C78-805D-57069EB8D41F}" type="presOf" srcId="{28982451-EED9-4903-A56C-C26A9D7F0940}" destId="{EF2FDF5C-6821-4F57-A95F-6BB3E2E5DD0A}" srcOrd="0" destOrd="0" presId="urn:microsoft.com/office/officeart/2016/7/layout/RepeatingBendingProcessNew"/>
    <dgm:cxn modelId="{95E0449E-F6CC-49A2-B0BC-F259D2FAB56F}" type="presOf" srcId="{4BDC66EF-5564-4F9F-831F-847D55717C23}" destId="{A292BB93-FDA5-4DA8-9CB2-F31223F3A23C}" srcOrd="1" destOrd="0" presId="urn:microsoft.com/office/officeart/2016/7/layout/RepeatingBendingProcessNew"/>
    <dgm:cxn modelId="{E2E4BFAD-DF48-4E57-B9DF-7D2EE0129B7B}" srcId="{E62155E4-FC81-4ECB-90CE-2E264BD69558}" destId="{E1C8D8B3-CA01-4F8A-B5EA-D64418D8C1A1}" srcOrd="3" destOrd="0" parTransId="{E279E97B-0DC3-459A-B7E3-15E75D6DB8B6}" sibTransId="{9F265E9A-378B-4038-A723-A000AE70BD3E}"/>
    <dgm:cxn modelId="{AD6674C2-DB4C-42B1-910B-AAE7CEDC8686}" type="presOf" srcId="{B4A54B00-875F-45C7-9669-8CD3E5A3D932}" destId="{91CF4D75-EB2C-4DCF-A4EF-5D1820103002}" srcOrd="0" destOrd="0" presId="urn:microsoft.com/office/officeart/2016/7/layout/RepeatingBendingProcessNew"/>
    <dgm:cxn modelId="{C4D5E1D8-412E-4E7A-8E1D-01CFE6C290E7}" type="presOf" srcId="{5420923D-EF1C-4E4D-8466-D6E0E0B67832}" destId="{B492254A-BE29-4C57-88F5-70C55D425802}" srcOrd="1" destOrd="0" presId="urn:microsoft.com/office/officeart/2016/7/layout/RepeatingBendingProcessNew"/>
    <dgm:cxn modelId="{A6C1FADF-FD7A-4ADF-A800-579FB4D34438}" type="presOf" srcId="{E1C8D8B3-CA01-4F8A-B5EA-D64418D8C1A1}" destId="{5B81A132-AC41-4777-A2A5-4C5921263EDE}" srcOrd="0" destOrd="0" presId="urn:microsoft.com/office/officeart/2016/7/layout/RepeatingBendingProcessNew"/>
    <dgm:cxn modelId="{272636E5-D679-4CFE-9E42-C8C696223E1F}" type="presOf" srcId="{7F290B72-69A3-48E0-B25A-689E120BE13C}" destId="{7602FC7C-C415-44CA-974A-7D5F58B77D15}" srcOrd="1" destOrd="0" presId="urn:microsoft.com/office/officeart/2016/7/layout/RepeatingBendingProcessNew"/>
    <dgm:cxn modelId="{D56926EC-16F0-451D-A938-4CDB0751C3BA}" type="presOf" srcId="{9F265E9A-378B-4038-A723-A000AE70BD3E}" destId="{50507F04-B323-4753-8D15-ED45068BA42F}" srcOrd="1" destOrd="0" presId="urn:microsoft.com/office/officeart/2016/7/layout/RepeatingBendingProcessNew"/>
    <dgm:cxn modelId="{7367D7F7-4D09-4C6F-A1BD-309442676554}" type="presOf" srcId="{59788CCD-6509-4060-8D92-F19E2AF251DE}" destId="{07345A4E-B77A-4C45-9215-F239A4EB58D9}" srcOrd="0" destOrd="0" presId="urn:microsoft.com/office/officeart/2016/7/layout/RepeatingBendingProcessNew"/>
    <dgm:cxn modelId="{52267BC3-E64B-432F-9A14-9FA5E45C67A3}" type="presParOf" srcId="{CA8BB08A-B734-46D7-8213-71D61AA7E28C}" destId="{91CF4D75-EB2C-4DCF-A4EF-5D1820103002}" srcOrd="0" destOrd="0" presId="urn:microsoft.com/office/officeart/2016/7/layout/RepeatingBendingProcessNew"/>
    <dgm:cxn modelId="{4E297E6B-9C61-4FA0-B3B1-8EE765262C23}" type="presParOf" srcId="{CA8BB08A-B734-46D7-8213-71D61AA7E28C}" destId="{5E271059-3556-402F-9DC7-8054EF606CE2}" srcOrd="1" destOrd="0" presId="urn:microsoft.com/office/officeart/2016/7/layout/RepeatingBendingProcessNew"/>
    <dgm:cxn modelId="{EBEEFF9B-8045-4FC3-9E17-3D280A64C3BD}" type="presParOf" srcId="{5E271059-3556-402F-9DC7-8054EF606CE2}" destId="{858C9A42-39DF-41F7-BA2D-115C2B873DDD}" srcOrd="0" destOrd="0" presId="urn:microsoft.com/office/officeart/2016/7/layout/RepeatingBendingProcessNew"/>
    <dgm:cxn modelId="{D5F5ED2D-DFCB-4AB3-99B0-BBD520FDB4A0}" type="presParOf" srcId="{CA8BB08A-B734-46D7-8213-71D61AA7E28C}" destId="{BE782417-482B-44C5-9A4E-8228A328FA0F}" srcOrd="2" destOrd="0" presId="urn:microsoft.com/office/officeart/2016/7/layout/RepeatingBendingProcessNew"/>
    <dgm:cxn modelId="{626AE2E7-CA46-4E76-B241-796B35CB2B64}" type="presParOf" srcId="{CA8BB08A-B734-46D7-8213-71D61AA7E28C}" destId="{2625D4C0-EC10-48D2-8819-9F8662F1DF06}" srcOrd="3" destOrd="0" presId="urn:microsoft.com/office/officeart/2016/7/layout/RepeatingBendingProcessNew"/>
    <dgm:cxn modelId="{31127E4E-BBC0-4875-B93D-E45FBD71C4DE}" type="presParOf" srcId="{2625D4C0-EC10-48D2-8819-9F8662F1DF06}" destId="{7602FC7C-C415-44CA-974A-7D5F58B77D15}" srcOrd="0" destOrd="0" presId="urn:microsoft.com/office/officeart/2016/7/layout/RepeatingBendingProcessNew"/>
    <dgm:cxn modelId="{89DB699C-BD8C-4503-A588-6B5591C9A631}" type="presParOf" srcId="{CA8BB08A-B734-46D7-8213-71D61AA7E28C}" destId="{EF2FDF5C-6821-4F57-A95F-6BB3E2E5DD0A}" srcOrd="4" destOrd="0" presId="urn:microsoft.com/office/officeart/2016/7/layout/RepeatingBendingProcessNew"/>
    <dgm:cxn modelId="{46677684-5C9C-40B4-9689-706D0C7D8685}" type="presParOf" srcId="{CA8BB08A-B734-46D7-8213-71D61AA7E28C}" destId="{D694637A-7483-423A-B2BA-474E6271E066}" srcOrd="5" destOrd="0" presId="urn:microsoft.com/office/officeart/2016/7/layout/RepeatingBendingProcessNew"/>
    <dgm:cxn modelId="{F12CF688-D7CB-4C16-92A0-00648A35A945}" type="presParOf" srcId="{D694637A-7483-423A-B2BA-474E6271E066}" destId="{B492254A-BE29-4C57-88F5-70C55D425802}" srcOrd="0" destOrd="0" presId="urn:microsoft.com/office/officeart/2016/7/layout/RepeatingBendingProcessNew"/>
    <dgm:cxn modelId="{F46EF50A-44DA-4679-8409-B20DB01A24CC}" type="presParOf" srcId="{CA8BB08A-B734-46D7-8213-71D61AA7E28C}" destId="{5B81A132-AC41-4777-A2A5-4C5921263EDE}" srcOrd="6" destOrd="0" presId="urn:microsoft.com/office/officeart/2016/7/layout/RepeatingBendingProcessNew"/>
    <dgm:cxn modelId="{698F813C-278C-4845-B7D8-56A4D575CD60}" type="presParOf" srcId="{CA8BB08A-B734-46D7-8213-71D61AA7E28C}" destId="{5B692F4E-7690-4DCD-96D4-CA19D6950A76}" srcOrd="7" destOrd="0" presId="urn:microsoft.com/office/officeart/2016/7/layout/RepeatingBendingProcessNew"/>
    <dgm:cxn modelId="{019DB090-0933-49ED-8DD5-9A50B704503C}" type="presParOf" srcId="{5B692F4E-7690-4DCD-96D4-CA19D6950A76}" destId="{50507F04-B323-4753-8D15-ED45068BA42F}" srcOrd="0" destOrd="0" presId="urn:microsoft.com/office/officeart/2016/7/layout/RepeatingBendingProcessNew"/>
    <dgm:cxn modelId="{B37FDC8A-600E-4B18-824E-01C8084DF506}" type="presParOf" srcId="{CA8BB08A-B734-46D7-8213-71D61AA7E28C}" destId="{01688620-8447-4E1B-A664-945E522BC926}" srcOrd="8" destOrd="0" presId="urn:microsoft.com/office/officeart/2016/7/layout/RepeatingBendingProcessNew"/>
    <dgm:cxn modelId="{4B672B52-CD39-45EB-8682-82A3EAD33813}" type="presParOf" srcId="{CA8BB08A-B734-46D7-8213-71D61AA7E28C}" destId="{077CEB68-EB68-4B6B-A151-28347DDE249B}" srcOrd="9" destOrd="0" presId="urn:microsoft.com/office/officeart/2016/7/layout/RepeatingBendingProcessNew"/>
    <dgm:cxn modelId="{16CF5AB8-2922-410E-93C3-D7B5D7F37735}" type="presParOf" srcId="{077CEB68-EB68-4B6B-A151-28347DDE249B}" destId="{A292BB93-FDA5-4DA8-9CB2-F31223F3A23C}" srcOrd="0" destOrd="0" presId="urn:microsoft.com/office/officeart/2016/7/layout/RepeatingBendingProcessNew"/>
    <dgm:cxn modelId="{A015601E-B716-41EA-9BD7-E8B18F3FB8ED}" type="presParOf" srcId="{CA8BB08A-B734-46D7-8213-71D61AA7E28C}" destId="{07345A4E-B77A-4C45-9215-F239A4EB58D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71059-3556-402F-9DC7-8054EF606CE2}">
      <dsp:nvSpPr>
        <dsp:cNvPr id="0" name=""/>
        <dsp:cNvSpPr/>
      </dsp:nvSpPr>
      <dsp:spPr>
        <a:xfrm>
          <a:off x="2867243" y="693467"/>
          <a:ext cx="535042" cy="91440"/>
        </a:xfrm>
        <a:custGeom>
          <a:avLst/>
          <a:gdLst/>
          <a:ahLst/>
          <a:cxnLst/>
          <a:rect l="0" t="0" r="0" b="0"/>
          <a:pathLst>
            <a:path>
              <a:moveTo>
                <a:pt x="0" y="45720"/>
              </a:moveTo>
              <a:lnTo>
                <a:pt x="5350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0623" y="736358"/>
        <a:ext cx="28282" cy="5656"/>
      </dsp:txXfrm>
    </dsp:sp>
    <dsp:sp modelId="{91CF4D75-EB2C-4DCF-A4EF-5D1820103002}">
      <dsp:nvSpPr>
        <dsp:cNvPr id="0" name=""/>
        <dsp:cNvSpPr/>
      </dsp:nvSpPr>
      <dsp:spPr>
        <a:xfrm>
          <a:off x="409726" y="1392"/>
          <a:ext cx="2459316" cy="1475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Amaçlarınızı netleştirin. </a:t>
          </a:r>
          <a:endParaRPr lang="en-US" sz="1600" kern="1200"/>
        </a:p>
      </dsp:txBody>
      <dsp:txXfrm>
        <a:off x="409726" y="1392"/>
        <a:ext cx="2459316" cy="1475589"/>
      </dsp:txXfrm>
    </dsp:sp>
    <dsp:sp modelId="{2625D4C0-EC10-48D2-8819-9F8662F1DF06}">
      <dsp:nvSpPr>
        <dsp:cNvPr id="0" name=""/>
        <dsp:cNvSpPr/>
      </dsp:nvSpPr>
      <dsp:spPr>
        <a:xfrm>
          <a:off x="1639385" y="1475181"/>
          <a:ext cx="3024958" cy="535042"/>
        </a:xfrm>
        <a:custGeom>
          <a:avLst/>
          <a:gdLst/>
          <a:ahLst/>
          <a:cxnLst/>
          <a:rect l="0" t="0" r="0" b="0"/>
          <a:pathLst>
            <a:path>
              <a:moveTo>
                <a:pt x="3024958" y="0"/>
              </a:moveTo>
              <a:lnTo>
                <a:pt x="3024958" y="284621"/>
              </a:lnTo>
              <a:lnTo>
                <a:pt x="0" y="284621"/>
              </a:lnTo>
              <a:lnTo>
                <a:pt x="0" y="53504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4929" y="1739875"/>
        <a:ext cx="153869" cy="5656"/>
      </dsp:txXfrm>
    </dsp:sp>
    <dsp:sp modelId="{BE782417-482B-44C5-9A4E-8228A328FA0F}">
      <dsp:nvSpPr>
        <dsp:cNvPr id="0" name=""/>
        <dsp:cNvSpPr/>
      </dsp:nvSpPr>
      <dsp:spPr>
        <a:xfrm>
          <a:off x="3434685" y="1392"/>
          <a:ext cx="2459316" cy="14755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Hedefinizi belirleyin. </a:t>
          </a:r>
          <a:endParaRPr lang="en-US" sz="1600" kern="1200"/>
        </a:p>
      </dsp:txBody>
      <dsp:txXfrm>
        <a:off x="3434685" y="1392"/>
        <a:ext cx="2459316" cy="1475589"/>
      </dsp:txXfrm>
    </dsp:sp>
    <dsp:sp modelId="{D694637A-7483-423A-B2BA-474E6271E066}">
      <dsp:nvSpPr>
        <dsp:cNvPr id="0" name=""/>
        <dsp:cNvSpPr/>
      </dsp:nvSpPr>
      <dsp:spPr>
        <a:xfrm>
          <a:off x="2867243" y="2734699"/>
          <a:ext cx="535042" cy="91440"/>
        </a:xfrm>
        <a:custGeom>
          <a:avLst/>
          <a:gdLst/>
          <a:ahLst/>
          <a:cxnLst/>
          <a:rect l="0" t="0" r="0" b="0"/>
          <a:pathLst>
            <a:path>
              <a:moveTo>
                <a:pt x="0" y="45720"/>
              </a:moveTo>
              <a:lnTo>
                <a:pt x="53504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0623" y="2777591"/>
        <a:ext cx="28282" cy="5656"/>
      </dsp:txXfrm>
    </dsp:sp>
    <dsp:sp modelId="{EF2FDF5C-6821-4F57-A95F-6BB3E2E5DD0A}">
      <dsp:nvSpPr>
        <dsp:cNvPr id="0" name=""/>
        <dsp:cNvSpPr/>
      </dsp:nvSpPr>
      <dsp:spPr>
        <a:xfrm>
          <a:off x="409726" y="2042624"/>
          <a:ext cx="2459316" cy="14755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Bilgi eksiklerinizi tespit edin. </a:t>
          </a:r>
          <a:endParaRPr lang="en-US" sz="1600" kern="1200"/>
        </a:p>
      </dsp:txBody>
      <dsp:txXfrm>
        <a:off x="409726" y="2042624"/>
        <a:ext cx="2459316" cy="1475589"/>
      </dsp:txXfrm>
    </dsp:sp>
    <dsp:sp modelId="{5B692F4E-7690-4DCD-96D4-CA19D6950A76}">
      <dsp:nvSpPr>
        <dsp:cNvPr id="0" name=""/>
        <dsp:cNvSpPr/>
      </dsp:nvSpPr>
      <dsp:spPr>
        <a:xfrm>
          <a:off x="1639385" y="3516414"/>
          <a:ext cx="3024958" cy="535042"/>
        </a:xfrm>
        <a:custGeom>
          <a:avLst/>
          <a:gdLst/>
          <a:ahLst/>
          <a:cxnLst/>
          <a:rect l="0" t="0" r="0" b="0"/>
          <a:pathLst>
            <a:path>
              <a:moveTo>
                <a:pt x="3024958" y="0"/>
              </a:moveTo>
              <a:lnTo>
                <a:pt x="3024958" y="284621"/>
              </a:lnTo>
              <a:lnTo>
                <a:pt x="0" y="284621"/>
              </a:lnTo>
              <a:lnTo>
                <a:pt x="0" y="5350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4929" y="3781107"/>
        <a:ext cx="153869" cy="5656"/>
      </dsp:txXfrm>
    </dsp:sp>
    <dsp:sp modelId="{5B81A132-AC41-4777-A2A5-4C5921263EDE}">
      <dsp:nvSpPr>
        <dsp:cNvPr id="0" name=""/>
        <dsp:cNvSpPr/>
      </dsp:nvSpPr>
      <dsp:spPr>
        <a:xfrm>
          <a:off x="3434685" y="2042624"/>
          <a:ext cx="2459316" cy="14755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Sizi oyalayacak faaliyetleri biraz erteleyin. </a:t>
          </a:r>
          <a:endParaRPr lang="en-US" sz="1600" kern="1200"/>
        </a:p>
      </dsp:txBody>
      <dsp:txXfrm>
        <a:off x="3434685" y="2042624"/>
        <a:ext cx="2459316" cy="1475589"/>
      </dsp:txXfrm>
    </dsp:sp>
    <dsp:sp modelId="{077CEB68-EB68-4B6B-A151-28347DDE249B}">
      <dsp:nvSpPr>
        <dsp:cNvPr id="0" name=""/>
        <dsp:cNvSpPr/>
      </dsp:nvSpPr>
      <dsp:spPr>
        <a:xfrm>
          <a:off x="2867243" y="4775931"/>
          <a:ext cx="535042" cy="91440"/>
        </a:xfrm>
        <a:custGeom>
          <a:avLst/>
          <a:gdLst/>
          <a:ahLst/>
          <a:cxnLst/>
          <a:rect l="0" t="0" r="0" b="0"/>
          <a:pathLst>
            <a:path>
              <a:moveTo>
                <a:pt x="0" y="45720"/>
              </a:moveTo>
              <a:lnTo>
                <a:pt x="5350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0623" y="4818823"/>
        <a:ext cx="28282" cy="5656"/>
      </dsp:txXfrm>
    </dsp:sp>
    <dsp:sp modelId="{01688620-8447-4E1B-A664-945E522BC926}">
      <dsp:nvSpPr>
        <dsp:cNvPr id="0" name=""/>
        <dsp:cNvSpPr/>
      </dsp:nvSpPr>
      <dsp:spPr>
        <a:xfrm>
          <a:off x="409726" y="4083857"/>
          <a:ext cx="2459316" cy="14755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Düzenli ve disiplinli ders çalışma alışkanlığı edinin. </a:t>
          </a:r>
          <a:endParaRPr lang="en-US" sz="1600" kern="1200"/>
        </a:p>
      </dsp:txBody>
      <dsp:txXfrm>
        <a:off x="409726" y="4083857"/>
        <a:ext cx="2459316" cy="1475589"/>
      </dsp:txXfrm>
    </dsp:sp>
    <dsp:sp modelId="{07345A4E-B77A-4C45-9215-F239A4EB58D9}">
      <dsp:nvSpPr>
        <dsp:cNvPr id="0" name=""/>
        <dsp:cNvSpPr/>
      </dsp:nvSpPr>
      <dsp:spPr>
        <a:xfrm>
          <a:off x="3434685" y="4083857"/>
          <a:ext cx="2459316" cy="1475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509" tIns="126495" rIns="120509" bIns="126495" numCol="1" spcCol="1270" anchor="ctr" anchorCtr="0">
          <a:noAutofit/>
        </a:bodyPr>
        <a:lstStyle/>
        <a:p>
          <a:pPr marL="0" lvl="0" indent="0" algn="ctr" defTabSz="711200">
            <a:lnSpc>
              <a:spcPct val="90000"/>
            </a:lnSpc>
            <a:spcBef>
              <a:spcPct val="0"/>
            </a:spcBef>
            <a:spcAft>
              <a:spcPct val="35000"/>
            </a:spcAft>
            <a:buNone/>
          </a:pPr>
          <a:r>
            <a:rPr lang="tr-TR" sz="1600" kern="1200"/>
            <a:t>Ders çalışma isteğinin gelmesini beklemeden sorumluluk duygunuzu açığa çıkarın ve kararlılıkla derse sarılın. </a:t>
          </a:r>
          <a:endParaRPr lang="en-US" sz="1600" kern="1200"/>
        </a:p>
      </dsp:txBody>
      <dsp:txXfrm>
        <a:off x="3434685" y="4083857"/>
        <a:ext cx="2459316" cy="14755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A9D48-3546-40FB-AB11-21FB5B4F70D6}" type="datetimeFigureOut">
              <a:rPr lang="tr-TR" smtClean="0"/>
              <a:t>3.12.2020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66826-92C2-44E0-AF55-32AF72684464}" type="slidenum">
              <a:rPr lang="tr-TR" smtClean="0"/>
              <a:t>‹#›</a:t>
            </a:fld>
            <a:endParaRPr lang="tr-TR"/>
          </a:p>
        </p:txBody>
      </p:sp>
    </p:spTree>
    <p:extLst>
      <p:ext uri="{BB962C8B-B14F-4D97-AF65-F5344CB8AC3E}">
        <p14:creationId xmlns:p14="http://schemas.microsoft.com/office/powerpoint/2010/main" val="73370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843CD8-80F3-4D0B-B14C-E16206A0E56F}" type="slidenum">
              <a:rPr lang="tr-TR" smtClean="0"/>
              <a:t>8</a:t>
            </a:fld>
            <a:endParaRPr lang="tr-TR"/>
          </a:p>
        </p:txBody>
      </p:sp>
    </p:spTree>
    <p:extLst>
      <p:ext uri="{BB962C8B-B14F-4D97-AF65-F5344CB8AC3E}">
        <p14:creationId xmlns:p14="http://schemas.microsoft.com/office/powerpoint/2010/main" val="89970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1 Slayt Görüntüsü Yer Tutucusu"/>
          <p:cNvSpPr>
            <a:spLocks noGrp="1" noRot="1" noChangeAspect="1"/>
          </p:cNvSpPr>
          <p:nvPr>
            <p:ph type="sldImg"/>
          </p:nvPr>
        </p:nvSpPr>
        <p:spPr/>
      </p:sp>
      <p:sp>
        <p:nvSpPr>
          <p:cNvPr id="1048654" name="2 Not Yer Tutucusu"/>
          <p:cNvSpPr>
            <a:spLocks noGrp="1"/>
          </p:cNvSpPr>
          <p:nvPr>
            <p:ph type="body" idx="1"/>
          </p:nvPr>
        </p:nvSpPr>
        <p:spPr/>
        <p:txBody>
          <a:bodyPr>
            <a:normAutofit/>
          </a:bodyPr>
          <a:lstStyle/>
          <a:p>
            <a:endParaRPr lang="tr-TR" dirty="0"/>
          </a:p>
        </p:txBody>
      </p:sp>
      <p:sp>
        <p:nvSpPr>
          <p:cNvPr id="1048655" name="3 Slayt Numarası Yer Tutucusu"/>
          <p:cNvSpPr>
            <a:spLocks noGrp="1"/>
          </p:cNvSpPr>
          <p:nvPr>
            <p:ph type="sldNum" sz="quarter" idx="10"/>
          </p:nvPr>
        </p:nvSpPr>
        <p:spPr/>
        <p:txBody>
          <a:bodyPr/>
          <a:lstStyle/>
          <a:p>
            <a:fld id="{35E12A3C-43C1-46BA-A869-613FC65E3EF0}" type="slidenum">
              <a:rPr lang="tr-TR" smtClean="0"/>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12/3/2020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36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4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34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12/3/2020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5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9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63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0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04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52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85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12/3/2020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3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12/3/2020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83638827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0" r:id="rId5"/>
    <p:sldLayoutId id="2147483744" r:id="rId6"/>
    <p:sldLayoutId id="2147483745" r:id="rId7"/>
    <p:sldLayoutId id="2147483746" r:id="rId8"/>
    <p:sldLayoutId id="2147483749" r:id="rId9"/>
    <p:sldLayoutId id="2147483747" r:id="rId10"/>
    <p:sldLayoutId id="2147483748"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iBLis1pmhV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ürkiye'nin ilk online kep atma töreni">
            <a:extLst>
              <a:ext uri="{FF2B5EF4-FFF2-40B4-BE49-F238E27FC236}">
                <a16:creationId xmlns:a16="http://schemas.microsoft.com/office/drawing/2014/main" id="{BBB5C4E6-27CF-417C-8439-97BB8A42E159}"/>
              </a:ext>
            </a:extLst>
          </p:cNvPr>
          <p:cNvPicPr>
            <a:picLocks noChangeAspect="1" noChangeArrowheads="1"/>
          </p:cNvPicPr>
          <p:nvPr/>
        </p:nvPicPr>
        <p:blipFill rotWithShape="1">
          <a:blip r:embed="rId2">
            <a:alphaModFix amt="55000"/>
            <a:extLst>
              <a:ext uri="{28A0092B-C50C-407E-A947-70E740481C1C}">
                <a14:useLocalDpi xmlns:a14="http://schemas.microsoft.com/office/drawing/2010/main" val="0"/>
              </a:ext>
            </a:extLst>
          </a:blip>
          <a:srcRect r="7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Oval 72">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E1F5C09-57CC-499D-80C9-DD49789D90B6}"/>
              </a:ext>
            </a:extLst>
          </p:cNvPr>
          <p:cNvSpPr>
            <a:spLocks noGrp="1"/>
          </p:cNvSpPr>
          <p:nvPr>
            <p:ph type="ctrTitle"/>
          </p:nvPr>
        </p:nvSpPr>
        <p:spPr>
          <a:xfrm>
            <a:off x="3577192" y="1032483"/>
            <a:ext cx="5037616" cy="2982360"/>
          </a:xfrm>
        </p:spPr>
        <p:txBody>
          <a:bodyPr>
            <a:normAutofit fontScale="90000"/>
          </a:bodyPr>
          <a:lstStyle/>
          <a:p>
            <a:r>
              <a:rPr lang="tr-TR" dirty="0"/>
              <a:t>VERİMLİ DERS ÇALIŞMA TEKNİKLERİ</a:t>
            </a:r>
          </a:p>
        </p:txBody>
      </p:sp>
      <p:sp>
        <p:nvSpPr>
          <p:cNvPr id="3" name="Alt Başlık 2">
            <a:extLst>
              <a:ext uri="{FF2B5EF4-FFF2-40B4-BE49-F238E27FC236}">
                <a16:creationId xmlns:a16="http://schemas.microsoft.com/office/drawing/2014/main" id="{87D79445-02FD-4FC4-9B92-E7528DF46BCD}"/>
              </a:ext>
            </a:extLst>
          </p:cNvPr>
          <p:cNvSpPr>
            <a:spLocks noGrp="1"/>
          </p:cNvSpPr>
          <p:nvPr>
            <p:ph type="subTitle" idx="1"/>
          </p:nvPr>
        </p:nvSpPr>
        <p:spPr>
          <a:xfrm>
            <a:off x="3577192" y="4106918"/>
            <a:ext cx="5037616" cy="1655762"/>
          </a:xfrm>
        </p:spPr>
        <p:txBody>
          <a:bodyPr>
            <a:normAutofit/>
          </a:bodyPr>
          <a:lstStyle/>
          <a:p>
            <a:endParaRPr lang="tr-TR" dirty="0"/>
          </a:p>
          <a:p>
            <a:r>
              <a:rPr lang="tr-TR" dirty="0"/>
              <a:t>Ferhat KANAT</a:t>
            </a:r>
          </a:p>
          <a:p>
            <a:r>
              <a:rPr lang="tr-TR" dirty="0"/>
              <a:t>Okul Psikolojik Danışmanı</a:t>
            </a:r>
          </a:p>
        </p:txBody>
      </p:sp>
      <p:sp>
        <p:nvSpPr>
          <p:cNvPr id="75" name="Arc 74">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3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7" name="Picture 8196">
            <a:extLst>
              <a:ext uri="{FF2B5EF4-FFF2-40B4-BE49-F238E27FC236}">
                <a16:creationId xmlns:a16="http://schemas.microsoft.com/office/drawing/2014/main" id="{D9A1994E-6EBE-4691-B3AF-AA5E73E409BE}"/>
              </a:ext>
            </a:extLst>
          </p:cNvPr>
          <p:cNvPicPr>
            <a:picLocks noChangeAspect="1"/>
          </p:cNvPicPr>
          <p:nvPr/>
        </p:nvPicPr>
        <p:blipFill rotWithShape="1">
          <a:blip r:embed="rId2"/>
          <a:srcRect l="13881" r="3921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79" name="Arc 7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95" name="Rectangle 4">
            <a:extLst>
              <a:ext uri="{FF2B5EF4-FFF2-40B4-BE49-F238E27FC236}">
                <a16:creationId xmlns:a16="http://schemas.microsoft.com/office/drawing/2014/main" id="{AABEBEC3-AE8C-4C0B-A84D-4EEB1F11F3E7}"/>
              </a:ext>
            </a:extLst>
          </p:cNvPr>
          <p:cNvSpPr>
            <a:spLocks noGrp="1" noChangeArrowheads="1"/>
          </p:cNvSpPr>
          <p:nvPr>
            <p:ph type="title"/>
          </p:nvPr>
        </p:nvSpPr>
        <p:spPr bwMode="auto">
          <a:xfrm>
            <a:off x="5827048" y="407987"/>
            <a:ext cx="5721484" cy="1325563"/>
          </a:xfrm>
        </p:spPr>
        <p:txBody>
          <a:bodyPr vert="horz" lIns="91440" tIns="45720" rIns="91440" bIns="45720" numCol="1" rtlCol="0" anchor="ctr" anchorCtr="0" compatLnSpc="1">
            <a:prstTxWarp prst="textNoShape">
              <a:avLst/>
            </a:prstTxWarp>
            <a:normAutofit/>
          </a:bodyPr>
          <a:lstStyle/>
          <a:p>
            <a:r>
              <a:rPr lang="en-US" altLang="tr-TR" sz="3400" b="1" kern="1200" cap="none" dirty="0">
                <a:solidFill>
                  <a:schemeClr val="tx1"/>
                </a:solidFill>
                <a:latin typeface="+mj-lt"/>
                <a:ea typeface="+mj-ea"/>
                <a:cs typeface="+mj-cs"/>
              </a:rPr>
              <a:t>VERİMLİ DERS ÇALIŞMAYI BİLİYOR MUSUNUZ?</a:t>
            </a:r>
          </a:p>
        </p:txBody>
      </p:sp>
      <p:sp>
        <p:nvSpPr>
          <p:cNvPr id="8194" name="Rectangle 5">
            <a:extLst>
              <a:ext uri="{FF2B5EF4-FFF2-40B4-BE49-F238E27FC236}">
                <a16:creationId xmlns:a16="http://schemas.microsoft.com/office/drawing/2014/main" id="{9323F3F7-3EC0-4651-B132-9F2C6B11BC10}"/>
              </a:ext>
            </a:extLst>
          </p:cNvPr>
          <p:cNvSpPr>
            <a:spLocks noGrp="1" noChangeArrowheads="1"/>
          </p:cNvSpPr>
          <p:nvPr>
            <p:ph sz="half" idx="1"/>
          </p:nvPr>
        </p:nvSpPr>
        <p:spPr>
          <a:xfrm>
            <a:off x="5827048" y="1868487"/>
            <a:ext cx="5721484" cy="4351338"/>
          </a:xfrm>
        </p:spPr>
        <p:txBody>
          <a:bodyPr vert="horz" lIns="91440" tIns="45720" rIns="91440" bIns="45720" rtlCol="0">
            <a:normAutofit/>
          </a:bodyPr>
          <a:lstStyle/>
          <a:p>
            <a:pPr marL="533400"/>
            <a:r>
              <a:rPr lang="en-US" altLang="tr-TR" sz="2000"/>
              <a:t> Neler yapmam gerektiğini çalışma öncesi kendime sorarım.</a:t>
            </a:r>
          </a:p>
          <a:p>
            <a:pPr marL="533400"/>
            <a:r>
              <a:rPr lang="en-US" altLang="tr-TR" sz="2000"/>
              <a:t> Nereden yararlanmam gerektiğini düşünürüm.</a:t>
            </a:r>
          </a:p>
          <a:p>
            <a:pPr marL="533400"/>
            <a:r>
              <a:rPr lang="en-US" altLang="tr-TR" sz="2000"/>
              <a:t> Ne amaçla çalışacağımı düşünürüm.</a:t>
            </a:r>
          </a:p>
          <a:p>
            <a:pPr marL="533400"/>
            <a:r>
              <a:rPr lang="en-US" altLang="tr-TR" sz="2000"/>
              <a:t> Basit bir çalışma planı hazırlarım.</a:t>
            </a:r>
          </a:p>
          <a:p>
            <a:pPr marL="533400"/>
            <a:r>
              <a:rPr lang="en-US" altLang="tr-TR" sz="2000"/>
              <a:t> Bir haftalık çalışma planı hazırlarım.</a:t>
            </a:r>
          </a:p>
          <a:p>
            <a:pPr marL="533400"/>
            <a:r>
              <a:rPr lang="en-US" altLang="tr-TR" sz="2000"/>
              <a:t> Hafta içinde yapılacak çalışmaları günlere göre planlarım.</a:t>
            </a:r>
          </a:p>
          <a:p>
            <a:pPr marL="533400"/>
            <a:r>
              <a:rPr lang="en-US" altLang="tr-TR" sz="2000"/>
              <a:t> Yararlanacağım kaynakları belirlerim.</a:t>
            </a:r>
          </a:p>
          <a:p>
            <a:pPr marL="533400"/>
            <a:r>
              <a:rPr lang="en-US" altLang="tr-TR" sz="2000"/>
              <a:t> Çalışmak için ayırdığım zamanı çok iyi seçerim.</a:t>
            </a:r>
          </a:p>
        </p:txBody>
      </p:sp>
    </p:spTree>
  </p:cSld>
  <p:clrMapOvr>
    <a:masterClrMapping/>
  </p:clrMapOvr>
  <p:transition spd="slow" advTm="8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173357" y="549275"/>
            <a:ext cx="7954893" cy="946150"/>
          </a:xfrm>
          <a:prstGeom prst="rect">
            <a:avLst/>
          </a:prstGeom>
          <a:noFill/>
          <a:ln w="9525">
            <a:noFill/>
            <a:miter lim="800000"/>
            <a:headEnd/>
            <a:tailEnd/>
          </a:ln>
        </p:spPr>
        <p:txBody>
          <a:bodyPr wrap="square">
            <a:spAutoFit/>
          </a:bodyPr>
          <a:lstStyle/>
          <a:p>
            <a:pPr algn="ctr">
              <a:spcBef>
                <a:spcPct val="50000"/>
              </a:spcBef>
            </a:pPr>
            <a:r>
              <a:rPr lang="tr-TR" sz="2800" b="1" dirty="0">
                <a:solidFill>
                  <a:srgbClr val="C00000"/>
                </a:solidFill>
              </a:rPr>
              <a:t>VERİMLİ DERS ÇALIŞMANIN TEMEL KURALLARI</a:t>
            </a:r>
          </a:p>
        </p:txBody>
      </p:sp>
      <p:sp>
        <p:nvSpPr>
          <p:cNvPr id="13320" name="Text Box 8"/>
          <p:cNvSpPr txBox="1">
            <a:spLocks noChangeArrowheads="1"/>
          </p:cNvSpPr>
          <p:nvPr/>
        </p:nvSpPr>
        <p:spPr bwMode="auto">
          <a:xfrm>
            <a:off x="1828800" y="1753912"/>
            <a:ext cx="6838122" cy="2677656"/>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tr-TR" sz="2400" b="1" dirty="0"/>
              <a:t>ERKEN UYU, ERKEN UYAN</a:t>
            </a:r>
          </a:p>
          <a:p>
            <a:pPr>
              <a:spcBef>
                <a:spcPct val="50000"/>
              </a:spcBef>
              <a:buClr>
                <a:schemeClr val="bg2"/>
              </a:buClr>
              <a:buFont typeface="Wingdings" pitchFamily="2" charset="2"/>
              <a:buChar char="Ø"/>
            </a:pPr>
            <a:r>
              <a:rPr lang="tr-TR" sz="2400" b="1" dirty="0"/>
              <a:t>MOTİVASYON-DİKKAT-KONSANTRASYON</a:t>
            </a:r>
          </a:p>
          <a:p>
            <a:pPr>
              <a:spcBef>
                <a:spcPct val="50000"/>
              </a:spcBef>
              <a:buClr>
                <a:schemeClr val="bg2"/>
              </a:buClr>
              <a:buFont typeface="Wingdings" pitchFamily="2" charset="2"/>
              <a:buChar char="Ø"/>
            </a:pPr>
            <a:r>
              <a:rPr lang="tr-TR" sz="2400" b="1" dirty="0"/>
              <a:t>TEKRAR,TEKRAR,TEKRAR</a:t>
            </a:r>
          </a:p>
          <a:p>
            <a:pPr>
              <a:spcBef>
                <a:spcPct val="50000"/>
              </a:spcBef>
              <a:buClr>
                <a:schemeClr val="bg2"/>
              </a:buClr>
              <a:buFont typeface="Wingdings" pitchFamily="2" charset="2"/>
              <a:buChar char="Ø"/>
            </a:pPr>
            <a:r>
              <a:rPr lang="tr-TR" sz="2400" b="1" dirty="0"/>
              <a:t>ÇALIŞMA ODANI DÜZENLE</a:t>
            </a:r>
          </a:p>
          <a:p>
            <a:pPr>
              <a:spcBef>
                <a:spcPct val="50000"/>
              </a:spcBef>
              <a:buClr>
                <a:schemeClr val="bg2"/>
              </a:buClr>
              <a:buFont typeface="Wingdings" pitchFamily="2" charset="2"/>
              <a:buChar char="Ø"/>
            </a:pPr>
            <a:r>
              <a:rPr lang="tr-TR" sz="2400" b="1" dirty="0"/>
              <a:t>PLAN-PROGRAM YAP</a:t>
            </a:r>
          </a:p>
        </p:txBody>
      </p:sp>
      <p:pic>
        <p:nvPicPr>
          <p:cNvPr id="13322" name="Picture 10" descr="lljiş"/>
          <p:cNvPicPr>
            <a:picLocks noChangeAspect="1" noChangeArrowheads="1"/>
          </p:cNvPicPr>
          <p:nvPr/>
        </p:nvPicPr>
        <p:blipFill>
          <a:blip r:embed="rId2"/>
          <a:srcRect/>
          <a:stretch>
            <a:fillRect/>
          </a:stretch>
        </p:blipFill>
        <p:spPr bwMode="auto">
          <a:xfrm>
            <a:off x="9466401" y="4855612"/>
            <a:ext cx="1885950" cy="16478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3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6">
                                            <p:txEl>
                                              <p:pRg st="0" end="0"/>
                                            </p:txEl>
                                          </p:spTgt>
                                        </p:tgtEl>
                                      </p:cBhvr>
                                    </p:animEffect>
                                  </p:childTnLst>
                                </p:cTn>
                              </p:par>
                              <p:par>
                                <p:cTn id="12" presetID="31" presetClass="entr" presetSubtype="0" fill="hold" nodeType="withEffect">
                                  <p:stCondLst>
                                    <p:cond delay="0"/>
                                  </p:stCondLst>
                                  <p:iterate type="lt">
                                    <p:tmPct val="5000"/>
                                  </p:iterate>
                                  <p:childTnLst>
                                    <p:set>
                                      <p:cBhvr>
                                        <p:cTn id="13" dur="1" fill="hold">
                                          <p:stCondLst>
                                            <p:cond delay="0"/>
                                          </p:stCondLst>
                                        </p:cTn>
                                        <p:tgtEl>
                                          <p:spTgt spid="13322"/>
                                        </p:tgtEl>
                                        <p:attrNameLst>
                                          <p:attrName>style.visibility</p:attrName>
                                        </p:attrNameLst>
                                      </p:cBhvr>
                                      <p:to>
                                        <p:strVal val="visible"/>
                                      </p:to>
                                    </p:set>
                                    <p:anim calcmode="lin" valueType="num">
                                      <p:cBhvr>
                                        <p:cTn id="14" dur="1000" fill="hold"/>
                                        <p:tgtEl>
                                          <p:spTgt spid="13322"/>
                                        </p:tgtEl>
                                        <p:attrNameLst>
                                          <p:attrName>ppt_w</p:attrName>
                                        </p:attrNameLst>
                                      </p:cBhvr>
                                      <p:tavLst>
                                        <p:tav tm="0">
                                          <p:val>
                                            <p:fltVal val="0"/>
                                          </p:val>
                                        </p:tav>
                                        <p:tav tm="100000">
                                          <p:val>
                                            <p:strVal val="#ppt_w"/>
                                          </p:val>
                                        </p:tav>
                                      </p:tavLst>
                                    </p:anim>
                                    <p:anim calcmode="lin" valueType="num">
                                      <p:cBhvr>
                                        <p:cTn id="15" dur="1000" fill="hold"/>
                                        <p:tgtEl>
                                          <p:spTgt spid="13322"/>
                                        </p:tgtEl>
                                        <p:attrNameLst>
                                          <p:attrName>ppt_h</p:attrName>
                                        </p:attrNameLst>
                                      </p:cBhvr>
                                      <p:tavLst>
                                        <p:tav tm="0">
                                          <p:val>
                                            <p:fltVal val="0"/>
                                          </p:val>
                                        </p:tav>
                                        <p:tav tm="100000">
                                          <p:val>
                                            <p:strVal val="#ppt_h"/>
                                          </p:val>
                                        </p:tav>
                                      </p:tavLst>
                                    </p:anim>
                                    <p:anim calcmode="lin" valueType="num">
                                      <p:cBhvr>
                                        <p:cTn id="16" dur="1000" fill="hold"/>
                                        <p:tgtEl>
                                          <p:spTgt spid="13322"/>
                                        </p:tgtEl>
                                        <p:attrNameLst>
                                          <p:attrName>style.rotation</p:attrName>
                                        </p:attrNameLst>
                                      </p:cBhvr>
                                      <p:tavLst>
                                        <p:tav tm="0">
                                          <p:val>
                                            <p:fltVal val="90"/>
                                          </p:val>
                                        </p:tav>
                                        <p:tav tm="100000">
                                          <p:val>
                                            <p:fltVal val="0"/>
                                          </p:val>
                                        </p:tav>
                                      </p:tavLst>
                                    </p:anim>
                                    <p:animEffect transition="in" filter="fade">
                                      <p:cBhvr>
                                        <p:cTn id="17" dur="1000"/>
                                        <p:tgtEl>
                                          <p:spTgt spid="13322"/>
                                        </p:tgtEl>
                                      </p:cBhvr>
                                    </p:animEffect>
                                  </p:childTnLst>
                                </p:cTn>
                              </p:par>
                              <p:par>
                                <p:cTn id="18" presetID="26" presetClass="entr" presetSubtype="0" fill="hold" grpId="0" nodeType="withEffect">
                                  <p:stCondLst>
                                    <p:cond delay="0"/>
                                  </p:stCondLst>
                                  <p:childTnLst>
                                    <p:set>
                                      <p:cBhvr>
                                        <p:cTn id="19" dur="1" fill="hold">
                                          <p:stCondLst>
                                            <p:cond delay="0"/>
                                          </p:stCondLst>
                                        </p:cTn>
                                        <p:tgtEl>
                                          <p:spTgt spid="13320"/>
                                        </p:tgtEl>
                                        <p:attrNameLst>
                                          <p:attrName>style.visibility</p:attrName>
                                        </p:attrNameLst>
                                      </p:cBhvr>
                                      <p:to>
                                        <p:strVal val="visible"/>
                                      </p:to>
                                    </p:set>
                                    <p:animEffect transition="in" filter="wipe(down)">
                                      <p:cBhvr>
                                        <p:cTn id="20" dur="580">
                                          <p:stCondLst>
                                            <p:cond delay="0"/>
                                          </p:stCondLst>
                                        </p:cTn>
                                        <p:tgtEl>
                                          <p:spTgt spid="13320"/>
                                        </p:tgtEl>
                                      </p:cBhvr>
                                    </p:animEffect>
                                    <p:anim calcmode="lin" valueType="num">
                                      <p:cBhvr>
                                        <p:cTn id="21" dur="1822" tmFilter="0,0; 0.14,0.36; 0.43,0.73; 0.71,0.91; 1.0,1.0">
                                          <p:stCondLst>
                                            <p:cond delay="0"/>
                                          </p:stCondLst>
                                        </p:cTn>
                                        <p:tgtEl>
                                          <p:spTgt spid="1332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32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32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32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320"/>
                                        </p:tgtEl>
                                        <p:attrNameLst>
                                          <p:attrName>ppt_y</p:attrName>
                                        </p:attrNameLst>
                                      </p:cBhvr>
                                      <p:tavLst>
                                        <p:tav tm="0" fmla="#ppt_y-sin(pi*$)/81">
                                          <p:val>
                                            <p:fltVal val="0"/>
                                          </p:val>
                                        </p:tav>
                                        <p:tav tm="100000">
                                          <p:val>
                                            <p:fltVal val="1"/>
                                          </p:val>
                                        </p:tav>
                                      </p:tavLst>
                                    </p:anim>
                                    <p:animScale>
                                      <p:cBhvr>
                                        <p:cTn id="26" dur="26">
                                          <p:stCondLst>
                                            <p:cond delay="650"/>
                                          </p:stCondLst>
                                        </p:cTn>
                                        <p:tgtEl>
                                          <p:spTgt spid="13320"/>
                                        </p:tgtEl>
                                      </p:cBhvr>
                                      <p:to x="100000" y="60000"/>
                                    </p:animScale>
                                    <p:animScale>
                                      <p:cBhvr>
                                        <p:cTn id="27" dur="166" decel="50000">
                                          <p:stCondLst>
                                            <p:cond delay="676"/>
                                          </p:stCondLst>
                                        </p:cTn>
                                        <p:tgtEl>
                                          <p:spTgt spid="13320"/>
                                        </p:tgtEl>
                                      </p:cBhvr>
                                      <p:to x="100000" y="100000"/>
                                    </p:animScale>
                                    <p:animScale>
                                      <p:cBhvr>
                                        <p:cTn id="28" dur="26">
                                          <p:stCondLst>
                                            <p:cond delay="1312"/>
                                          </p:stCondLst>
                                        </p:cTn>
                                        <p:tgtEl>
                                          <p:spTgt spid="13320"/>
                                        </p:tgtEl>
                                      </p:cBhvr>
                                      <p:to x="100000" y="80000"/>
                                    </p:animScale>
                                    <p:animScale>
                                      <p:cBhvr>
                                        <p:cTn id="29" dur="166" decel="50000">
                                          <p:stCondLst>
                                            <p:cond delay="1338"/>
                                          </p:stCondLst>
                                        </p:cTn>
                                        <p:tgtEl>
                                          <p:spTgt spid="13320"/>
                                        </p:tgtEl>
                                      </p:cBhvr>
                                      <p:to x="100000" y="100000"/>
                                    </p:animScale>
                                    <p:animScale>
                                      <p:cBhvr>
                                        <p:cTn id="30" dur="26">
                                          <p:stCondLst>
                                            <p:cond delay="1642"/>
                                          </p:stCondLst>
                                        </p:cTn>
                                        <p:tgtEl>
                                          <p:spTgt spid="13320"/>
                                        </p:tgtEl>
                                      </p:cBhvr>
                                      <p:to x="100000" y="90000"/>
                                    </p:animScale>
                                    <p:animScale>
                                      <p:cBhvr>
                                        <p:cTn id="31" dur="166" decel="50000">
                                          <p:stCondLst>
                                            <p:cond delay="1668"/>
                                          </p:stCondLst>
                                        </p:cTn>
                                        <p:tgtEl>
                                          <p:spTgt spid="13320"/>
                                        </p:tgtEl>
                                      </p:cBhvr>
                                      <p:to x="100000" y="100000"/>
                                    </p:animScale>
                                    <p:animScale>
                                      <p:cBhvr>
                                        <p:cTn id="32" dur="26">
                                          <p:stCondLst>
                                            <p:cond delay="1808"/>
                                          </p:stCondLst>
                                        </p:cTn>
                                        <p:tgtEl>
                                          <p:spTgt spid="13320"/>
                                        </p:tgtEl>
                                      </p:cBhvr>
                                      <p:to x="100000" y="95000"/>
                                    </p:animScale>
                                    <p:animScale>
                                      <p:cBhvr>
                                        <p:cTn id="33" dur="166" decel="50000">
                                          <p:stCondLst>
                                            <p:cond delay="1834"/>
                                          </p:stCondLst>
                                        </p:cTn>
                                        <p:tgtEl>
                                          <p:spTgt spid="133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689114" y="1196975"/>
            <a:ext cx="6400800" cy="3970318"/>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endParaRPr lang="tr-TR" sz="2400" dirty="0"/>
          </a:p>
          <a:p>
            <a:pPr>
              <a:spcBef>
                <a:spcPct val="50000"/>
              </a:spcBef>
              <a:buClr>
                <a:schemeClr val="bg2"/>
              </a:buClr>
              <a:buFont typeface="Wingdings" pitchFamily="2" charset="2"/>
              <a:buChar char="Ø"/>
            </a:pPr>
            <a:endParaRPr lang="tr-TR" sz="2400" dirty="0"/>
          </a:p>
          <a:p>
            <a:pPr marL="342900" indent="-342900">
              <a:spcBef>
                <a:spcPct val="50000"/>
              </a:spcBef>
              <a:buClr>
                <a:schemeClr val="bg2"/>
              </a:buClr>
              <a:buFont typeface="Arial" panose="020B0604020202020204" pitchFamily="34" charset="0"/>
              <a:buChar char="•"/>
            </a:pPr>
            <a:r>
              <a:rPr lang="tr-TR" sz="2400" dirty="0"/>
              <a:t>Kesintisiz 8 saat olarak kurgulanacak bir uyku düzeni etkin öğrenme için oldukça faydalıdır.</a:t>
            </a:r>
          </a:p>
          <a:p>
            <a:pPr marL="342900" indent="-342900">
              <a:spcBef>
                <a:spcPct val="50000"/>
              </a:spcBef>
              <a:buClr>
                <a:schemeClr val="bg2"/>
              </a:buClr>
              <a:buFont typeface="Arial" panose="020B0604020202020204" pitchFamily="34" charset="0"/>
              <a:buChar char="•"/>
            </a:pPr>
            <a:r>
              <a:rPr lang="tr-TR" sz="2400" dirty="0"/>
              <a:t>Uyku düzeni sağlıklı olmayan bireylerde öğrenmenin yeterli düzeyde olmadığı ve unutmanın yüksek düzeyde olduğu tespit edilmiştir.</a:t>
            </a:r>
          </a:p>
        </p:txBody>
      </p:sp>
      <p:sp>
        <p:nvSpPr>
          <p:cNvPr id="15366" name="Text Box 6"/>
          <p:cNvSpPr txBox="1">
            <a:spLocks noChangeArrowheads="1"/>
          </p:cNvSpPr>
          <p:nvPr/>
        </p:nvSpPr>
        <p:spPr bwMode="auto">
          <a:xfrm>
            <a:off x="3048001" y="260351"/>
            <a:ext cx="5473148" cy="1160463"/>
          </a:xfrm>
          <a:prstGeom prst="rect">
            <a:avLst/>
          </a:prstGeom>
          <a:noFill/>
          <a:ln w="9525">
            <a:noFill/>
            <a:miter lim="800000"/>
            <a:headEnd/>
            <a:tailEnd/>
          </a:ln>
        </p:spPr>
        <p:txBody>
          <a:bodyPr wrap="square">
            <a:spAutoFit/>
          </a:bodyPr>
          <a:lstStyle/>
          <a:p>
            <a:pPr>
              <a:spcBef>
                <a:spcPct val="50000"/>
              </a:spcBef>
            </a:pPr>
            <a:r>
              <a:rPr lang="tr-TR" sz="2800" b="1" dirty="0">
                <a:solidFill>
                  <a:srgbClr val="C00000"/>
                </a:solidFill>
              </a:rPr>
              <a:t>ERKEN UYU ERKEN UYAN</a:t>
            </a:r>
          </a:p>
          <a:p>
            <a:pPr>
              <a:spcBef>
                <a:spcPct val="50000"/>
              </a:spcBef>
            </a:pPr>
            <a:endParaRPr lang="tr-TR"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623" y="1196975"/>
            <a:ext cx="3096344" cy="424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366"/>
                                        </p:tgtEl>
                                        <p:attrNameLst>
                                          <p:attrName>style.visibility</p:attrName>
                                        </p:attrNameLst>
                                      </p:cBhvr>
                                      <p:to>
                                        <p:strVal val="visible"/>
                                      </p:to>
                                    </p:set>
                                    <p:anim by="(-#ppt_w*2)" calcmode="lin" valueType="num">
                                      <p:cBhvr rctx="PPT">
                                        <p:cTn id="7" dur="500" autoRev="1" fill="hold">
                                          <p:stCondLst>
                                            <p:cond delay="0"/>
                                          </p:stCondLst>
                                        </p:cTn>
                                        <p:tgtEl>
                                          <p:spTgt spid="15366"/>
                                        </p:tgtEl>
                                        <p:attrNameLst>
                                          <p:attrName>ppt_w</p:attrName>
                                        </p:attrNameLst>
                                      </p:cBhvr>
                                    </p:anim>
                                    <p:anim by="(#ppt_w*0.50)" calcmode="lin" valueType="num">
                                      <p:cBhvr>
                                        <p:cTn id="8" dur="500" decel="50000" autoRev="1" fill="hold">
                                          <p:stCondLst>
                                            <p:cond delay="0"/>
                                          </p:stCondLst>
                                        </p:cTn>
                                        <p:tgtEl>
                                          <p:spTgt spid="15366"/>
                                        </p:tgtEl>
                                        <p:attrNameLst>
                                          <p:attrName>ppt_x</p:attrName>
                                        </p:attrNameLst>
                                      </p:cBhvr>
                                    </p:anim>
                                    <p:anim from="(-#ppt_h/2)" to="(#ppt_y)" calcmode="lin" valueType="num">
                                      <p:cBhvr>
                                        <p:cTn id="9" dur="1000" fill="hold">
                                          <p:stCondLst>
                                            <p:cond delay="0"/>
                                          </p:stCondLst>
                                        </p:cTn>
                                        <p:tgtEl>
                                          <p:spTgt spid="15366"/>
                                        </p:tgtEl>
                                        <p:attrNameLst>
                                          <p:attrName>ppt_y</p:attrName>
                                        </p:attrNameLst>
                                      </p:cBhvr>
                                    </p:anim>
                                    <p:animRot by="21600000">
                                      <p:cBhvr>
                                        <p:cTn id="10" dur="1000" fill="hold">
                                          <p:stCondLst>
                                            <p:cond delay="0"/>
                                          </p:stCondLst>
                                        </p:cTn>
                                        <p:tgtEl>
                                          <p:spTgt spid="15366"/>
                                        </p:tgtEl>
                                        <p:attrNameLst>
                                          <p:attrName>r</p:attrName>
                                        </p:attrNameLst>
                                      </p:cBhvr>
                                    </p:animRot>
                                  </p:childTnLst>
                                </p:cTn>
                              </p:par>
                              <p:par>
                                <p:cTn id="11" presetID="28" presetClass="entr" presetSubtype="0"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15000" fill="hold"/>
                                        <p:tgtEl>
                                          <p:spTgt spid="15365"/>
                                        </p:tgtEl>
                                        <p:attrNameLst>
                                          <p:attrName>ppt_x</p:attrName>
                                        </p:attrNameLst>
                                      </p:cBhvr>
                                      <p:tavLst>
                                        <p:tav tm="0">
                                          <p:val>
                                            <p:strVal val="#ppt_x"/>
                                          </p:val>
                                        </p:tav>
                                        <p:tav tm="100000">
                                          <p:val>
                                            <p:strVal val="#ppt_x"/>
                                          </p:val>
                                        </p:tav>
                                      </p:tavLst>
                                    </p:anim>
                                    <p:anim calcmode="lin" valueType="num">
                                      <p:cBhvr>
                                        <p:cTn id="14" dur="15000" fill="hold"/>
                                        <p:tgtEl>
                                          <p:spTgt spid="1536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B5C3DC-EE83-4043-891B-363BFAF92C8F}"/>
              </a:ext>
            </a:extLst>
          </p:cNvPr>
          <p:cNvSpPr>
            <a:spLocks noGrp="1"/>
          </p:cNvSpPr>
          <p:nvPr>
            <p:ph type="ctrTitle"/>
          </p:nvPr>
        </p:nvSpPr>
        <p:spPr>
          <a:xfrm>
            <a:off x="1524000" y="407963"/>
            <a:ext cx="9144000" cy="1192237"/>
          </a:xfrm>
        </p:spPr>
        <p:txBody>
          <a:bodyPr/>
          <a:lstStyle/>
          <a:p>
            <a:r>
              <a:rPr lang="tr-TR" dirty="0"/>
              <a:t>MOTİVASYON</a:t>
            </a:r>
          </a:p>
        </p:txBody>
      </p:sp>
      <p:sp>
        <p:nvSpPr>
          <p:cNvPr id="3" name="Alt Başlık 2">
            <a:extLst>
              <a:ext uri="{FF2B5EF4-FFF2-40B4-BE49-F238E27FC236}">
                <a16:creationId xmlns:a16="http://schemas.microsoft.com/office/drawing/2014/main" id="{C939FBEE-2245-4D1E-81FA-26FF34773A12}"/>
              </a:ext>
            </a:extLst>
          </p:cNvPr>
          <p:cNvSpPr>
            <a:spLocks noGrp="1"/>
          </p:cNvSpPr>
          <p:nvPr>
            <p:ph type="subTitle" idx="1"/>
          </p:nvPr>
        </p:nvSpPr>
        <p:spPr>
          <a:xfrm>
            <a:off x="1186375" y="1672297"/>
            <a:ext cx="10449033" cy="4404946"/>
          </a:xfrm>
        </p:spPr>
        <p:txBody>
          <a:bodyPr/>
          <a:lstStyle/>
          <a:p>
            <a:pPr algn="just"/>
            <a:r>
              <a:rPr lang="tr-TR" sz="2400" spc="-175" dirty="0">
                <a:latin typeface="Verdana"/>
                <a:cs typeface="Verdana"/>
              </a:rPr>
              <a:t>1.Motivasyonunuzu </a:t>
            </a:r>
            <a:r>
              <a:rPr lang="tr-TR" sz="2400" spc="-75" dirty="0">
                <a:latin typeface="Verdana"/>
                <a:cs typeface="Verdana"/>
              </a:rPr>
              <a:t>geri </a:t>
            </a:r>
            <a:r>
              <a:rPr lang="tr-TR" sz="2400" spc="-95" dirty="0">
                <a:latin typeface="Verdana"/>
                <a:cs typeface="Verdana"/>
              </a:rPr>
              <a:t>kazanmanız </a:t>
            </a:r>
            <a:r>
              <a:rPr lang="tr-TR" sz="2400" spc="-105" dirty="0">
                <a:latin typeface="Verdana"/>
                <a:cs typeface="Verdana"/>
              </a:rPr>
              <a:t>için </a:t>
            </a:r>
            <a:r>
              <a:rPr lang="tr-TR" sz="2400" spc="-90" dirty="0">
                <a:latin typeface="Verdana"/>
                <a:cs typeface="Verdana"/>
              </a:rPr>
              <a:t>gerginlik</a:t>
            </a:r>
            <a:r>
              <a:rPr lang="tr-TR" sz="2400" spc="-685" dirty="0">
                <a:latin typeface="Verdana"/>
                <a:cs typeface="Verdana"/>
              </a:rPr>
              <a:t> </a:t>
            </a:r>
            <a:r>
              <a:rPr lang="tr-TR" sz="2400" spc="-114" dirty="0">
                <a:latin typeface="Verdana"/>
                <a:cs typeface="Verdana"/>
              </a:rPr>
              <a:t>ve  </a:t>
            </a:r>
            <a:r>
              <a:rPr lang="tr-TR" sz="2400" spc="-55" dirty="0">
                <a:latin typeface="Verdana"/>
                <a:cs typeface="Verdana"/>
              </a:rPr>
              <a:t>kaygıdan </a:t>
            </a:r>
            <a:r>
              <a:rPr lang="tr-TR" sz="2400" spc="-85" dirty="0">
                <a:latin typeface="Verdana"/>
                <a:cs typeface="Verdana"/>
              </a:rPr>
              <a:t>uzaklaşmayı</a:t>
            </a:r>
            <a:r>
              <a:rPr lang="tr-TR" sz="2400" spc="-400" dirty="0">
                <a:latin typeface="Verdana"/>
                <a:cs typeface="Verdana"/>
              </a:rPr>
              <a:t> </a:t>
            </a:r>
            <a:r>
              <a:rPr lang="tr-TR" sz="2400" spc="-55" dirty="0">
                <a:latin typeface="Verdana"/>
                <a:cs typeface="Verdana"/>
              </a:rPr>
              <a:t>başarmak</a:t>
            </a:r>
            <a:r>
              <a:rPr lang="tr-TR" sz="2400" spc="-229" dirty="0">
                <a:latin typeface="Verdana"/>
                <a:cs typeface="Verdana"/>
              </a:rPr>
              <a:t> </a:t>
            </a:r>
            <a:r>
              <a:rPr lang="tr-TR" sz="2400" spc="-114" dirty="0">
                <a:latin typeface="Verdana"/>
                <a:cs typeface="Verdana"/>
              </a:rPr>
              <a:t>ve	</a:t>
            </a:r>
            <a:r>
              <a:rPr lang="tr-TR" sz="2400" spc="-105" dirty="0">
                <a:latin typeface="Verdana"/>
                <a:cs typeface="Verdana"/>
              </a:rPr>
              <a:t>dikkatini  </a:t>
            </a:r>
            <a:r>
              <a:rPr lang="tr-TR" sz="2400" spc="-110" dirty="0">
                <a:latin typeface="Verdana"/>
                <a:cs typeface="Verdana"/>
              </a:rPr>
              <a:t>geliştirmeniz</a:t>
            </a:r>
            <a:r>
              <a:rPr lang="tr-TR" sz="2400" spc="-245" dirty="0">
                <a:latin typeface="Verdana"/>
                <a:cs typeface="Verdana"/>
              </a:rPr>
              <a:t> </a:t>
            </a:r>
            <a:r>
              <a:rPr lang="tr-TR" sz="2400" spc="-114" dirty="0">
                <a:latin typeface="Verdana"/>
                <a:cs typeface="Verdana"/>
              </a:rPr>
              <a:t>gerekebilir.</a:t>
            </a:r>
          </a:p>
          <a:p>
            <a:pPr algn="just"/>
            <a:r>
              <a:rPr lang="tr-TR" sz="2400" spc="-140" dirty="0">
                <a:latin typeface="Verdana"/>
                <a:cs typeface="Verdana"/>
              </a:rPr>
              <a:t>2.Kendinizle </a:t>
            </a:r>
            <a:r>
              <a:rPr lang="tr-TR" sz="2400" spc="-90" dirty="0">
                <a:latin typeface="Verdana"/>
                <a:cs typeface="Verdana"/>
              </a:rPr>
              <a:t>ilgili </a:t>
            </a:r>
            <a:r>
              <a:rPr lang="tr-TR" sz="2400" spc="-70" dirty="0">
                <a:latin typeface="Verdana"/>
                <a:cs typeface="Verdana"/>
              </a:rPr>
              <a:t>gözlem</a:t>
            </a:r>
            <a:r>
              <a:rPr lang="tr-TR" sz="2400" spc="-405" dirty="0">
                <a:latin typeface="Verdana"/>
                <a:cs typeface="Verdana"/>
              </a:rPr>
              <a:t> </a:t>
            </a:r>
            <a:r>
              <a:rPr lang="tr-TR" sz="2400" spc="-145" dirty="0">
                <a:latin typeface="Verdana"/>
                <a:cs typeface="Verdana"/>
              </a:rPr>
              <a:t>yapın. Duygularınızı, düşüncelerinizi, davranışlarınızı, bedeninizi gözden geçirin ve kendinize «Ders çalışmayı düşündüğümde kendimi nasıl hissediyorum?» gibi sorular sorun.</a:t>
            </a:r>
          </a:p>
          <a:p>
            <a:pPr algn="just"/>
            <a:r>
              <a:rPr lang="tr-TR" sz="2400" spc="-145" dirty="0">
                <a:latin typeface="Verdana"/>
                <a:cs typeface="Verdana"/>
              </a:rPr>
              <a:t>3.</a:t>
            </a:r>
            <a:r>
              <a:rPr lang="tr-TR" sz="2400" spc="-165" dirty="0">
                <a:latin typeface="Verdana"/>
                <a:cs typeface="Verdana"/>
              </a:rPr>
              <a:t> Düşüncelerini </a:t>
            </a:r>
            <a:r>
              <a:rPr lang="tr-TR" sz="2400" spc="-70" dirty="0">
                <a:latin typeface="Verdana"/>
                <a:cs typeface="Verdana"/>
              </a:rPr>
              <a:t>not et </a:t>
            </a:r>
            <a:r>
              <a:rPr lang="tr-TR" sz="2400" spc="-114" dirty="0">
                <a:latin typeface="Verdana"/>
                <a:cs typeface="Verdana"/>
              </a:rPr>
              <a:t>ve olumlu </a:t>
            </a:r>
            <a:r>
              <a:rPr lang="tr-TR" sz="2400" spc="-195" dirty="0">
                <a:latin typeface="Verdana"/>
                <a:cs typeface="Verdana"/>
              </a:rPr>
              <a:t>- </a:t>
            </a:r>
            <a:r>
              <a:rPr lang="tr-TR" sz="2400" spc="-130" dirty="0">
                <a:latin typeface="Verdana"/>
                <a:cs typeface="Verdana"/>
              </a:rPr>
              <a:t>olumsuz </a:t>
            </a:r>
            <a:r>
              <a:rPr lang="tr-TR" sz="2400" spc="-30" dirty="0">
                <a:latin typeface="Verdana"/>
                <a:cs typeface="Verdana"/>
              </a:rPr>
              <a:t>olarak </a:t>
            </a:r>
            <a:r>
              <a:rPr lang="tr-TR" sz="2400" spc="-135" dirty="0">
                <a:latin typeface="Verdana"/>
                <a:cs typeface="Verdana"/>
              </a:rPr>
              <a:t>ayır.  </a:t>
            </a:r>
            <a:r>
              <a:rPr lang="tr-TR" sz="2400" spc="-114" dirty="0">
                <a:latin typeface="Verdana"/>
                <a:cs typeface="Verdana"/>
              </a:rPr>
              <a:t>Olumsuzları </a:t>
            </a:r>
            <a:r>
              <a:rPr lang="tr-TR" sz="2400" spc="-75" dirty="0">
                <a:latin typeface="Verdana"/>
                <a:cs typeface="Verdana"/>
              </a:rPr>
              <a:t>olumlularla </a:t>
            </a:r>
            <a:r>
              <a:rPr lang="tr-TR" sz="2400" spc="-95" dirty="0">
                <a:latin typeface="Verdana"/>
                <a:cs typeface="Verdana"/>
              </a:rPr>
              <a:t>değiştirmeyi</a:t>
            </a:r>
            <a:r>
              <a:rPr lang="tr-TR" sz="2400" spc="-535" dirty="0">
                <a:latin typeface="Verdana"/>
                <a:cs typeface="Verdana"/>
              </a:rPr>
              <a:t> </a:t>
            </a:r>
            <a:r>
              <a:rPr lang="tr-TR" sz="2400" spc="-165" dirty="0">
                <a:latin typeface="Verdana"/>
                <a:cs typeface="Verdana"/>
              </a:rPr>
              <a:t>dene. Örneğin;</a:t>
            </a:r>
          </a:p>
          <a:p>
            <a:pPr algn="just"/>
            <a:r>
              <a:rPr lang="tr-TR" spc="-165" dirty="0">
                <a:latin typeface="Verdana"/>
                <a:cs typeface="Verdana"/>
              </a:rPr>
              <a:t>Olumsuz: «Eksiğim çok fazla istesem de yapamayacağım»</a:t>
            </a:r>
          </a:p>
          <a:p>
            <a:pPr algn="just"/>
            <a:r>
              <a:rPr lang="tr-TR" sz="2400" spc="-165" dirty="0">
                <a:latin typeface="Verdana"/>
                <a:cs typeface="Verdana"/>
              </a:rPr>
              <a:t>Olumlu: «Eksiklerimi belirleyip düzenli bir şekilde çalışırsam şimdikinden daha iyi bir seviyeye gelebilirim»</a:t>
            </a:r>
          </a:p>
          <a:p>
            <a:pPr algn="just"/>
            <a:endParaRPr lang="tr-TR" sz="2400" dirty="0">
              <a:latin typeface="Verdana"/>
              <a:cs typeface="Verdana"/>
            </a:endParaRPr>
          </a:p>
          <a:p>
            <a:pPr algn="l"/>
            <a:endParaRPr lang="tr-TR" sz="2400" dirty="0">
              <a:latin typeface="Verdana"/>
              <a:cs typeface="Verdana"/>
            </a:endParaRPr>
          </a:p>
          <a:p>
            <a:pPr algn="l"/>
            <a:endParaRPr lang="tr-TR" sz="2400" dirty="0">
              <a:latin typeface="Verdana"/>
              <a:cs typeface="Verdana"/>
            </a:endParaRPr>
          </a:p>
        </p:txBody>
      </p:sp>
    </p:spTree>
    <p:extLst>
      <p:ext uri="{BB962C8B-B14F-4D97-AF65-F5344CB8AC3E}">
        <p14:creationId xmlns:p14="http://schemas.microsoft.com/office/powerpoint/2010/main" val="55812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1E255B-B78E-414F-8B13-81502D950BC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1378C19-7460-4583-BB35-B05F8B41FFF2}"/>
              </a:ext>
            </a:extLst>
          </p:cNvPr>
          <p:cNvSpPr>
            <a:spLocks noGrp="1"/>
          </p:cNvSpPr>
          <p:nvPr>
            <p:ph idx="1"/>
          </p:nvPr>
        </p:nvSpPr>
        <p:spPr>
          <a:xfrm>
            <a:off x="838200" y="1205948"/>
            <a:ext cx="10515600" cy="4479419"/>
          </a:xfrm>
        </p:spPr>
        <p:txBody>
          <a:bodyPr/>
          <a:lstStyle/>
          <a:p>
            <a:pPr marL="0" indent="0">
              <a:buNone/>
            </a:pPr>
            <a:endParaRPr lang="tr-TR" sz="2800" spc="-120" dirty="0">
              <a:latin typeface="Verdana"/>
              <a:cs typeface="Verdana"/>
            </a:endParaRPr>
          </a:p>
          <a:p>
            <a:pPr marL="0" indent="0" algn="just">
              <a:buNone/>
            </a:pPr>
            <a:r>
              <a:rPr lang="tr-TR" sz="2800" spc="-120" dirty="0">
                <a:latin typeface="Verdana"/>
                <a:cs typeface="Verdana"/>
              </a:rPr>
              <a:t>4.Güvendiğiniz </a:t>
            </a:r>
            <a:r>
              <a:rPr lang="tr-TR" sz="2800" spc="-100" dirty="0">
                <a:latin typeface="Verdana"/>
                <a:cs typeface="Verdana"/>
              </a:rPr>
              <a:t>ve </a:t>
            </a:r>
            <a:r>
              <a:rPr lang="tr-TR" sz="2800" spc="-130" dirty="0">
                <a:latin typeface="Verdana"/>
                <a:cs typeface="Verdana"/>
              </a:rPr>
              <a:t>sizin </a:t>
            </a:r>
            <a:r>
              <a:rPr lang="tr-TR" sz="2800" spc="-105" dirty="0">
                <a:latin typeface="Verdana"/>
                <a:cs typeface="Verdana"/>
              </a:rPr>
              <a:t>için </a:t>
            </a:r>
            <a:r>
              <a:rPr lang="tr-TR" sz="2800" spc="-60" dirty="0">
                <a:latin typeface="Verdana"/>
                <a:cs typeface="Verdana"/>
              </a:rPr>
              <a:t>değerli </a:t>
            </a:r>
            <a:r>
              <a:rPr lang="tr-TR" sz="2800" spc="-70" dirty="0">
                <a:latin typeface="Verdana"/>
                <a:cs typeface="Verdana"/>
              </a:rPr>
              <a:t>bir  </a:t>
            </a:r>
            <a:r>
              <a:rPr lang="tr-TR" sz="2800" spc="-105" dirty="0">
                <a:latin typeface="Verdana"/>
                <a:cs typeface="Verdana"/>
              </a:rPr>
              <a:t>büyüğünüz, öğretmeniniz </a:t>
            </a:r>
            <a:r>
              <a:rPr lang="tr-TR" sz="2800" spc="-5" dirty="0">
                <a:latin typeface="Verdana"/>
                <a:cs typeface="Verdana"/>
              </a:rPr>
              <a:t>ya </a:t>
            </a:r>
            <a:r>
              <a:rPr lang="tr-TR" sz="2800" dirty="0">
                <a:latin typeface="Verdana"/>
                <a:cs typeface="Verdana"/>
              </a:rPr>
              <a:t>da </a:t>
            </a:r>
            <a:r>
              <a:rPr lang="tr-TR" sz="2800" spc="-80" dirty="0">
                <a:latin typeface="Verdana"/>
                <a:cs typeface="Verdana"/>
              </a:rPr>
              <a:t>yaşıtınızla </a:t>
            </a:r>
            <a:r>
              <a:rPr lang="tr-TR" sz="2800" spc="-90" dirty="0">
                <a:latin typeface="Verdana"/>
                <a:cs typeface="Verdana"/>
              </a:rPr>
              <a:t>bu </a:t>
            </a:r>
            <a:r>
              <a:rPr lang="tr-TR" sz="2800" spc="-85" dirty="0">
                <a:latin typeface="Verdana"/>
                <a:cs typeface="Verdana"/>
              </a:rPr>
              <a:t>duygularınızı </a:t>
            </a:r>
            <a:r>
              <a:rPr lang="tr-TR" sz="2800" spc="-95" dirty="0">
                <a:latin typeface="Verdana"/>
                <a:cs typeface="Verdana"/>
              </a:rPr>
              <a:t>paylaşın. </a:t>
            </a:r>
            <a:r>
              <a:rPr lang="tr-TR" sz="2800" spc="-75" dirty="0">
                <a:latin typeface="Verdana"/>
                <a:cs typeface="Verdana"/>
              </a:rPr>
              <a:t>Eğer  </a:t>
            </a:r>
            <a:r>
              <a:rPr lang="tr-TR" sz="2800" spc="-45" dirty="0">
                <a:latin typeface="Verdana"/>
                <a:cs typeface="Verdana"/>
              </a:rPr>
              <a:t>böyle </a:t>
            </a:r>
            <a:r>
              <a:rPr lang="tr-TR" sz="2800" spc="-70" dirty="0">
                <a:latin typeface="Verdana"/>
                <a:cs typeface="Verdana"/>
              </a:rPr>
              <a:t>bir </a:t>
            </a:r>
            <a:r>
              <a:rPr lang="tr-TR" sz="2800" spc="-90" dirty="0">
                <a:latin typeface="Verdana"/>
                <a:cs typeface="Verdana"/>
              </a:rPr>
              <a:t>yakınınıza </a:t>
            </a:r>
            <a:r>
              <a:rPr lang="tr-TR" sz="2800" spc="-75" dirty="0">
                <a:latin typeface="Verdana"/>
                <a:cs typeface="Verdana"/>
              </a:rPr>
              <a:t>ulaşma </a:t>
            </a:r>
            <a:r>
              <a:rPr lang="tr-TR" sz="2800" spc="-110" dirty="0">
                <a:latin typeface="Verdana"/>
                <a:cs typeface="Verdana"/>
              </a:rPr>
              <a:t>şansınız </a:t>
            </a:r>
            <a:r>
              <a:rPr lang="tr-TR" sz="2800" spc="-50" dirty="0">
                <a:latin typeface="Verdana"/>
                <a:cs typeface="Verdana"/>
              </a:rPr>
              <a:t>yoksa</a:t>
            </a:r>
            <a:r>
              <a:rPr lang="tr-TR" sz="2800" spc="-725" dirty="0">
                <a:latin typeface="Verdana"/>
                <a:cs typeface="Verdana"/>
              </a:rPr>
              <a:t> </a:t>
            </a:r>
            <a:r>
              <a:rPr lang="tr-TR" sz="2800" spc="-114" dirty="0">
                <a:latin typeface="Verdana"/>
                <a:cs typeface="Verdana"/>
              </a:rPr>
              <a:t>olumsuz </a:t>
            </a:r>
            <a:r>
              <a:rPr lang="tr-TR" sz="2800" spc="-85" dirty="0">
                <a:latin typeface="Verdana"/>
                <a:cs typeface="Verdana"/>
              </a:rPr>
              <a:t>duygularınızı  </a:t>
            </a:r>
            <a:r>
              <a:rPr lang="tr-TR" sz="2800" spc="-70" dirty="0">
                <a:latin typeface="Verdana"/>
                <a:cs typeface="Verdana"/>
              </a:rPr>
              <a:t>bir </a:t>
            </a:r>
            <a:r>
              <a:rPr lang="tr-TR" sz="2800" spc="-35" dirty="0">
                <a:latin typeface="Verdana"/>
                <a:cs typeface="Verdana"/>
              </a:rPr>
              <a:t>kağıda </a:t>
            </a:r>
            <a:r>
              <a:rPr lang="tr-TR" sz="2800" spc="-80" dirty="0">
                <a:latin typeface="Verdana"/>
                <a:cs typeface="Verdana"/>
              </a:rPr>
              <a:t>yazın </a:t>
            </a:r>
            <a:r>
              <a:rPr lang="tr-TR" sz="2800" spc="-100" dirty="0">
                <a:latin typeface="Verdana"/>
                <a:cs typeface="Verdana"/>
              </a:rPr>
              <a:t>ve </a:t>
            </a:r>
            <a:r>
              <a:rPr lang="tr-TR" sz="2800" spc="-55" dirty="0">
                <a:latin typeface="Verdana"/>
                <a:cs typeface="Verdana"/>
              </a:rPr>
              <a:t>sonra </a:t>
            </a:r>
            <a:r>
              <a:rPr lang="tr-TR" sz="2800" spc="-95" dirty="0">
                <a:latin typeface="Verdana"/>
                <a:cs typeface="Verdana"/>
              </a:rPr>
              <a:t>onu </a:t>
            </a:r>
            <a:r>
              <a:rPr lang="tr-TR" sz="2800" spc="-45" dirty="0">
                <a:latin typeface="Verdana"/>
                <a:cs typeface="Verdana"/>
              </a:rPr>
              <a:t>yırtarak </a:t>
            </a:r>
            <a:r>
              <a:rPr lang="tr-TR" sz="2800" spc="-55" dirty="0">
                <a:latin typeface="Verdana"/>
                <a:cs typeface="Verdana"/>
              </a:rPr>
              <a:t>ondan </a:t>
            </a:r>
            <a:r>
              <a:rPr lang="tr-TR" sz="2800" spc="-105" dirty="0">
                <a:latin typeface="Verdana"/>
                <a:cs typeface="Verdana"/>
              </a:rPr>
              <a:t>kurtulduğunuzu  </a:t>
            </a:r>
            <a:r>
              <a:rPr lang="tr-TR" sz="2800" spc="-40" dirty="0">
                <a:latin typeface="Verdana"/>
                <a:cs typeface="Verdana"/>
              </a:rPr>
              <a:t>hayal</a:t>
            </a:r>
            <a:r>
              <a:rPr lang="tr-TR" sz="2800" spc="-215" dirty="0">
                <a:latin typeface="Verdana"/>
                <a:cs typeface="Verdana"/>
              </a:rPr>
              <a:t> </a:t>
            </a:r>
            <a:r>
              <a:rPr lang="tr-TR" sz="2800" spc="-155" dirty="0">
                <a:latin typeface="Verdana"/>
                <a:cs typeface="Verdana"/>
              </a:rPr>
              <a:t>edin.</a:t>
            </a:r>
          </a:p>
          <a:p>
            <a:pPr marL="0" indent="0">
              <a:buNone/>
            </a:pPr>
            <a:r>
              <a:rPr lang="tr-TR" spc="-155" dirty="0">
                <a:latin typeface="Verdana"/>
              </a:rPr>
              <a:t>5. Amaçlarınızı belirleyin.</a:t>
            </a:r>
            <a:endParaRPr lang="tr-TR" dirty="0"/>
          </a:p>
        </p:txBody>
      </p:sp>
    </p:spTree>
    <p:extLst>
      <p:ext uri="{BB962C8B-B14F-4D97-AF65-F5344CB8AC3E}">
        <p14:creationId xmlns:p14="http://schemas.microsoft.com/office/powerpoint/2010/main" val="404584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2 İçerik Yer Tutucusu"/>
          <p:cNvSpPr>
            <a:spLocks noGrp="1"/>
          </p:cNvSpPr>
          <p:nvPr>
            <p:ph idx="1"/>
          </p:nvPr>
        </p:nvSpPr>
        <p:spPr>
          <a:xfrm>
            <a:off x="2024034" y="357167"/>
            <a:ext cx="4500594" cy="5911873"/>
          </a:xfrm>
        </p:spPr>
        <p:style>
          <a:lnRef idx="2">
            <a:schemeClr val="accent6"/>
          </a:lnRef>
          <a:fillRef idx="1">
            <a:schemeClr val="lt1"/>
          </a:fillRef>
          <a:effectRef idx="0">
            <a:schemeClr val="accent6"/>
          </a:effectRef>
          <a:fontRef idx="minor">
            <a:schemeClr val="dk1"/>
          </a:fontRef>
        </p:style>
        <p:txBody>
          <a:bodyPr>
            <a:normAutofit fontScale="87500" lnSpcReduction="10000"/>
          </a:bodyPr>
          <a:lstStyle/>
          <a:p>
            <a:pPr algn="ctr">
              <a:buNone/>
            </a:pPr>
            <a:r>
              <a:rPr lang="tr-TR" b="1" dirty="0">
                <a:solidFill>
                  <a:schemeClr val="accent6">
                    <a:lumMod val="75000"/>
                  </a:schemeClr>
                </a:solidFill>
                <a:latin typeface="Century Gothic" pitchFamily="34" charset="0"/>
              </a:rPr>
              <a:t>Hedeflerinizi Belirleyin!</a:t>
            </a:r>
          </a:p>
          <a:p>
            <a:pPr algn="ctr">
              <a:buNone/>
            </a:pPr>
            <a:r>
              <a:rPr lang="tr-TR" dirty="0">
                <a:latin typeface="Century Gothic" pitchFamily="34" charset="0"/>
              </a:rPr>
              <a:t>Hedef belirlemek işin olmazsa olmazıdır. Hedef belirlerken bazı noktalara dikkat edilmelidir.</a:t>
            </a:r>
          </a:p>
          <a:p>
            <a:pPr algn="ctr">
              <a:buNone/>
            </a:pPr>
            <a:endParaRPr lang="tr-TR" dirty="0">
              <a:latin typeface="Century Gothic" pitchFamily="34" charset="0"/>
            </a:endParaRPr>
          </a:p>
          <a:p>
            <a:pPr algn="ctr">
              <a:buNone/>
            </a:pPr>
            <a:r>
              <a:rPr lang="tr-TR" dirty="0">
                <a:latin typeface="Century Gothic" pitchFamily="34" charset="0"/>
              </a:rPr>
              <a:t>Kesin ve net hedefler belirleyin.</a:t>
            </a:r>
          </a:p>
          <a:p>
            <a:pPr algn="ctr">
              <a:buNone/>
            </a:pPr>
            <a:r>
              <a:rPr lang="tr-TR" dirty="0">
                <a:latin typeface="Century Gothic" pitchFamily="34" charset="0"/>
              </a:rPr>
              <a:t>Öncelikli olanları belirleyin.</a:t>
            </a:r>
          </a:p>
          <a:p>
            <a:pPr algn="ctr">
              <a:buNone/>
            </a:pPr>
            <a:r>
              <a:rPr lang="tr-TR" dirty="0">
                <a:latin typeface="Century Gothic" pitchFamily="34" charset="0"/>
              </a:rPr>
              <a:t>Kontrol sizde olsun.</a:t>
            </a:r>
          </a:p>
          <a:p>
            <a:pPr algn="ctr">
              <a:buNone/>
            </a:pPr>
            <a:r>
              <a:rPr lang="tr-TR" dirty="0">
                <a:latin typeface="Century Gothic" pitchFamily="34" charset="0"/>
              </a:rPr>
              <a:t>Gerçekçi olun.</a:t>
            </a:r>
          </a:p>
          <a:p>
            <a:pPr algn="ctr">
              <a:buNone/>
            </a:pPr>
            <a:r>
              <a:rPr lang="tr-TR" dirty="0">
                <a:latin typeface="Century Gothic" pitchFamily="34" charset="0"/>
              </a:rPr>
              <a:t>Uyumlu hedefler seçin</a:t>
            </a:r>
          </a:p>
          <a:p>
            <a:pPr algn="ctr">
              <a:buNone/>
            </a:pPr>
            <a:r>
              <a:rPr lang="tr-TR" dirty="0">
                <a:latin typeface="Century Gothic" pitchFamily="34" charset="0"/>
              </a:rPr>
              <a:t>Sizi heyecanlandırsın.</a:t>
            </a:r>
          </a:p>
          <a:p>
            <a:pPr algn="ctr">
              <a:buNone/>
            </a:pPr>
            <a:r>
              <a:rPr lang="tr-TR" dirty="0">
                <a:latin typeface="Century Gothic" pitchFamily="34" charset="0"/>
              </a:rPr>
              <a:t>Hedeflerinizi sahiplenin.</a:t>
            </a:r>
          </a:p>
        </p:txBody>
      </p:sp>
      <p:pic>
        <p:nvPicPr>
          <p:cNvPr id="2097166" name="Picture 2" descr="C:\Users\User\Downloads\pngwing.com (6).png"/>
          <p:cNvPicPr>
            <a:picLocks noChangeAspect="1" noChangeArrowheads="1"/>
          </p:cNvPicPr>
          <p:nvPr/>
        </p:nvPicPr>
        <p:blipFill>
          <a:blip r:embed="rId3" cstate="print"/>
          <a:srcRect/>
          <a:stretch>
            <a:fillRect/>
          </a:stretch>
        </p:blipFill>
        <p:spPr bwMode="auto">
          <a:xfrm>
            <a:off x="6669208" y="857232"/>
            <a:ext cx="3641634" cy="45720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Başlık 1"/>
          <p:cNvSpPr txBox="1"/>
          <p:nvPr/>
        </p:nvSpPr>
        <p:spPr>
          <a:xfrm>
            <a:off x="95208" y="447188"/>
            <a:ext cx="10571998" cy="970450"/>
          </a:xfrm>
          <a:prstGeom prst="rect">
            <a:avLst/>
          </a:prstGeom>
        </p:spPr>
        <p:txBody>
          <a:bodyPr vert="horz" lIns="91440" tIns="45720" rIns="91440" bIns="45720" rtlCol="0" anchor="ctr">
            <a:normAutofit/>
          </a:bodyPr>
          <a:lstStyle/>
          <a:p>
            <a:pPr algn="ctr">
              <a:spcBef>
                <a:spcPct val="0"/>
              </a:spcBef>
            </a:pPr>
            <a:r>
              <a:rPr lang="tr-TR" sz="4400" dirty="0">
                <a:latin typeface="+mj-lt"/>
                <a:ea typeface="+mj-ea"/>
                <a:cs typeface="+mj-cs"/>
              </a:rPr>
              <a:t>HİKAYEMİZ OLSUN</a:t>
            </a:r>
          </a:p>
        </p:txBody>
      </p:sp>
      <p:sp>
        <p:nvSpPr>
          <p:cNvPr id="1048610" name="İçerik Yer Tutucusu 2"/>
          <p:cNvSpPr>
            <a:spLocks noGrp="1"/>
          </p:cNvSpPr>
          <p:nvPr>
            <p:ph idx="1"/>
          </p:nvPr>
        </p:nvSpPr>
        <p:spPr>
          <a:xfrm>
            <a:off x="1771210" y="1643050"/>
            <a:ext cx="6182179" cy="4402150"/>
          </a:xfrm>
        </p:spPr>
        <p:txBody>
          <a:bodyPr>
            <a:normAutofit fontScale="78125" lnSpcReduction="10000"/>
          </a:bodyPr>
          <a:lstStyle/>
          <a:p>
            <a:pPr marL="0" indent="0" algn="ctr">
              <a:buNone/>
            </a:pPr>
            <a:r>
              <a:rPr lang="tr-TR" altLang="tr-TR" dirty="0">
                <a:latin typeface="Century Gothic" pitchFamily="34" charset="0"/>
              </a:rPr>
              <a:t>Temiz bir kağıda iki  paragraf  olacak  şekilde   arzu  ettiğiniz   geleceğin  hikayesini   yazın. Gelecekte  yapmakta olduğunuz  şeyi, yaşadığınız yeri,  ve  sahip olduklarınızı  yazın. Bu sizi  hem şimdi  hem de  gelecekte  motive edecektir.</a:t>
            </a:r>
          </a:p>
          <a:p>
            <a:pPr marL="0" indent="0" algn="ctr">
              <a:buNone/>
            </a:pPr>
            <a:endParaRPr lang="tr-TR" altLang="tr-TR" dirty="0">
              <a:latin typeface="Century Gothic" pitchFamily="34" charset="0"/>
            </a:endParaRPr>
          </a:p>
          <a:p>
            <a:pPr marL="0" indent="0" algn="ctr">
              <a:buNone/>
            </a:pPr>
            <a:r>
              <a:rPr lang="tr-TR" altLang="tr-TR" dirty="0">
                <a:latin typeface="Century Gothic" pitchFamily="34" charset="0"/>
              </a:rPr>
              <a:t>Geçmişi   gözünüzde canlandırdığınızda,  daha önce  nerede  olduğunuzu  ve  ne kadar   yol kat  ettiğinizi  görürsünüz. Planlı  hedeflerinize  ne kadar   ulaştığınızı  ve  nerelerde  hata  yaptığınızı  anlarsınız.</a:t>
            </a:r>
          </a:p>
          <a:p>
            <a:pPr marL="0" indent="0" algn="ctr">
              <a:buNone/>
            </a:pPr>
            <a:r>
              <a:rPr lang="tr-TR" altLang="tr-TR" dirty="0">
                <a:latin typeface="Century Gothic" pitchFamily="34" charset="0"/>
              </a:rPr>
              <a:t>Bu  sizin  doğru  yolda ilerlemenizi  sağlayacaktır</a:t>
            </a:r>
          </a:p>
          <a:p>
            <a:endParaRPr lang="tr-TR" dirty="0"/>
          </a:p>
        </p:txBody>
      </p:sp>
      <p:pic>
        <p:nvPicPr>
          <p:cNvPr id="2097158" name="Graphic 6"/>
          <p:cNvPicPr>
            <a:picLocks noChangeAspect="1"/>
          </p:cNvPicPr>
          <p:nvPr/>
        </p:nvPicPr>
        <p:blipFill>
          <a:blip r:embed="rId2"/>
          <a:stretch>
            <a:fillRect/>
          </a:stretch>
        </p:blipFill>
        <p:spPr>
          <a:xfrm>
            <a:off x="8239140" y="71438"/>
            <a:ext cx="2214554" cy="2214554"/>
          </a:xfrm>
          <a:prstGeom prst="roundRect">
            <a:avLst>
              <a:gd name="adj" fmla="val 3876"/>
            </a:avLst>
          </a:prstGeom>
          <a:ln>
            <a:solidFill>
              <a:schemeClr val="accent1"/>
            </a:solid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Arc 8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43" name="Başlık 1">
            <a:extLst>
              <a:ext uri="{FF2B5EF4-FFF2-40B4-BE49-F238E27FC236}">
                <a16:creationId xmlns:a16="http://schemas.microsoft.com/office/drawing/2014/main" id="{5A3406D3-0C9E-486E-8CE3-8C88BCE60E47}"/>
              </a:ext>
            </a:extLst>
          </p:cNvPr>
          <p:cNvSpPr>
            <a:spLocks noGrp="1"/>
          </p:cNvSpPr>
          <p:nvPr>
            <p:ph type="title"/>
          </p:nvPr>
        </p:nvSpPr>
        <p:spPr bwMode="auto">
          <a:xfrm>
            <a:off x="838200" y="643467"/>
            <a:ext cx="2951205" cy="5571066"/>
          </a:xfrm>
        </p:spPr>
        <p:txBody>
          <a:bodyPr vert="horz" lIns="91440" tIns="45720" rIns="91440" bIns="45720" numCol="1" rtlCol="0" anchor="ctr" anchorCtr="0" compatLnSpc="1">
            <a:prstTxWarp prst="textNoShape">
              <a:avLst/>
            </a:prstTxWarp>
            <a:normAutofit/>
          </a:bodyPr>
          <a:lstStyle/>
          <a:p>
            <a:r>
              <a:rPr lang="en-US" altLang="tr-TR" sz="3400" b="1" kern="1200" cap="none">
                <a:solidFill>
                  <a:srgbClr val="FFFFFF"/>
                </a:solidFill>
                <a:latin typeface="+mj-lt"/>
                <a:ea typeface="+mj-ea"/>
                <a:cs typeface="+mj-cs"/>
              </a:rPr>
              <a:t>DERS ÇALIŞMAYA </a:t>
            </a:r>
            <a:br>
              <a:rPr lang="en-US" altLang="tr-TR" sz="3400" b="1" kern="1200" cap="none">
                <a:solidFill>
                  <a:srgbClr val="FFFFFF"/>
                </a:solidFill>
                <a:latin typeface="+mj-lt"/>
                <a:ea typeface="+mj-ea"/>
                <a:cs typeface="+mj-cs"/>
              </a:rPr>
            </a:br>
            <a:r>
              <a:rPr lang="en-US" altLang="tr-TR" sz="3400" b="1" kern="1200" cap="none">
                <a:solidFill>
                  <a:srgbClr val="FFFFFF"/>
                </a:solidFill>
                <a:latin typeface="+mj-lt"/>
                <a:ea typeface="+mj-ea"/>
                <a:cs typeface="+mj-cs"/>
              </a:rPr>
              <a:t>NASIL KONSANTRE OLABİLİRİZ</a:t>
            </a:r>
          </a:p>
        </p:txBody>
      </p:sp>
      <p:graphicFrame>
        <p:nvGraphicFramePr>
          <p:cNvPr id="10245" name="İçerik Yer Tutucusu 2">
            <a:extLst>
              <a:ext uri="{FF2B5EF4-FFF2-40B4-BE49-F238E27FC236}">
                <a16:creationId xmlns:a16="http://schemas.microsoft.com/office/drawing/2014/main" id="{3F8A60E5-A4BC-4D09-BDCD-6741F7A3329D}"/>
              </a:ext>
            </a:extLst>
          </p:cNvPr>
          <p:cNvGraphicFramePr>
            <a:graphicFrameLocks noGrp="1"/>
          </p:cNvGraphicFramePr>
          <p:nvPr>
            <p:ph sz="half" idx="1"/>
            <p:extLst>
              <p:ext uri="{D42A27DB-BD31-4B8C-83A1-F6EECF244321}">
                <p14:modId xmlns:p14="http://schemas.microsoft.com/office/powerpoint/2010/main" val="2700217205"/>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8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840E4CC0-41C2-4B00-B73F-2AB8D8B65A1F}"/>
              </a:ext>
            </a:extLst>
          </p:cNvPr>
          <p:cNvSpPr>
            <a:spLocks noGrp="1"/>
          </p:cNvSpPr>
          <p:nvPr>
            <p:ph type="title"/>
          </p:nvPr>
        </p:nvSpPr>
        <p:spPr>
          <a:xfrm>
            <a:off x="1981200" y="268289"/>
            <a:ext cx="8229600" cy="1398587"/>
          </a:xfrm>
        </p:spPr>
        <p:txBody>
          <a:bodyPr/>
          <a:lstStyle/>
          <a:p>
            <a:pPr eaLnBrk="1" hangingPunct="1">
              <a:defRPr/>
            </a:pPr>
            <a:endParaRPr lang="tr-TR" dirty="0"/>
          </a:p>
        </p:txBody>
      </p:sp>
      <p:sp>
        <p:nvSpPr>
          <p:cNvPr id="20483" name="2 İçerik Yer Tutucusu">
            <a:extLst>
              <a:ext uri="{FF2B5EF4-FFF2-40B4-BE49-F238E27FC236}">
                <a16:creationId xmlns:a16="http://schemas.microsoft.com/office/drawing/2014/main" id="{990BEFC1-BB93-4D1F-B69A-E4A66F2BBC78}"/>
              </a:ext>
            </a:extLst>
          </p:cNvPr>
          <p:cNvSpPr>
            <a:spLocks noGrp="1"/>
          </p:cNvSpPr>
          <p:nvPr>
            <p:ph idx="1"/>
          </p:nvPr>
        </p:nvSpPr>
        <p:spPr>
          <a:xfrm>
            <a:off x="1981200" y="260351"/>
            <a:ext cx="8229600" cy="6194425"/>
          </a:xfrm>
        </p:spPr>
        <p:txBody>
          <a:bodyPr>
            <a:normAutofit fontScale="92500" lnSpcReduction="10000"/>
          </a:bodyPr>
          <a:lstStyle/>
          <a:p>
            <a:pPr algn="just" eaLnBrk="1" hangingPunct="1"/>
            <a:endParaRPr lang="tr-TR" altLang="tr-TR" sz="1800" dirty="0"/>
          </a:p>
          <a:p>
            <a:pPr algn="just" eaLnBrk="1" hangingPunct="1"/>
            <a:endParaRPr lang="tr-TR" altLang="tr-TR" sz="1800" dirty="0"/>
          </a:p>
          <a:p>
            <a:pPr eaLnBrk="1" hangingPunct="1">
              <a:buFont typeface="Wingdings 2" panose="05020102010507070707" pitchFamily="82" charset="2"/>
              <a:buNone/>
            </a:pPr>
            <a:r>
              <a:rPr lang="tr-TR" altLang="tr-TR" sz="3200" b="1" dirty="0"/>
              <a:t>    </a:t>
            </a:r>
            <a:r>
              <a:rPr lang="tr-TR" altLang="tr-TR" sz="3200" b="1" u="sng" dirty="0"/>
              <a:t>KONSANTRASYON</a:t>
            </a:r>
          </a:p>
          <a:p>
            <a:pPr algn="just" eaLnBrk="1" hangingPunct="1"/>
            <a:endParaRPr lang="tr-TR" altLang="tr-TR" sz="1800" dirty="0"/>
          </a:p>
          <a:p>
            <a:pPr algn="just" eaLnBrk="1" hangingPunct="1"/>
            <a:endParaRPr lang="tr-TR" altLang="tr-TR" sz="1800" dirty="0"/>
          </a:p>
          <a:p>
            <a:pPr algn="just" eaLnBrk="1" hangingPunct="1"/>
            <a:r>
              <a:rPr lang="tr-TR" altLang="tr-TR" sz="2000" dirty="0"/>
              <a:t>Çalışmanızı küçük parçalar haline</a:t>
            </a:r>
          </a:p>
          <a:p>
            <a:pPr algn="just" eaLnBrk="1" hangingPunct="1">
              <a:buFont typeface="Wingdings 2" panose="05020102010507070707" pitchFamily="82" charset="2"/>
              <a:buNone/>
            </a:pPr>
            <a:r>
              <a:rPr lang="tr-TR" altLang="tr-TR" sz="2000" dirty="0"/>
              <a:t>       getirin.</a:t>
            </a:r>
          </a:p>
          <a:p>
            <a:pPr algn="just" eaLnBrk="1" hangingPunct="1"/>
            <a:r>
              <a:rPr lang="tr-TR" altLang="tr-TR" sz="2000" dirty="0"/>
              <a:t>Yazarak yaptıklarınızı  planlayın.</a:t>
            </a:r>
          </a:p>
          <a:p>
            <a:pPr algn="just" eaLnBrk="1" hangingPunct="1"/>
            <a:r>
              <a:rPr lang="tr-TR" altLang="tr-TR" sz="2000" dirty="0"/>
              <a:t>Aklınıza çalışma esnasında gelen</a:t>
            </a:r>
          </a:p>
          <a:p>
            <a:pPr algn="just" eaLnBrk="1" hangingPunct="1">
              <a:buFont typeface="Wingdings 2" panose="05020102010507070707" pitchFamily="82" charset="2"/>
              <a:buNone/>
            </a:pPr>
            <a:r>
              <a:rPr lang="tr-TR" altLang="tr-TR" sz="2000" dirty="0"/>
              <a:t>       konuları küçük not kağıtlarına yazın</a:t>
            </a:r>
          </a:p>
          <a:p>
            <a:pPr algn="just" eaLnBrk="1" hangingPunct="1">
              <a:buFont typeface="Wingdings 2" panose="05020102010507070707" pitchFamily="82" charset="2"/>
              <a:buNone/>
            </a:pPr>
            <a:r>
              <a:rPr lang="tr-TR" altLang="tr-TR" sz="2000" dirty="0"/>
              <a:t>       daha sonra düşünürüm diye </a:t>
            </a:r>
          </a:p>
          <a:p>
            <a:pPr algn="just" eaLnBrk="1" hangingPunct="1">
              <a:buFont typeface="Wingdings 2" panose="05020102010507070707" pitchFamily="82" charset="2"/>
              <a:buNone/>
            </a:pPr>
            <a:r>
              <a:rPr lang="tr-TR" altLang="tr-TR" sz="2000" dirty="0"/>
              <a:t>       kendinize telkinde bulunun.</a:t>
            </a:r>
          </a:p>
          <a:p>
            <a:pPr algn="just" eaLnBrk="1" hangingPunct="1"/>
            <a:r>
              <a:rPr lang="tr-TR" altLang="tr-TR" sz="2000" dirty="0"/>
              <a:t>Çalışmaya başlamadan önce sizi</a:t>
            </a:r>
          </a:p>
          <a:p>
            <a:pPr algn="just" eaLnBrk="1" hangingPunct="1">
              <a:buFont typeface="Wingdings 2" panose="05020102010507070707" pitchFamily="82" charset="2"/>
              <a:buNone/>
            </a:pPr>
            <a:r>
              <a:rPr lang="tr-TR" altLang="tr-TR" sz="2000" dirty="0"/>
              <a:t>       ödüllendirecek bir şeyler planlayın.</a:t>
            </a:r>
          </a:p>
          <a:p>
            <a:pPr algn="just" eaLnBrk="1" hangingPunct="1"/>
            <a:r>
              <a:rPr lang="tr-TR" altLang="tr-TR" sz="2000" dirty="0"/>
              <a:t>Beslenmenize dikkat edin.</a:t>
            </a:r>
          </a:p>
          <a:p>
            <a:pPr eaLnBrk="1" hangingPunct="1">
              <a:buFont typeface="Wingdings 2" panose="05020102010507070707" pitchFamily="82" charset="2"/>
              <a:buNone/>
            </a:pPr>
            <a:endParaRPr lang="tr-TR" altLang="tr-TR" sz="1800" dirty="0"/>
          </a:p>
          <a:p>
            <a:pPr eaLnBrk="1" hangingPunct="1">
              <a:buFont typeface="Wingdings 2" panose="05020102010507070707" pitchFamily="82" charset="2"/>
              <a:buNone/>
            </a:pPr>
            <a:r>
              <a:rPr lang="tr-TR" altLang="tr-TR" sz="1800" dirty="0"/>
              <a:t>   </a:t>
            </a:r>
          </a:p>
          <a:p>
            <a:pPr eaLnBrk="1" hangingPunct="1"/>
            <a:endParaRPr lang="tr-TR" altLang="tr-TR" sz="1800" dirty="0"/>
          </a:p>
        </p:txBody>
      </p:sp>
      <p:pic>
        <p:nvPicPr>
          <p:cNvPr id="20484" name="Picture 2" descr="C:\Users\acer\Desktop\images (1).jpg">
            <a:extLst>
              <a:ext uri="{FF2B5EF4-FFF2-40B4-BE49-F238E27FC236}">
                <a16:creationId xmlns:a16="http://schemas.microsoft.com/office/drawing/2014/main" id="{1AE9E697-1722-48D9-993B-BD71B030A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476251"/>
            <a:ext cx="31670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1354" y="429059"/>
            <a:ext cx="7188591" cy="1200329"/>
          </a:xfrm>
          <a:prstGeom prst="rect">
            <a:avLst/>
          </a:prstGeom>
          <a:noFill/>
        </p:spPr>
        <p:txBody>
          <a:bodyPr wrap="square" rtlCol="0">
            <a:spAutoFit/>
          </a:bodyPr>
          <a:lstStyle/>
          <a:p>
            <a:pPr marL="285750" indent="-285750" algn="just">
              <a:buFont typeface="Wingdings" pitchFamily="2" charset="2"/>
              <a:buChar char="ü"/>
            </a:pPr>
            <a:r>
              <a:rPr lang="tr-TR" dirty="0"/>
              <a:t>Çalışmak için motive olmayı bekleme! Belki de hiç motive olamayacaksın.</a:t>
            </a:r>
          </a:p>
          <a:p>
            <a:pPr marL="285750" indent="-285750" algn="just">
              <a:buFont typeface="Wingdings" pitchFamily="2" charset="2"/>
              <a:buChar char="ü"/>
            </a:pPr>
            <a:r>
              <a:rPr lang="tr-TR" dirty="0"/>
              <a:t>Başladığın zaman zaten motive olacaksın!</a:t>
            </a:r>
          </a:p>
          <a:p>
            <a:pPr marL="285750" indent="-285750">
              <a:buFont typeface="Wingdings" pitchFamily="2" charset="2"/>
              <a:buChar char="ü"/>
            </a:pPr>
            <a:endParaRPr lang="tr-TR" dirty="0"/>
          </a:p>
        </p:txBody>
      </p:sp>
      <p:sp>
        <p:nvSpPr>
          <p:cNvPr id="3" name="Metin kutusu 2"/>
          <p:cNvSpPr txBox="1"/>
          <p:nvPr/>
        </p:nvSpPr>
        <p:spPr>
          <a:xfrm>
            <a:off x="422032" y="1749010"/>
            <a:ext cx="6752492" cy="1200329"/>
          </a:xfrm>
          <a:prstGeom prst="rect">
            <a:avLst/>
          </a:prstGeom>
          <a:noFill/>
        </p:spPr>
        <p:txBody>
          <a:bodyPr wrap="square" rtlCol="0">
            <a:spAutoFit/>
          </a:bodyPr>
          <a:lstStyle/>
          <a:p>
            <a:pPr marL="285750" indent="-285750">
              <a:buFont typeface="Wingdings" pitchFamily="2" charset="2"/>
              <a:buChar char="ü"/>
            </a:pPr>
            <a:r>
              <a:rPr lang="tr-TR" dirty="0"/>
              <a:t>Ders çalışman gerektiği zaman birden kalkıp o masaya oturmalısın!</a:t>
            </a:r>
          </a:p>
          <a:p>
            <a:r>
              <a:rPr lang="tr-TR" dirty="0"/>
              <a:t>	Çünkü ne kadar düşünürsen o masaya oturma ihtimalin o kadar azalır.</a:t>
            </a:r>
          </a:p>
        </p:txBody>
      </p:sp>
      <p:sp>
        <p:nvSpPr>
          <p:cNvPr id="5" name="Metin kutusu 4"/>
          <p:cNvSpPr txBox="1"/>
          <p:nvPr/>
        </p:nvSpPr>
        <p:spPr>
          <a:xfrm>
            <a:off x="281355" y="3068961"/>
            <a:ext cx="6893170" cy="2308324"/>
          </a:xfrm>
          <a:prstGeom prst="rect">
            <a:avLst/>
          </a:prstGeom>
          <a:noFill/>
        </p:spPr>
        <p:txBody>
          <a:bodyPr wrap="square" rtlCol="0">
            <a:spAutoFit/>
          </a:bodyPr>
          <a:lstStyle/>
          <a:p>
            <a:pPr marL="342900" indent="-342900" algn="just">
              <a:buFont typeface="Wingdings" pitchFamily="2" charset="2"/>
              <a:buChar char="ü"/>
            </a:pPr>
            <a:r>
              <a:rPr lang="tr-TR" dirty="0"/>
              <a:t>Sınavdan bir gün önce sabahlayıp neden daha önce düzenli çalışmadığını ve bir daha düzenli çalışacağın hakkında kendine söz verdiğini ama yine düzenli çalışmadığını ikimiz de biliyoruz!</a:t>
            </a:r>
          </a:p>
          <a:p>
            <a:pPr algn="just"/>
            <a:r>
              <a:rPr lang="tr-TR" dirty="0"/>
              <a:t>	Bundan kurtulmak için şartlı planlamalar oluşturmalısın!</a:t>
            </a:r>
          </a:p>
          <a:p>
            <a:pPr marL="1200150" lvl="2" indent="-285750" algn="just">
              <a:buFont typeface="Arial" pitchFamily="34" charset="0"/>
              <a:buChar char="•"/>
            </a:pPr>
            <a:r>
              <a:rPr lang="tr-TR" dirty="0"/>
              <a:t>Yani neyi, ne zaman, nerede, nasıl yapacağını aşamalı bir şekilde ortaya koy.</a:t>
            </a:r>
          </a:p>
          <a:p>
            <a:endParaRPr lang="tr-TR" dirty="0"/>
          </a:p>
        </p:txBody>
      </p:sp>
      <p:pic>
        <p:nvPicPr>
          <p:cNvPr id="6" name="Resim 5">
            <a:extLst>
              <a:ext uri="{FF2B5EF4-FFF2-40B4-BE49-F238E27FC236}">
                <a16:creationId xmlns:a16="http://schemas.microsoft.com/office/drawing/2014/main" id="{00C9A7EB-F045-44C4-8080-9B2174461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471" y="429059"/>
            <a:ext cx="4820530" cy="5718518"/>
          </a:xfrm>
          <a:prstGeom prst="rect">
            <a:avLst/>
          </a:prstGeom>
        </p:spPr>
      </p:pic>
    </p:spTree>
    <p:extLst>
      <p:ext uri="{BB962C8B-B14F-4D97-AF65-F5344CB8AC3E}">
        <p14:creationId xmlns:p14="http://schemas.microsoft.com/office/powerpoint/2010/main" val="369129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63BCA4-4F1C-47F5-AEBC-67C67DEFA511}"/>
              </a:ext>
            </a:extLst>
          </p:cNvPr>
          <p:cNvSpPr>
            <a:spLocks noGrp="1"/>
          </p:cNvSpPr>
          <p:nvPr>
            <p:ph type="title"/>
          </p:nvPr>
        </p:nvSpPr>
        <p:spPr/>
        <p:txBody>
          <a:bodyPr/>
          <a:lstStyle/>
          <a:p>
            <a:r>
              <a:rPr lang="tr-TR" dirty="0"/>
              <a:t>Sunum İçeriği</a:t>
            </a:r>
          </a:p>
        </p:txBody>
      </p:sp>
      <p:sp>
        <p:nvSpPr>
          <p:cNvPr id="3" name="İçerik Yer Tutucusu 2">
            <a:extLst>
              <a:ext uri="{FF2B5EF4-FFF2-40B4-BE49-F238E27FC236}">
                <a16:creationId xmlns:a16="http://schemas.microsoft.com/office/drawing/2014/main" id="{91B82116-1937-4AEE-91C1-B3D7B7E03108}"/>
              </a:ext>
            </a:extLst>
          </p:cNvPr>
          <p:cNvSpPr>
            <a:spLocks noGrp="1"/>
          </p:cNvSpPr>
          <p:nvPr>
            <p:ph idx="1"/>
          </p:nvPr>
        </p:nvSpPr>
        <p:spPr/>
        <p:txBody>
          <a:bodyPr/>
          <a:lstStyle/>
          <a:p>
            <a:r>
              <a:rPr lang="tr-TR" dirty="0"/>
              <a:t>1.Örnek ders çalışma teknikleri(</a:t>
            </a:r>
            <a:r>
              <a:rPr lang="tr-TR" dirty="0" err="1"/>
              <a:t>Promodoro</a:t>
            </a:r>
            <a:r>
              <a:rPr lang="tr-TR" dirty="0"/>
              <a:t>, </a:t>
            </a:r>
            <a:r>
              <a:rPr lang="tr-TR" dirty="0" err="1"/>
              <a:t>Feymann</a:t>
            </a:r>
            <a:r>
              <a:rPr lang="tr-TR" dirty="0"/>
              <a:t>)</a:t>
            </a:r>
          </a:p>
          <a:p>
            <a:r>
              <a:rPr lang="tr-TR" dirty="0"/>
              <a:t>2.Verimli Ders Çalışmayı Engelleyen Tuzaklar</a:t>
            </a:r>
          </a:p>
          <a:p>
            <a:r>
              <a:rPr lang="tr-TR" dirty="0"/>
              <a:t>3.Verimli Ders Çalışmanın Temel Kuralları</a:t>
            </a:r>
          </a:p>
          <a:p>
            <a:r>
              <a:rPr lang="tr-TR" dirty="0"/>
              <a:t>4.Test Çözme Teknikleri</a:t>
            </a:r>
          </a:p>
        </p:txBody>
      </p:sp>
    </p:spTree>
    <p:extLst>
      <p:ext uri="{BB962C8B-B14F-4D97-AF65-F5344CB8AC3E}">
        <p14:creationId xmlns:p14="http://schemas.microsoft.com/office/powerpoint/2010/main" val="26751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3D862A-3EC6-4169-8C73-E1BA4CF810A9}"/>
              </a:ext>
            </a:extLst>
          </p:cNvPr>
          <p:cNvSpPr>
            <a:spLocks noGrp="1"/>
          </p:cNvSpPr>
          <p:nvPr>
            <p:ph type="title"/>
          </p:nvPr>
        </p:nvSpPr>
        <p:spPr/>
        <p:txBody>
          <a:bodyPr/>
          <a:lstStyle/>
          <a:p>
            <a:r>
              <a:rPr lang="tr-TR" dirty="0"/>
              <a:t>Ders Çalışmayı Alışkanlık Haline Getirme</a:t>
            </a:r>
          </a:p>
        </p:txBody>
      </p:sp>
      <p:sp>
        <p:nvSpPr>
          <p:cNvPr id="3" name="İçerik Yer Tutucusu 2">
            <a:extLst>
              <a:ext uri="{FF2B5EF4-FFF2-40B4-BE49-F238E27FC236}">
                <a16:creationId xmlns:a16="http://schemas.microsoft.com/office/drawing/2014/main" id="{4D9E26B5-1CE3-40A2-BD6C-88F49AF8EFD4}"/>
              </a:ext>
            </a:extLst>
          </p:cNvPr>
          <p:cNvSpPr>
            <a:spLocks noGrp="1"/>
          </p:cNvSpPr>
          <p:nvPr>
            <p:ph idx="1"/>
          </p:nvPr>
        </p:nvSpPr>
        <p:spPr>
          <a:xfrm>
            <a:off x="838200" y="1577009"/>
            <a:ext cx="10515600" cy="4108358"/>
          </a:xfrm>
        </p:spPr>
        <p:txBody>
          <a:bodyPr/>
          <a:lstStyle/>
          <a:p>
            <a:pPr algn="just"/>
            <a:r>
              <a:rPr lang="tr-TR" dirty="0"/>
              <a:t>Çalışma isteğini uyandırmak için çalışmaya başlayın ve bunu sürdürmeye çalışın. Bir süre sonra ders çalışmayı severek yapmaya başlayacaksınız. Fakat sevme konusunda acele etmeyin. Önce yalnız 1 gün düzenli çalışmayı başarmak için uğraşın. Daha sonra bir haftaya yaymaya çalışın. Birkaç hafta boyunca düzenli çalışmayı aksatmadan yaparsanız artık ders çalışmak sizin zevksiz bir uğraşı olmaktan çıkar.</a:t>
            </a:r>
          </a:p>
          <a:p>
            <a:pPr algn="just"/>
            <a:r>
              <a:rPr lang="tr-TR" dirty="0"/>
              <a:t>Ders çalışmayı istenmeyen bir iş olarak algılamaktan ziyade, onu gelecekteki hedeflerinize ulaşmak için yapılması gereken şartlardan biri olarak görmelisiniz.</a:t>
            </a:r>
          </a:p>
        </p:txBody>
      </p:sp>
    </p:spTree>
    <p:extLst>
      <p:ext uri="{BB962C8B-B14F-4D97-AF65-F5344CB8AC3E}">
        <p14:creationId xmlns:p14="http://schemas.microsoft.com/office/powerpoint/2010/main" val="403971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074" y="795932"/>
            <a:ext cx="1510157"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223792" y="794715"/>
            <a:ext cx="3780420" cy="954107"/>
          </a:xfrm>
          <a:prstGeom prst="rect">
            <a:avLst/>
          </a:prstGeom>
          <a:noFill/>
        </p:spPr>
        <p:txBody>
          <a:bodyPr wrap="square" rtlCol="0">
            <a:spAutoFit/>
          </a:bodyPr>
          <a:lstStyle/>
          <a:p>
            <a:r>
              <a:rPr lang="tr-TR" sz="2800" b="1" dirty="0"/>
              <a:t>Erteleme ile nasıl başa çıkabilirim?</a:t>
            </a:r>
          </a:p>
        </p:txBody>
      </p:sp>
      <p:sp>
        <p:nvSpPr>
          <p:cNvPr id="5" name="Metin kutusu 4"/>
          <p:cNvSpPr txBox="1"/>
          <p:nvPr/>
        </p:nvSpPr>
        <p:spPr>
          <a:xfrm>
            <a:off x="604911" y="2348881"/>
            <a:ext cx="5683347" cy="923330"/>
          </a:xfrm>
          <a:prstGeom prst="rect">
            <a:avLst/>
          </a:prstGeom>
          <a:noFill/>
        </p:spPr>
        <p:txBody>
          <a:bodyPr wrap="square" rtlCol="0">
            <a:spAutoFit/>
          </a:bodyPr>
          <a:lstStyle/>
          <a:p>
            <a:pPr marL="285750" indent="-285750">
              <a:buFont typeface="Wingdings" pitchFamily="2" charset="2"/>
              <a:buChar char="ü"/>
            </a:pPr>
            <a:r>
              <a:rPr lang="tr-TR" dirty="0"/>
              <a:t>Yapman gereken işleri öncelik sırasına koymalısın. Bunun için aşağıda belirttiğim teknik işine yarayabilir.</a:t>
            </a:r>
          </a:p>
        </p:txBody>
      </p:sp>
      <p:sp>
        <p:nvSpPr>
          <p:cNvPr id="15" name="Metin kutusu 14"/>
          <p:cNvSpPr txBox="1"/>
          <p:nvPr/>
        </p:nvSpPr>
        <p:spPr>
          <a:xfrm>
            <a:off x="2141456" y="3077810"/>
            <a:ext cx="3123030" cy="1015663"/>
          </a:xfrm>
          <a:prstGeom prst="rect">
            <a:avLst/>
          </a:prstGeom>
          <a:noFill/>
        </p:spPr>
        <p:txBody>
          <a:bodyPr wrap="square" rtlCol="0">
            <a:spAutoFit/>
          </a:bodyPr>
          <a:lstStyle/>
          <a:p>
            <a:r>
              <a:rPr lang="tr-TR" sz="1200" dirty="0"/>
              <a:t>1 – Acil ve Önemli</a:t>
            </a:r>
          </a:p>
          <a:p>
            <a:r>
              <a:rPr lang="tr-TR" sz="1200" dirty="0"/>
              <a:t>Yapacağınız iş planlarında en başa koymanız ve zamanınızın önemli bir kısmını bu işleri yapmak için kullanmanız gereklidir.</a:t>
            </a:r>
          </a:p>
        </p:txBody>
      </p:sp>
      <p:sp>
        <p:nvSpPr>
          <p:cNvPr id="16" name="Metin kutusu 15"/>
          <p:cNvSpPr txBox="1"/>
          <p:nvPr/>
        </p:nvSpPr>
        <p:spPr>
          <a:xfrm>
            <a:off x="2384166" y="4683235"/>
            <a:ext cx="3123030" cy="830997"/>
          </a:xfrm>
          <a:prstGeom prst="rect">
            <a:avLst/>
          </a:prstGeom>
          <a:noFill/>
        </p:spPr>
        <p:txBody>
          <a:bodyPr wrap="square" rtlCol="0">
            <a:spAutoFit/>
          </a:bodyPr>
          <a:lstStyle/>
          <a:p>
            <a:r>
              <a:rPr lang="tr-TR" sz="1200" dirty="0"/>
              <a:t>2 – Acil ama Önemli Değil</a:t>
            </a:r>
          </a:p>
          <a:p>
            <a:r>
              <a:rPr lang="tr-TR" sz="1200" dirty="0"/>
              <a:t>Mümkünse bu işleri bir başkasına verin ve onların yapmasını sağlayın. Bu işler ile vakit kaybetmenize gerek yoktur.</a:t>
            </a:r>
          </a:p>
        </p:txBody>
      </p:sp>
      <p:sp>
        <p:nvSpPr>
          <p:cNvPr id="2" name="Metin kutusu 1"/>
          <p:cNvSpPr txBox="1"/>
          <p:nvPr/>
        </p:nvSpPr>
        <p:spPr>
          <a:xfrm>
            <a:off x="2402244" y="3958016"/>
            <a:ext cx="2880320" cy="830997"/>
          </a:xfrm>
          <a:prstGeom prst="rect">
            <a:avLst/>
          </a:prstGeom>
          <a:noFill/>
        </p:spPr>
        <p:txBody>
          <a:bodyPr wrap="square" rtlCol="0">
            <a:spAutoFit/>
          </a:bodyPr>
          <a:lstStyle/>
          <a:p>
            <a:r>
              <a:rPr lang="tr-TR" sz="1200" dirty="0"/>
              <a:t>3 – Acil Değil ama Önemli</a:t>
            </a:r>
          </a:p>
          <a:p>
            <a:r>
              <a:rPr lang="tr-TR" sz="1200" dirty="0"/>
              <a:t>Olabildiğince titizlikle plan yaparak vaktinizi değerlendirin.</a:t>
            </a:r>
          </a:p>
          <a:p>
            <a:endParaRPr lang="tr-TR" sz="1200" dirty="0"/>
          </a:p>
        </p:txBody>
      </p:sp>
      <p:sp>
        <p:nvSpPr>
          <p:cNvPr id="3" name="Metin kutusu 2"/>
          <p:cNvSpPr txBox="1"/>
          <p:nvPr/>
        </p:nvSpPr>
        <p:spPr>
          <a:xfrm>
            <a:off x="2384167" y="5507941"/>
            <a:ext cx="7296179" cy="461665"/>
          </a:xfrm>
          <a:prstGeom prst="rect">
            <a:avLst/>
          </a:prstGeom>
          <a:noFill/>
        </p:spPr>
        <p:txBody>
          <a:bodyPr wrap="square" rtlCol="0">
            <a:spAutoFit/>
          </a:bodyPr>
          <a:lstStyle/>
          <a:p>
            <a:r>
              <a:rPr lang="tr-TR" sz="1200" dirty="0"/>
              <a:t>4 – Acil Değil ve Önemli Değil</a:t>
            </a:r>
          </a:p>
          <a:p>
            <a:r>
              <a:rPr lang="tr-TR" sz="1200" dirty="0"/>
              <a:t>Mümkün ise bu işleri yapmayın ve boşa vakit kaybetmeyin.</a:t>
            </a:r>
          </a:p>
        </p:txBody>
      </p:sp>
      <p:pic>
        <p:nvPicPr>
          <p:cNvPr id="6" name="Picture 2" descr="Eisenhower Yöntemi İle Üretkenlik ve Zaman Yönetimi">
            <a:extLst>
              <a:ext uri="{FF2B5EF4-FFF2-40B4-BE49-F238E27FC236}">
                <a16:creationId xmlns:a16="http://schemas.microsoft.com/office/drawing/2014/main" id="{54C168EB-4FB5-4707-9D92-DACD25C1C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726" y="2040491"/>
            <a:ext cx="4571999" cy="466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730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2 İçerik Yer Tutucusu"/>
          <p:cNvSpPr>
            <a:spLocks noGrp="1"/>
          </p:cNvSpPr>
          <p:nvPr>
            <p:ph idx="1"/>
          </p:nvPr>
        </p:nvSpPr>
        <p:spPr>
          <a:xfrm>
            <a:off x="1981200" y="571481"/>
            <a:ext cx="4471990" cy="5554683"/>
          </a:xfrm>
        </p:spPr>
        <p:style>
          <a:lnRef idx="2">
            <a:schemeClr val="accent4"/>
          </a:lnRef>
          <a:fillRef idx="1">
            <a:schemeClr val="lt1"/>
          </a:fillRef>
          <a:effectRef idx="0">
            <a:schemeClr val="accent4"/>
          </a:effectRef>
          <a:fontRef idx="minor">
            <a:schemeClr val="dk1"/>
          </a:fontRef>
        </p:style>
        <p:txBody>
          <a:bodyPr>
            <a:normAutofit fontScale="88750" lnSpcReduction="20000"/>
          </a:bodyPr>
          <a:lstStyle/>
          <a:p>
            <a:pPr algn="ctr">
              <a:buNone/>
            </a:pPr>
            <a:r>
              <a:rPr lang="tr-TR" b="1" dirty="0">
                <a:solidFill>
                  <a:schemeClr val="accent4">
                    <a:lumMod val="75000"/>
                  </a:schemeClr>
                </a:solidFill>
                <a:latin typeface="Century Gothic" pitchFamily="34" charset="0"/>
              </a:rPr>
              <a:t>Tekrar yaparak unutmayı önleyin.</a:t>
            </a:r>
          </a:p>
          <a:p>
            <a:pPr algn="ctr">
              <a:buNone/>
            </a:pPr>
            <a:r>
              <a:rPr lang="tr-TR" dirty="0">
                <a:latin typeface="Century Gothic" pitchFamily="34" charset="0"/>
              </a:rPr>
              <a:t>Öğrenilen bilgilerin %70’i 1 saat içinde,  %80’i 24 saat içinde unutulmaktadır.</a:t>
            </a:r>
          </a:p>
          <a:p>
            <a:pPr algn="ctr">
              <a:buNone/>
            </a:pPr>
            <a:r>
              <a:rPr lang="tr-TR" dirty="0">
                <a:latin typeface="Century Gothic" pitchFamily="34" charset="0"/>
              </a:rPr>
              <a:t>Unutmayı azaltan en önemli etkinlik tekrardır.</a:t>
            </a:r>
          </a:p>
          <a:p>
            <a:pPr algn="ctr">
              <a:buNone/>
            </a:pPr>
            <a:r>
              <a:rPr lang="tr-TR" dirty="0">
                <a:latin typeface="Century Gothic" pitchFamily="34" charset="0"/>
              </a:rPr>
              <a:t>Özellikle uyumadan önce yapılan tekrarlar unutmayı engeller.</a:t>
            </a:r>
          </a:p>
          <a:p>
            <a:pPr algn="ctr">
              <a:buNone/>
            </a:pPr>
            <a:r>
              <a:rPr lang="tr-TR" dirty="0">
                <a:latin typeface="Century Gothic" pitchFamily="34" charset="0"/>
              </a:rPr>
              <a:t>Sürekli ve belli aralıklarla tekrar yapın.</a:t>
            </a:r>
          </a:p>
          <a:p>
            <a:pPr algn="ctr">
              <a:buNone/>
            </a:pPr>
            <a:r>
              <a:rPr lang="tr-TR" dirty="0">
                <a:latin typeface="Century Gothic" pitchFamily="34" charset="0"/>
              </a:rPr>
              <a:t>Haftanın belirli saatlerini, ayın belirli günlerini tekrar yapmak amacıyla belirleyin.</a:t>
            </a:r>
          </a:p>
        </p:txBody>
      </p:sp>
      <p:pic>
        <p:nvPicPr>
          <p:cNvPr id="2097167" name="Picture 2" descr="C:\Users\User\Downloads\pngwing.com (7).png"/>
          <p:cNvPicPr>
            <a:picLocks noChangeAspect="1" noChangeArrowheads="1"/>
          </p:cNvPicPr>
          <p:nvPr/>
        </p:nvPicPr>
        <p:blipFill>
          <a:blip r:embed="rId2"/>
          <a:srcRect/>
          <a:stretch>
            <a:fillRect/>
          </a:stretch>
        </p:blipFill>
        <p:spPr bwMode="auto">
          <a:xfrm>
            <a:off x="6694610" y="1166814"/>
            <a:ext cx="3830547" cy="46196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365126"/>
            <a:ext cx="10161103" cy="976314"/>
          </a:xfrm>
        </p:spPr>
        <p:txBody>
          <a:bodyPr/>
          <a:lstStyle/>
          <a:p>
            <a:pPr algn="ctr" eaLnBrk="1" hangingPunct="1">
              <a:defRPr/>
            </a:pPr>
            <a:r>
              <a:rPr lang="tr-TR" sz="2800" dirty="0">
                <a:solidFill>
                  <a:srgbClr val="C00000"/>
                </a:solidFill>
              </a:rPr>
              <a:t>TEKRAR,TEKRAR,TEKRAR</a:t>
            </a:r>
          </a:p>
        </p:txBody>
      </p:sp>
      <p:sp>
        <p:nvSpPr>
          <p:cNvPr id="20485" name="Text Box 5"/>
          <p:cNvSpPr txBox="1">
            <a:spLocks noChangeArrowheads="1"/>
          </p:cNvSpPr>
          <p:nvPr/>
        </p:nvSpPr>
        <p:spPr bwMode="auto">
          <a:xfrm>
            <a:off x="1007165" y="1341439"/>
            <a:ext cx="5844209" cy="4416594"/>
          </a:xfrm>
          <a:prstGeom prst="rect">
            <a:avLst/>
          </a:prstGeom>
          <a:noFill/>
          <a:ln w="9525">
            <a:noFill/>
            <a:miter lim="800000"/>
            <a:headEnd/>
            <a:tailEnd/>
          </a:ln>
        </p:spPr>
        <p:txBody>
          <a:bodyPr wrap="square">
            <a:spAutoFit/>
          </a:bodyPr>
          <a:lstStyle/>
          <a:p>
            <a:pPr marL="457200" indent="-457200">
              <a:buClr>
                <a:schemeClr val="bg2"/>
              </a:buClr>
              <a:buFont typeface="+mj-lt"/>
              <a:buAutoNum type="arabicPeriod"/>
            </a:pPr>
            <a:r>
              <a:rPr lang="tr-TR" sz="2000" b="1" dirty="0"/>
              <a:t>Konu daha kolay anlaşılır</a:t>
            </a:r>
          </a:p>
          <a:p>
            <a:pPr marL="342900" indent="-342900">
              <a:buClr>
                <a:schemeClr val="bg2"/>
              </a:buClr>
              <a:buFont typeface="Arial" panose="020B0604020202020204" pitchFamily="34" charset="0"/>
              <a:buChar char="•"/>
            </a:pPr>
            <a:r>
              <a:rPr lang="tr-TR" sz="2000" b="1" dirty="0"/>
              <a:t>Anlaşılmayan konular için zaman kazanılır</a:t>
            </a:r>
          </a:p>
          <a:p>
            <a:pPr marL="342900" indent="-342900">
              <a:buClr>
                <a:schemeClr val="bg2"/>
              </a:buClr>
              <a:buFont typeface="Arial" panose="020B0604020202020204" pitchFamily="34" charset="0"/>
              <a:buChar char="•"/>
            </a:pPr>
            <a:r>
              <a:rPr lang="tr-TR" sz="2000" b="1" dirty="0"/>
              <a:t>Anlaşılan konular hafızaya aktarılması </a:t>
            </a:r>
            <a:r>
              <a:rPr lang="tr-TR" sz="2000" b="1" dirty="0" err="1"/>
              <a:t>sağlanılır</a:t>
            </a:r>
            <a:endParaRPr lang="tr-TR" sz="2000" b="1" dirty="0"/>
          </a:p>
          <a:p>
            <a:pPr marL="342900" indent="-342900">
              <a:buClr>
                <a:schemeClr val="bg2"/>
              </a:buClr>
              <a:buFont typeface="Arial" panose="020B0604020202020204" pitchFamily="34" charset="0"/>
              <a:buChar char="•"/>
            </a:pPr>
            <a:r>
              <a:rPr lang="tr-TR" sz="2000" b="1" dirty="0"/>
              <a:t>Bir sonraki bilgilerin daha kolay anlaşılması sağlanır</a:t>
            </a:r>
          </a:p>
          <a:p>
            <a:pPr>
              <a:buClr>
                <a:schemeClr val="bg2"/>
              </a:buClr>
              <a:buFont typeface="Wingdings" pitchFamily="2" charset="2"/>
              <a:buChar char="Ø"/>
            </a:pPr>
            <a:r>
              <a:rPr lang="tr-TR" sz="2000" b="1" dirty="0"/>
              <a:t>Bilgilerin beynimizde sindirilmesi sağlanır.</a:t>
            </a:r>
          </a:p>
          <a:p>
            <a:pPr>
              <a:buClr>
                <a:schemeClr val="bg2"/>
              </a:buClr>
              <a:buFont typeface="Wingdings" pitchFamily="2" charset="2"/>
              <a:buChar char="Ø"/>
            </a:pPr>
            <a:r>
              <a:rPr lang="tr-TR" sz="2000" b="1" dirty="0"/>
              <a:t>Sınava daha az kaygılı gireriz.</a:t>
            </a:r>
          </a:p>
          <a:p>
            <a:pPr>
              <a:buClr>
                <a:schemeClr val="bg2"/>
              </a:buClr>
              <a:buFont typeface="Wingdings" pitchFamily="2" charset="2"/>
              <a:buChar char="Ø"/>
            </a:pPr>
            <a:r>
              <a:rPr lang="tr-TR" sz="2000" b="1" dirty="0"/>
              <a:t>Öğrenmek için öğrenmiş oluruz. </a:t>
            </a:r>
          </a:p>
          <a:p>
            <a:pPr>
              <a:buClr>
                <a:schemeClr val="bg2"/>
              </a:buClr>
              <a:buFont typeface="Wingdings" pitchFamily="2" charset="2"/>
              <a:buChar char="Ø"/>
            </a:pPr>
            <a:r>
              <a:rPr lang="tr-TR" sz="2000" b="1" dirty="0"/>
              <a:t>Unutmaya karşı en iyi ilaçtır.</a:t>
            </a:r>
          </a:p>
          <a:p>
            <a:pPr>
              <a:buClr>
                <a:schemeClr val="bg2"/>
              </a:buClr>
              <a:buFont typeface="Wingdings" pitchFamily="2" charset="2"/>
              <a:buChar char="Ø"/>
            </a:pPr>
            <a:endParaRPr lang="tr-TR" dirty="0"/>
          </a:p>
          <a:p>
            <a:pPr>
              <a:buClr>
                <a:schemeClr val="bg2"/>
              </a:buClr>
              <a:buFont typeface="Wingdings" pitchFamily="2" charset="2"/>
              <a:buNone/>
            </a:pPr>
            <a:endParaRPr lang="tr-TR" b="1" dirty="0">
              <a:solidFill>
                <a:srgbClr val="FF3300"/>
              </a:solidFill>
            </a:endParaRPr>
          </a:p>
          <a:p>
            <a:pPr>
              <a:buClr>
                <a:schemeClr val="bg2"/>
              </a:buClr>
              <a:buFont typeface="Wingdings" pitchFamily="2" charset="2"/>
              <a:buChar char="Ø"/>
            </a:pPr>
            <a:endParaRPr lang="tr-TR" b="1" dirty="0">
              <a:solidFill>
                <a:srgbClr val="FF3300"/>
              </a:solidFill>
            </a:endParaRPr>
          </a:p>
          <a:p>
            <a:pPr>
              <a:spcBef>
                <a:spcPct val="50000"/>
              </a:spcBef>
              <a:buClr>
                <a:schemeClr val="bg2"/>
              </a:buClr>
              <a:buFont typeface="Wingdings" pitchFamily="2" charset="2"/>
              <a:buChar char="Ø"/>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625" y="1496413"/>
            <a:ext cx="3739209" cy="300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set>
                                      <p:cBhvr>
                                        <p:cTn id="7" dur="228" fill="hold">
                                          <p:stCondLst>
                                            <p:cond delay="0"/>
                                          </p:stCondLst>
                                        </p:cTn>
                                        <p:tgtEl>
                                          <p:spTgt spid="20482"/>
                                        </p:tgtEl>
                                        <p:attrNameLst>
                                          <p:attrName>style.rotation</p:attrName>
                                        </p:attrNameLst>
                                      </p:cBhvr>
                                      <p:to>
                                        <p:strVal val="-45.0"/>
                                      </p:to>
                                    </p:set>
                                    <p:anim calcmode="lin" valueType="num">
                                      <p:cBhvr>
                                        <p:cTn id="8" dur="228" fill="hold">
                                          <p:stCondLst>
                                            <p:cond delay="228"/>
                                          </p:stCondLst>
                                        </p:cTn>
                                        <p:tgtEl>
                                          <p:spTgt spid="2048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048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048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0482"/>
                                        </p:tgtEl>
                                        <p:attrNameLst>
                                          <p:attrName>ppt_y</p:attrName>
                                        </p:attrNameLst>
                                      </p:cBhvr>
                                      <p:tavLst>
                                        <p:tav tm="0">
                                          <p:val>
                                            <p:strVal val="#ppt_y-(0.354*#ppt_w-0.172*#ppt_h)"/>
                                          </p:val>
                                        </p:tav>
                                        <p:tav tm="100000">
                                          <p:val>
                                            <p:strVal val="#ppt_y"/>
                                          </p:val>
                                        </p:tav>
                                      </p:tavLst>
                                    </p:anim>
                                  </p:childTnLst>
                                </p:cTn>
                              </p:par>
                              <p:par>
                                <p:cTn id="12" presetID="19" presetClass="entr" presetSubtype="10" fill="hold" grpId="0" nodeType="with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0" fill="hold"/>
                                        <p:tgtEl>
                                          <p:spTgt spid="20485"/>
                                        </p:tgtEl>
                                        <p:attrNameLst>
                                          <p:attrName>ppt_w</p:attrName>
                                        </p:attrNameLst>
                                      </p:cBhvr>
                                      <p:tavLst>
                                        <p:tav tm="0" fmla="#ppt_w*sin(2.5*pi*$)">
                                          <p:val>
                                            <p:fltVal val="0"/>
                                          </p:val>
                                        </p:tav>
                                        <p:tav tm="100000">
                                          <p:val>
                                            <p:fltVal val="1"/>
                                          </p:val>
                                        </p:tav>
                                      </p:tavLst>
                                    </p:anim>
                                    <p:anim calcmode="lin" valueType="num">
                                      <p:cBhvr>
                                        <p:cTn id="15" dur="5000" fill="hold"/>
                                        <p:tgtEl>
                                          <p:spTgt spid="204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2 İçerik Yer Tutucusu"/>
          <p:cNvSpPr>
            <a:spLocks noGrp="1"/>
          </p:cNvSpPr>
          <p:nvPr>
            <p:ph idx="1"/>
          </p:nvPr>
        </p:nvSpPr>
        <p:spPr>
          <a:xfrm>
            <a:off x="1981200" y="571481"/>
            <a:ext cx="4471990" cy="5554683"/>
          </a:xfrm>
          <a:ln>
            <a:solidFill>
              <a:srgbClr val="FF00FF"/>
            </a:solidFill>
          </a:ln>
        </p:spPr>
        <p:style>
          <a:lnRef idx="2">
            <a:schemeClr val="dk1"/>
          </a:lnRef>
          <a:fillRef idx="1">
            <a:schemeClr val="lt1"/>
          </a:fillRef>
          <a:effectRef idx="0">
            <a:schemeClr val="dk1"/>
          </a:effectRef>
          <a:fontRef idx="minor">
            <a:schemeClr val="dk1"/>
          </a:fontRef>
        </p:style>
        <p:txBody>
          <a:bodyPr>
            <a:normAutofit fontScale="87500" lnSpcReduction="10000"/>
          </a:bodyPr>
          <a:lstStyle/>
          <a:p>
            <a:pPr algn="ctr">
              <a:buNone/>
            </a:pPr>
            <a:r>
              <a:rPr lang="tr-TR" b="1" dirty="0">
                <a:solidFill>
                  <a:srgbClr val="CC3399"/>
                </a:solidFill>
                <a:latin typeface="Century Gothic" pitchFamily="34" charset="0"/>
              </a:rPr>
              <a:t>Ders çalışma ortamınızı düzenleyin.</a:t>
            </a:r>
          </a:p>
          <a:p>
            <a:pPr algn="ctr">
              <a:buNone/>
            </a:pPr>
            <a:r>
              <a:rPr lang="tr-TR" dirty="0">
                <a:latin typeface="Century Gothic" pitchFamily="34" charset="0"/>
              </a:rPr>
              <a:t>Sıcaklık ve ışık çalışmaya engel olmayacak şekilde olmalıdır.</a:t>
            </a:r>
          </a:p>
          <a:p>
            <a:pPr algn="ctr">
              <a:buNone/>
            </a:pPr>
            <a:r>
              <a:rPr lang="tr-TR" dirty="0">
                <a:latin typeface="Century Gothic" pitchFamily="34" charset="0"/>
              </a:rPr>
              <a:t>Çalışmaya başlamadan önce çalışacağınız ortamı havalandırın.</a:t>
            </a:r>
          </a:p>
          <a:p>
            <a:pPr algn="ctr">
              <a:buNone/>
            </a:pPr>
            <a:r>
              <a:rPr lang="tr-TR" dirty="0">
                <a:latin typeface="Century Gothic" pitchFamily="34" charset="0"/>
              </a:rPr>
              <a:t>Ders çalışmaları mutlaka belli bir yerde sakin ortamda bir masa üzerinde yapılmalıdır.</a:t>
            </a:r>
          </a:p>
          <a:p>
            <a:pPr algn="ctr">
              <a:buNone/>
            </a:pPr>
            <a:r>
              <a:rPr lang="tr-TR" dirty="0">
                <a:latin typeface="Century Gothic" pitchFamily="34" charset="0"/>
              </a:rPr>
              <a:t>Masanızda sadece o an çalışacağınız kaynaklar olmalıdır.</a:t>
            </a:r>
          </a:p>
          <a:p>
            <a:endParaRPr lang="tr-TR" dirty="0"/>
          </a:p>
        </p:txBody>
      </p:sp>
      <p:pic>
        <p:nvPicPr>
          <p:cNvPr id="2097168" name="Picture 2" descr="C:\Users\User\Downloads\pngwing.com (8).png"/>
          <p:cNvPicPr>
            <a:picLocks noChangeAspect="1" noChangeArrowheads="1"/>
          </p:cNvPicPr>
          <p:nvPr/>
        </p:nvPicPr>
        <p:blipFill>
          <a:blip r:embed="rId2" cstate="print"/>
          <a:srcRect/>
          <a:stretch>
            <a:fillRect/>
          </a:stretch>
        </p:blipFill>
        <p:spPr bwMode="auto">
          <a:xfrm>
            <a:off x="6810380" y="1571612"/>
            <a:ext cx="3471174" cy="392909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B945E67-98D2-4095-BF96-9E05CE01497B}"/>
              </a:ext>
            </a:extLst>
          </p:cNvPr>
          <p:cNvSpPr>
            <a:spLocks noGrp="1"/>
          </p:cNvSpPr>
          <p:nvPr>
            <p:ph type="title"/>
          </p:nvPr>
        </p:nvSpPr>
        <p:spPr>
          <a:xfrm>
            <a:off x="838200" y="365125"/>
            <a:ext cx="5387502" cy="1325563"/>
          </a:xfrm>
        </p:spPr>
        <p:txBody>
          <a:bodyPr>
            <a:normAutofit/>
          </a:bodyPr>
          <a:lstStyle/>
          <a:p>
            <a:r>
              <a:rPr lang="tr-TR" dirty="0"/>
              <a:t>PLAN-PROGRAM HAZIRLAMAK</a:t>
            </a:r>
          </a:p>
        </p:txBody>
      </p:sp>
      <p:sp>
        <p:nvSpPr>
          <p:cNvPr id="3" name="İçerik Yer Tutucusu 2">
            <a:extLst>
              <a:ext uri="{FF2B5EF4-FFF2-40B4-BE49-F238E27FC236}">
                <a16:creationId xmlns:a16="http://schemas.microsoft.com/office/drawing/2014/main" id="{8E9BFF36-D7C0-4A03-944D-5D2D250FA0A6}"/>
              </a:ext>
            </a:extLst>
          </p:cNvPr>
          <p:cNvSpPr>
            <a:spLocks noGrp="1"/>
          </p:cNvSpPr>
          <p:nvPr>
            <p:ph idx="1"/>
          </p:nvPr>
        </p:nvSpPr>
        <p:spPr>
          <a:xfrm>
            <a:off x="838200" y="1825625"/>
            <a:ext cx="5387502" cy="4351338"/>
          </a:xfrm>
        </p:spPr>
        <p:txBody>
          <a:bodyPr>
            <a:normAutofit/>
          </a:bodyPr>
          <a:lstStyle/>
          <a:p>
            <a:r>
              <a:rPr lang="tr-TR"/>
              <a:t>Planlı çalışmak, nereye ve nasıl gideceğinizi mantıklı bir biçimde önceden kararlaştırmaktır. </a:t>
            </a:r>
          </a:p>
          <a:p>
            <a:r>
              <a:rPr lang="tr-TR"/>
              <a:t>Geçerli ve verimli bir program hazırlayabilmeniz için öncelikle günlük yaşantınızda yer alan olayları ve zaman kaybına yol açan nedenleri belirlemelisiniz.</a:t>
            </a:r>
          </a:p>
        </p:txBody>
      </p:sp>
      <p:pic>
        <p:nvPicPr>
          <p:cNvPr id="2052" name="Picture 4" descr="Kalemle yazı yazmak zihinsel beceriyi geliştiriyor - Sağlık Haberleri">
            <a:extLst>
              <a:ext uri="{FF2B5EF4-FFF2-40B4-BE49-F238E27FC236}">
                <a16:creationId xmlns:a16="http://schemas.microsoft.com/office/drawing/2014/main" id="{7F803283-130C-4C5B-A713-24320F0CD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96" r="15673"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Oval 138">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Arc 140">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70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C9616A-3B4E-497E-A641-8D58B2C6EF0B}"/>
              </a:ext>
            </a:extLst>
          </p:cNvPr>
          <p:cNvSpPr>
            <a:spLocks noGrp="1"/>
          </p:cNvSpPr>
          <p:nvPr>
            <p:ph type="title"/>
          </p:nvPr>
        </p:nvSpPr>
        <p:spPr>
          <a:xfrm>
            <a:off x="838200" y="365126"/>
            <a:ext cx="10515600" cy="1041644"/>
          </a:xfrm>
        </p:spPr>
        <p:txBody>
          <a:bodyPr/>
          <a:lstStyle/>
          <a:p>
            <a:r>
              <a:rPr lang="tr-TR" dirty="0"/>
              <a:t>Haftalık Plan</a:t>
            </a:r>
          </a:p>
        </p:txBody>
      </p:sp>
      <p:sp>
        <p:nvSpPr>
          <p:cNvPr id="3" name="İçerik Yer Tutucusu 2">
            <a:extLst>
              <a:ext uri="{FF2B5EF4-FFF2-40B4-BE49-F238E27FC236}">
                <a16:creationId xmlns:a16="http://schemas.microsoft.com/office/drawing/2014/main" id="{4EA15170-6EA3-414B-80E5-34A3DB8D1C03}"/>
              </a:ext>
            </a:extLst>
          </p:cNvPr>
          <p:cNvSpPr>
            <a:spLocks noGrp="1"/>
          </p:cNvSpPr>
          <p:nvPr>
            <p:ph idx="1"/>
          </p:nvPr>
        </p:nvSpPr>
        <p:spPr>
          <a:xfrm>
            <a:off x="838200" y="1547446"/>
            <a:ext cx="10515600" cy="4137921"/>
          </a:xfrm>
        </p:spPr>
        <p:txBody>
          <a:bodyPr/>
          <a:lstStyle/>
          <a:p>
            <a:pPr algn="just"/>
            <a:r>
              <a:rPr lang="tr-TR" dirty="0"/>
              <a:t>Yaptığınız ilk haftalık plandan istediğiniz sonucu alamayabilirsiniz. Bu normal bir durumdur. Haftalık planınızı gerçekleştirmenizi engelleyen unsurları belirleyip yapabileceğiniz ve hedefe ulaştıracak puana ulaşıncaya kadar yaptığınız planları sürekli gözden geçirin. Birkaç hafta sonra daha doğru bir haftalık plan yaptığınızı göreceksiniz.</a:t>
            </a:r>
          </a:p>
          <a:p>
            <a:pPr algn="just"/>
            <a:r>
              <a:rPr lang="tr-TR" dirty="0"/>
              <a:t>Çalışma sürenizle haftalık planınızdaki saatler aynı olmalıdır. Sürekli aynı saatler arasında ders çalışmak, bir süre sonra ders çalışma saatiniz geldiğinde sizi otomatik olarak harekete geçirecek ve dersin başına oturmaya başlayacaksınız.</a:t>
            </a:r>
          </a:p>
        </p:txBody>
      </p:sp>
    </p:spTree>
    <p:extLst>
      <p:ext uri="{BB962C8B-B14F-4D97-AF65-F5344CB8AC3E}">
        <p14:creationId xmlns:p14="http://schemas.microsoft.com/office/powerpoint/2010/main" val="301175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png">
            <a:extLst>
              <a:ext uri="{FF2B5EF4-FFF2-40B4-BE49-F238E27FC236}">
                <a16:creationId xmlns:a16="http://schemas.microsoft.com/office/drawing/2014/main" id="{8FB207BE-337F-4B1D-B165-09DCB0D97675}"/>
              </a:ext>
            </a:extLst>
          </p:cNvPr>
          <p:cNvPicPr>
            <a:picLocks noGrp="1"/>
          </p:cNvPicPr>
          <p:nvPr>
            <p:ph idx="1"/>
          </p:nvPr>
        </p:nvPicPr>
        <p:blipFill>
          <a:blip r:embed="rId2" cstate="print"/>
          <a:stretch>
            <a:fillRect/>
          </a:stretch>
        </p:blipFill>
        <p:spPr>
          <a:xfrm>
            <a:off x="1614489" y="946436"/>
            <a:ext cx="8963025" cy="4965128"/>
          </a:xfrm>
          <a:prstGeom prst="rect">
            <a:avLst/>
          </a:prstGeom>
          <a:noFill/>
        </p:spPr>
      </p:pic>
    </p:spTree>
    <p:extLst>
      <p:ext uri="{BB962C8B-B14F-4D97-AF65-F5344CB8AC3E}">
        <p14:creationId xmlns:p14="http://schemas.microsoft.com/office/powerpoint/2010/main" val="245172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22BFEF-AC52-42FC-AB73-61400BC680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E1D362E-34A0-4D3D-B2BB-D88D438883A1}"/>
              </a:ext>
            </a:extLst>
          </p:cNvPr>
          <p:cNvSpPr>
            <a:spLocks noGrp="1"/>
          </p:cNvSpPr>
          <p:nvPr>
            <p:ph idx="1"/>
          </p:nvPr>
        </p:nvSpPr>
        <p:spPr/>
        <p:txBody>
          <a:bodyPr>
            <a:normAutofit fontScale="92500" lnSpcReduction="20000"/>
          </a:bodyPr>
          <a:lstStyle/>
          <a:p>
            <a:pPr algn="just"/>
            <a:r>
              <a:rPr lang="tr-TR" dirty="0"/>
              <a:t>Sayısal ağırlıklı derslere çalışırken konunun hemen bitiminde konuyu pekiştirecek kadar soru çözdükten sonra ara vermek daha doğru bir yaklaşım olacaktır.</a:t>
            </a:r>
          </a:p>
          <a:p>
            <a:pPr algn="just"/>
            <a:r>
              <a:rPr lang="tr-TR" dirty="0"/>
              <a:t>Yeni bir konuya geçilirken verilen kısa bir mola, motivasyonu artırdığı gibi zihninize öğrenilen konuyu özümsemek için zaman kazandırır.</a:t>
            </a:r>
          </a:p>
          <a:p>
            <a:pPr algn="just"/>
            <a:r>
              <a:rPr lang="tr-TR" dirty="0"/>
              <a:t>Birbirinden farklı derslere art arda çalışın. Birbirine benzeyen dersleri peş peşe çalışmak beynin aynı bölgelerini yorar. Öğrenme malzemeleri birbirine benzediği için de zihin yorulmuş olur.</a:t>
            </a:r>
          </a:p>
          <a:p>
            <a:pPr algn="just"/>
            <a:r>
              <a:rPr lang="tr-TR" dirty="0"/>
              <a:t>Yatmadan önce  15-20 dakikanızı çalıştığınız konuların tekrarına ayırın. </a:t>
            </a:r>
          </a:p>
        </p:txBody>
      </p:sp>
    </p:spTree>
    <p:extLst>
      <p:ext uri="{BB962C8B-B14F-4D97-AF65-F5344CB8AC3E}">
        <p14:creationId xmlns:p14="http://schemas.microsoft.com/office/powerpoint/2010/main" val="189118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3A934F-C49F-489A-985A-BE3252478CAE}"/>
              </a:ext>
            </a:extLst>
          </p:cNvPr>
          <p:cNvSpPr>
            <a:spLocks noGrp="1"/>
          </p:cNvSpPr>
          <p:nvPr>
            <p:ph type="title"/>
          </p:nvPr>
        </p:nvSpPr>
        <p:spPr/>
        <p:txBody>
          <a:bodyPr/>
          <a:lstStyle/>
          <a:p>
            <a:r>
              <a:rPr lang="tr-TR" dirty="0"/>
              <a:t>Haftalık Plan Hazırlama Aşamaları</a:t>
            </a:r>
          </a:p>
        </p:txBody>
      </p:sp>
      <p:sp>
        <p:nvSpPr>
          <p:cNvPr id="3" name="İçerik Yer Tutucusu 2">
            <a:extLst>
              <a:ext uri="{FF2B5EF4-FFF2-40B4-BE49-F238E27FC236}">
                <a16:creationId xmlns:a16="http://schemas.microsoft.com/office/drawing/2014/main" id="{9CD41F0C-CB3C-4506-A192-138CD3FA06F5}"/>
              </a:ext>
            </a:extLst>
          </p:cNvPr>
          <p:cNvSpPr>
            <a:spLocks noGrp="1"/>
          </p:cNvSpPr>
          <p:nvPr>
            <p:ph idx="1"/>
          </p:nvPr>
        </p:nvSpPr>
        <p:spPr/>
        <p:txBody>
          <a:bodyPr/>
          <a:lstStyle/>
          <a:p>
            <a:pPr algn="just"/>
            <a:r>
              <a:rPr lang="tr-TR" dirty="0"/>
              <a:t>Planlı bir çalışma, kişinin tercihlerini önceden belirlediği için bireyin iç disiplin sağlamasını kolaylaştırır. Tercihler arasında yaşanan çatışmayı önlemek için kendinize;</a:t>
            </a:r>
          </a:p>
          <a:p>
            <a:pPr algn="just"/>
            <a:r>
              <a:rPr lang="tr-TR" dirty="0"/>
              <a:t>«Benim için bu etkinliklerden en önemlisi hangisi», «hangi etkinliklere önem v ermem beni hedefime yaklaştırır» gibi sorular sorun. Bu sorulara verilen doğru cevaplar sizi başarıya, yanlış cevaplar ise başarısızlığa götürür.</a:t>
            </a:r>
          </a:p>
        </p:txBody>
      </p:sp>
    </p:spTree>
    <p:extLst>
      <p:ext uri="{BB962C8B-B14F-4D97-AF65-F5344CB8AC3E}">
        <p14:creationId xmlns:p14="http://schemas.microsoft.com/office/powerpoint/2010/main" val="399988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İçerik Yer Tutucusu 4"/>
          <p:cNvPicPr>
            <a:picLocks noChangeAspect="1"/>
          </p:cNvPicPr>
          <p:nvPr/>
        </p:nvPicPr>
        <p:blipFill>
          <a:blip r:embed="rId2" cstate="print"/>
          <a:srcRect t="20813" r="396" b="27155"/>
          <a:stretch>
            <a:fillRect/>
          </a:stretch>
        </p:blipFill>
        <p:spPr>
          <a:xfrm>
            <a:off x="1881158" y="1785927"/>
            <a:ext cx="5715008" cy="2299153"/>
          </a:xfrm>
          <a:prstGeom prst="rect">
            <a:avLst/>
          </a:prstGeom>
          <a:ln>
            <a:noFill/>
          </a:ln>
          <a:effectLst>
            <a:softEdge rad="112500"/>
          </a:effectLst>
        </p:spPr>
      </p:pic>
      <p:sp>
        <p:nvSpPr>
          <p:cNvPr id="1048690" name="3 Metin kutusu"/>
          <p:cNvSpPr txBox="1"/>
          <p:nvPr/>
        </p:nvSpPr>
        <p:spPr>
          <a:xfrm>
            <a:off x="2309786" y="285728"/>
            <a:ext cx="500066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latin typeface="Century Gothic" pitchFamily="34" charset="0"/>
              </a:rPr>
              <a:t>POMODORO TEKNİĞİ</a:t>
            </a:r>
          </a:p>
        </p:txBody>
      </p:sp>
      <p:sp>
        <p:nvSpPr>
          <p:cNvPr id="1048691" name="4 Metin kutusu"/>
          <p:cNvSpPr txBox="1"/>
          <p:nvPr/>
        </p:nvSpPr>
        <p:spPr>
          <a:xfrm>
            <a:off x="2238348" y="785794"/>
            <a:ext cx="4714908" cy="923330"/>
          </a:xfrm>
          <a:prstGeom prst="rect">
            <a:avLst/>
          </a:prstGeom>
          <a:noFill/>
        </p:spPr>
        <p:txBody>
          <a:bodyPr wrap="square" rtlCol="0">
            <a:spAutoFit/>
          </a:bodyPr>
          <a:lstStyle/>
          <a:p>
            <a:pPr algn="ctr"/>
            <a:r>
              <a:rPr lang="tr-TR" dirty="0">
                <a:latin typeface="Century Gothic" pitchFamily="34" charset="0"/>
              </a:rPr>
              <a:t>Pomodoro tekniği, 25 dakikalık çalışma ve 5 dakikalık moladan oluşan 30 dakikalık periyotları kapsıyor. </a:t>
            </a:r>
          </a:p>
        </p:txBody>
      </p:sp>
      <p:pic>
        <p:nvPicPr>
          <p:cNvPr id="2097178" name="Picture 2"/>
          <p:cNvPicPr>
            <a:picLocks noChangeAspect="1" noChangeArrowheads="1"/>
          </p:cNvPicPr>
          <p:nvPr/>
        </p:nvPicPr>
        <p:blipFill>
          <a:blip r:embed="rId3"/>
          <a:srcRect/>
          <a:stretch>
            <a:fillRect/>
          </a:stretch>
        </p:blipFill>
        <p:spPr bwMode="auto">
          <a:xfrm>
            <a:off x="1952596" y="4071942"/>
            <a:ext cx="5857916" cy="250033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1AC6D5-9A6C-47EE-BE49-6D3EB75E4389}"/>
              </a:ext>
            </a:extLst>
          </p:cNvPr>
          <p:cNvSpPr>
            <a:spLocks noGrp="1"/>
          </p:cNvSpPr>
          <p:nvPr>
            <p:ph type="title"/>
          </p:nvPr>
        </p:nvSpPr>
        <p:spPr/>
        <p:txBody>
          <a:bodyPr/>
          <a:lstStyle/>
          <a:p>
            <a:r>
              <a:rPr lang="tr-TR" i="1"/>
              <a:t>Ders Çalışma Alışkanlığınızı Gözden Geçirin</a:t>
            </a:r>
            <a:endParaRPr lang="tr-TR" i="1" dirty="0"/>
          </a:p>
        </p:txBody>
      </p:sp>
      <p:sp>
        <p:nvSpPr>
          <p:cNvPr id="3" name="İçerik Yer Tutucusu 2">
            <a:extLst>
              <a:ext uri="{FF2B5EF4-FFF2-40B4-BE49-F238E27FC236}">
                <a16:creationId xmlns:a16="http://schemas.microsoft.com/office/drawing/2014/main" id="{F3044015-B4BE-4A83-B0DA-DF351BF16006}"/>
              </a:ext>
            </a:extLst>
          </p:cNvPr>
          <p:cNvSpPr>
            <a:spLocks noGrp="1"/>
          </p:cNvSpPr>
          <p:nvPr>
            <p:ph idx="1"/>
          </p:nvPr>
        </p:nvSpPr>
        <p:spPr>
          <a:xfrm>
            <a:off x="838200" y="1825625"/>
            <a:ext cx="6927574" cy="3859742"/>
          </a:xfrm>
        </p:spPr>
        <p:txBody>
          <a:bodyPr/>
          <a:lstStyle/>
          <a:p>
            <a:r>
              <a:rPr lang="tr-TR" dirty="0"/>
              <a:t>Ders çalışmayı ne zaman tercih ediyorsun?</a:t>
            </a:r>
          </a:p>
          <a:p>
            <a:r>
              <a:rPr lang="tr-TR" dirty="0"/>
              <a:t>Hangi ortamlarda ders çalışmak hoşuna gidiyor?</a:t>
            </a:r>
          </a:p>
          <a:p>
            <a:r>
              <a:rPr lang="tr-TR" dirty="0"/>
              <a:t>Yalnız mı yoksa arkadaşlarınla mı ders çalışmak istersin?,</a:t>
            </a:r>
          </a:p>
          <a:p>
            <a:r>
              <a:rPr lang="tr-TR" dirty="0"/>
              <a:t>Günün hangi saatlerinde çalışma motivasyonun artıyor?</a:t>
            </a:r>
          </a:p>
        </p:txBody>
      </p:sp>
      <p:pic>
        <p:nvPicPr>
          <p:cNvPr id="3074" name="Picture 2" descr="Düşünmek nedir? - Eğitim Haberleri">
            <a:extLst>
              <a:ext uri="{FF2B5EF4-FFF2-40B4-BE49-F238E27FC236}">
                <a16:creationId xmlns:a16="http://schemas.microsoft.com/office/drawing/2014/main" id="{92E71FB1-3DE4-4F04-89D1-E15B14850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2" y="1825624"/>
            <a:ext cx="4389120" cy="385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13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F9F17-7327-4B89-8286-B244A52C7ADC}"/>
              </a:ext>
            </a:extLst>
          </p:cNvPr>
          <p:cNvSpPr>
            <a:spLocks noGrp="1"/>
          </p:cNvSpPr>
          <p:nvPr>
            <p:ph type="title"/>
          </p:nvPr>
        </p:nvSpPr>
        <p:spPr/>
        <p:txBody>
          <a:bodyPr/>
          <a:lstStyle/>
          <a:p>
            <a:r>
              <a:rPr lang="tr-TR" i="1" dirty="0"/>
              <a:t>Yapmanız gerekenleri listeleyin</a:t>
            </a:r>
          </a:p>
        </p:txBody>
      </p:sp>
      <p:sp>
        <p:nvSpPr>
          <p:cNvPr id="3" name="İçerik Yer Tutucusu 2">
            <a:extLst>
              <a:ext uri="{FF2B5EF4-FFF2-40B4-BE49-F238E27FC236}">
                <a16:creationId xmlns:a16="http://schemas.microsoft.com/office/drawing/2014/main" id="{82C9B9A1-426B-4C4D-8470-E3DD2CC40E6B}"/>
              </a:ext>
            </a:extLst>
          </p:cNvPr>
          <p:cNvSpPr>
            <a:spLocks noGrp="1"/>
          </p:cNvSpPr>
          <p:nvPr>
            <p:ph idx="1"/>
          </p:nvPr>
        </p:nvSpPr>
        <p:spPr>
          <a:xfrm>
            <a:off x="838200" y="1825625"/>
            <a:ext cx="6437243" cy="3859742"/>
          </a:xfrm>
        </p:spPr>
        <p:txBody>
          <a:bodyPr>
            <a:normAutofit fontScale="92500" lnSpcReduction="20000"/>
          </a:bodyPr>
          <a:lstStyle/>
          <a:p>
            <a:r>
              <a:rPr lang="tr-TR" dirty="0"/>
              <a:t>Programındaki derslerin konu anlatımlarını bitirdin mi?</a:t>
            </a:r>
          </a:p>
          <a:p>
            <a:r>
              <a:rPr lang="tr-TR" dirty="0"/>
              <a:t>Konu çalışmanın ardından soru çözdün mü? Çözdüysen kaç soru çözdün?</a:t>
            </a:r>
          </a:p>
          <a:p>
            <a:r>
              <a:rPr lang="tr-TR" dirty="0"/>
              <a:t>Günlük tekrarlarını yaptın mı?</a:t>
            </a:r>
          </a:p>
          <a:p>
            <a:r>
              <a:rPr lang="tr-TR" dirty="0"/>
              <a:t>Haftalık tekrarını yaptın mı?</a:t>
            </a:r>
          </a:p>
          <a:p>
            <a:r>
              <a:rPr lang="tr-TR" dirty="0"/>
              <a:t>Çalışamadığın ders oldu mu? Olduysa neden?</a:t>
            </a:r>
          </a:p>
          <a:p>
            <a:r>
              <a:rPr lang="tr-TR" dirty="0"/>
              <a:t>Hedeflerine ulaştıysan kendini ödüllendirdin mi?</a:t>
            </a:r>
          </a:p>
        </p:txBody>
      </p:sp>
      <p:pic>
        <p:nvPicPr>
          <p:cNvPr id="4" name="Picture 2" descr="Yapılacaklar listesi oluşturmak için tavsiyeler">
            <a:extLst>
              <a:ext uri="{FF2B5EF4-FFF2-40B4-BE49-F238E27FC236}">
                <a16:creationId xmlns:a16="http://schemas.microsoft.com/office/drawing/2014/main" id="{A1314C2D-0607-4D2F-B539-189709D437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75443" y="1690689"/>
            <a:ext cx="4777381" cy="389418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7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5823DC4-94AD-4E32-A014-34C9AFD0CB53}"/>
              </a:ext>
            </a:extLst>
          </p:cNvPr>
          <p:cNvSpPr>
            <a:spLocks noGrp="1"/>
          </p:cNvSpPr>
          <p:nvPr>
            <p:ph type="title"/>
          </p:nvPr>
        </p:nvSpPr>
        <p:spPr>
          <a:xfrm>
            <a:off x="686834" y="1153572"/>
            <a:ext cx="3200400" cy="4461163"/>
          </a:xfrm>
        </p:spPr>
        <p:txBody>
          <a:bodyPr>
            <a:normAutofit/>
          </a:bodyPr>
          <a:lstStyle/>
          <a:p>
            <a:r>
              <a:rPr lang="tr-TR">
                <a:solidFill>
                  <a:srgbClr val="FFFFFF"/>
                </a:solidFill>
              </a:rPr>
              <a:t>Ders Çalışma Programı Nasıl Hazırlanır?</a:t>
            </a:r>
          </a:p>
        </p:txBody>
      </p:sp>
      <p:sp>
        <p:nvSpPr>
          <p:cNvPr id="3" name="İçerik Yer Tutucusu 2">
            <a:extLst>
              <a:ext uri="{FF2B5EF4-FFF2-40B4-BE49-F238E27FC236}">
                <a16:creationId xmlns:a16="http://schemas.microsoft.com/office/drawing/2014/main" id="{7317DC43-5E4F-4437-8ECA-B28F038D0E63}"/>
              </a:ext>
            </a:extLst>
          </p:cNvPr>
          <p:cNvSpPr>
            <a:spLocks noGrp="1"/>
          </p:cNvSpPr>
          <p:nvPr>
            <p:ph idx="1"/>
          </p:nvPr>
        </p:nvSpPr>
        <p:spPr>
          <a:xfrm>
            <a:off x="4447308" y="591344"/>
            <a:ext cx="6906491" cy="5585619"/>
          </a:xfrm>
        </p:spPr>
        <p:txBody>
          <a:bodyPr anchor="ctr">
            <a:normAutofit lnSpcReduction="10000"/>
          </a:bodyPr>
          <a:lstStyle/>
          <a:p>
            <a:pPr marL="0" indent="0">
              <a:buNone/>
            </a:pPr>
            <a:r>
              <a:rPr lang="tr-TR" dirty="0"/>
              <a:t>3 aşamada hazırlayabilirsiniz:</a:t>
            </a:r>
          </a:p>
          <a:p>
            <a:pPr marL="0" indent="0">
              <a:buNone/>
            </a:pPr>
            <a:r>
              <a:rPr lang="tr-TR" dirty="0"/>
              <a:t>1.Her dersten çalışmanız gereken konuları saptayın.</a:t>
            </a:r>
          </a:p>
          <a:p>
            <a:pPr marL="0" indent="0">
              <a:buNone/>
            </a:pPr>
            <a:r>
              <a:rPr lang="tr-TR" dirty="0"/>
              <a:t>2.Çalışmanız gereken ders ve konuları haftanın günlerine bölerek yerleştirin.</a:t>
            </a:r>
          </a:p>
          <a:p>
            <a:pPr marL="0" indent="0">
              <a:buNone/>
            </a:pPr>
            <a:r>
              <a:rPr lang="tr-TR" dirty="0"/>
              <a:t>3.Okuldan geliş zamanı ile uyku saatleri arasında kalan süreyi belirleyin.</a:t>
            </a:r>
          </a:p>
          <a:p>
            <a:pPr marL="0" indent="0">
              <a:buNone/>
            </a:pPr>
            <a:r>
              <a:rPr lang="tr-TR" dirty="0"/>
              <a:t>Hazırlanan bir program öncelikle şu sorulara yanıt vermelidir:</a:t>
            </a:r>
          </a:p>
          <a:p>
            <a:r>
              <a:rPr lang="tr-TR" dirty="0"/>
              <a:t>Ne zaman çalışmalıyım?</a:t>
            </a:r>
          </a:p>
          <a:p>
            <a:r>
              <a:rPr lang="tr-TR" dirty="0"/>
              <a:t>Neyi ne kadar çalışmalıyım?</a:t>
            </a:r>
          </a:p>
          <a:p>
            <a:r>
              <a:rPr lang="tr-TR" dirty="0"/>
              <a:t>Nasıl çalışmalıyım?</a:t>
            </a:r>
          </a:p>
          <a:p>
            <a:endParaRPr lang="tr-TR" dirty="0"/>
          </a:p>
        </p:txBody>
      </p:sp>
      <p:sp>
        <p:nvSpPr>
          <p:cNvPr id="2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41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92CE0-23D0-482B-B1BE-86E235F13698}"/>
              </a:ext>
            </a:extLst>
          </p:cNvPr>
          <p:cNvSpPr>
            <a:spLocks noGrp="1"/>
          </p:cNvSpPr>
          <p:nvPr>
            <p:ph type="title"/>
          </p:nvPr>
        </p:nvSpPr>
        <p:spPr/>
        <p:txBody>
          <a:bodyPr/>
          <a:lstStyle/>
          <a:p>
            <a:r>
              <a:rPr lang="tr-TR" dirty="0"/>
              <a:t>İyi bir ders çalışma programının taşıması gereken özellikler</a:t>
            </a:r>
          </a:p>
        </p:txBody>
      </p:sp>
      <p:sp>
        <p:nvSpPr>
          <p:cNvPr id="3" name="İçerik Yer Tutucusu 2">
            <a:extLst>
              <a:ext uri="{FF2B5EF4-FFF2-40B4-BE49-F238E27FC236}">
                <a16:creationId xmlns:a16="http://schemas.microsoft.com/office/drawing/2014/main" id="{A52526CC-CBF9-46F1-A10F-DC8B0E4FD29D}"/>
              </a:ext>
            </a:extLst>
          </p:cNvPr>
          <p:cNvSpPr>
            <a:spLocks noGrp="1"/>
          </p:cNvSpPr>
          <p:nvPr>
            <p:ph idx="1"/>
          </p:nvPr>
        </p:nvSpPr>
        <p:spPr/>
        <p:txBody>
          <a:bodyPr>
            <a:normAutofit fontScale="70000" lnSpcReduction="20000"/>
          </a:bodyPr>
          <a:lstStyle/>
          <a:p>
            <a:r>
              <a:rPr lang="tr-TR" dirty="0"/>
              <a:t>1.Ağır değil, esnek yapıda olmalıdır.</a:t>
            </a:r>
          </a:p>
          <a:p>
            <a:r>
              <a:rPr lang="tr-TR" dirty="0"/>
              <a:t>2.Aynı güne ait aynı dersler üst üste konulmamalı.</a:t>
            </a:r>
          </a:p>
          <a:p>
            <a:r>
              <a:rPr lang="tr-TR" dirty="0"/>
              <a:t>3.Bir derse ait süre 4-5 saat gibi uzun bir süre almamalıdır.</a:t>
            </a:r>
          </a:p>
          <a:p>
            <a:r>
              <a:rPr lang="tr-TR" dirty="0"/>
              <a:t>4.Öğrenmede zorlanılan dersler programın ilk saatlerine konulmalıdır.</a:t>
            </a:r>
          </a:p>
          <a:p>
            <a:r>
              <a:rPr lang="tr-TR" dirty="0"/>
              <a:t>5.Programda dersin zorluk derecesine göre 10-15 dakikalık molalar verilmelidir. Ancak bu molalarda cep telefonu, TV vb. ile ilgilenilmemelidir.</a:t>
            </a:r>
          </a:p>
          <a:p>
            <a:r>
              <a:rPr lang="tr-TR" dirty="0"/>
              <a:t>6.Hazırlanan program zorunluluktan değil, bir amaç için, isteyerek uygulanılmalıdır.</a:t>
            </a:r>
          </a:p>
          <a:p>
            <a:r>
              <a:rPr lang="tr-TR" dirty="0"/>
              <a:t>7.Günlük, haftalık ve aylık tekrarlar programa yansıtılmalıdır.</a:t>
            </a:r>
          </a:p>
          <a:p>
            <a:r>
              <a:rPr lang="tr-TR" dirty="0"/>
              <a:t>8.Her gün düzenli olarak o gün öğrenilen derslerin tekrarı için vakit ayırılmalıdır.</a:t>
            </a:r>
          </a:p>
          <a:p>
            <a:r>
              <a:rPr lang="tr-TR" dirty="0"/>
              <a:t>9.Konusu biten derstin farklı kaynaklarından soru çözülmeli ve bu programa yansıtılmalıdır.</a:t>
            </a:r>
          </a:p>
        </p:txBody>
      </p:sp>
    </p:spTree>
    <p:extLst>
      <p:ext uri="{BB962C8B-B14F-4D97-AF65-F5344CB8AC3E}">
        <p14:creationId xmlns:p14="http://schemas.microsoft.com/office/powerpoint/2010/main" val="860936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04436A-7690-48EA-808F-B296F14A07F5}"/>
              </a:ext>
            </a:extLst>
          </p:cNvPr>
          <p:cNvSpPr>
            <a:spLocks noGrp="1"/>
          </p:cNvSpPr>
          <p:nvPr>
            <p:ph type="title"/>
          </p:nvPr>
        </p:nvSpPr>
        <p:spPr/>
        <p:txBody>
          <a:bodyPr/>
          <a:lstStyle/>
          <a:p>
            <a:r>
              <a:rPr lang="tr-TR" dirty="0"/>
              <a:t>TEST ÇÖZME TEKNİKLERİ</a:t>
            </a:r>
          </a:p>
        </p:txBody>
      </p:sp>
      <p:sp>
        <p:nvSpPr>
          <p:cNvPr id="3" name="İçerik Yer Tutucusu 2">
            <a:extLst>
              <a:ext uri="{FF2B5EF4-FFF2-40B4-BE49-F238E27FC236}">
                <a16:creationId xmlns:a16="http://schemas.microsoft.com/office/drawing/2014/main" id="{974E42DB-1D82-4AA3-A94C-842D2EF49251}"/>
              </a:ext>
            </a:extLst>
          </p:cNvPr>
          <p:cNvSpPr>
            <a:spLocks noGrp="1"/>
          </p:cNvSpPr>
          <p:nvPr>
            <p:ph idx="1"/>
          </p:nvPr>
        </p:nvSpPr>
        <p:spPr/>
        <p:txBody>
          <a:bodyPr>
            <a:normAutofit/>
          </a:bodyPr>
          <a:lstStyle/>
          <a:p>
            <a:pPr marL="514350" indent="-514350" algn="just" eaLnBrk="1" hangingPunct="1">
              <a:lnSpc>
                <a:spcPct val="80000"/>
              </a:lnSpc>
              <a:buFontTx/>
              <a:buAutoNum type="arabicPeriod"/>
            </a:pPr>
            <a:r>
              <a:rPr lang="tr-TR" altLang="tr-TR" sz="2800" dirty="0"/>
              <a:t>Bir konuyla ilgili soruları çözmeden önce o konuyu iyi öğrenmelisiniz. Soru çözerek de öğrenip öğrenmediğinizi kontrol etmiş olursunuz.</a:t>
            </a:r>
          </a:p>
          <a:p>
            <a:pPr marL="514350" indent="-514350" algn="just" eaLnBrk="1" hangingPunct="1">
              <a:buFont typeface="Arial" panose="020B0604020202020204" pitchFamily="34" charset="0"/>
              <a:buAutoNum type="arabicPeriod" startAt="2"/>
            </a:pPr>
            <a:r>
              <a:rPr lang="tr-TR" altLang="tr-TR" sz="2800" dirty="0"/>
              <a:t>Soruları kendinize zaman tanıyarak çözün. Çünkü gerçek sınav sadece bilginizi değil bilgi kullanma hızınızı da ölçmektedir. </a:t>
            </a:r>
          </a:p>
          <a:p>
            <a:pPr algn="just" eaLnBrk="1" hangingPunct="1">
              <a:lnSpc>
                <a:spcPct val="90000"/>
              </a:lnSpc>
              <a:buFont typeface="Arial" panose="020B0604020202020204" pitchFamily="34" charset="0"/>
              <a:buNone/>
            </a:pPr>
            <a:r>
              <a:rPr lang="tr-TR" altLang="tr-TR" sz="2800" dirty="0"/>
              <a:t>3. Her sorunun size sınavda sorulabileceğini düşünerek yanıtlamaya çalışın. Çözemediğiniz veya  yanlış çözdüğünüz sorunun mutlaka doğru çözümünü öğrenin.</a:t>
            </a:r>
          </a:p>
          <a:p>
            <a:pPr marL="514350" indent="-514350" eaLnBrk="1" hangingPunct="1">
              <a:buFont typeface="Arial" panose="020B0604020202020204" pitchFamily="34" charset="0"/>
              <a:buAutoNum type="arabicPeriod" startAt="2"/>
            </a:pPr>
            <a:endParaRPr lang="tr-TR" altLang="tr-TR" sz="2800" dirty="0"/>
          </a:p>
          <a:p>
            <a:pPr marL="514350" indent="-514350" eaLnBrk="1" hangingPunct="1">
              <a:lnSpc>
                <a:spcPct val="80000"/>
              </a:lnSpc>
              <a:buFontTx/>
              <a:buAutoNum type="arabicPeriod"/>
            </a:pPr>
            <a:endParaRPr lang="tr-TR" altLang="tr-TR" sz="2800" dirty="0"/>
          </a:p>
          <a:p>
            <a:endParaRPr lang="tr-TR" dirty="0"/>
          </a:p>
        </p:txBody>
      </p:sp>
    </p:spTree>
    <p:extLst>
      <p:ext uri="{BB962C8B-B14F-4D97-AF65-F5344CB8AC3E}">
        <p14:creationId xmlns:p14="http://schemas.microsoft.com/office/powerpoint/2010/main" val="3967086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B51B2-0DA8-408A-AC8B-6B195C9426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35AAC25-E15A-4A89-9104-2CC9CF63A152}"/>
              </a:ext>
            </a:extLst>
          </p:cNvPr>
          <p:cNvSpPr>
            <a:spLocks noGrp="1"/>
          </p:cNvSpPr>
          <p:nvPr>
            <p:ph idx="1"/>
          </p:nvPr>
        </p:nvSpPr>
        <p:spPr/>
        <p:txBody>
          <a:bodyPr>
            <a:normAutofit fontScale="92500"/>
          </a:bodyPr>
          <a:lstStyle/>
          <a:p>
            <a:pPr marL="0" indent="0" algn="just">
              <a:buNone/>
            </a:pPr>
            <a:r>
              <a:rPr lang="tr-TR" altLang="tr-TR" sz="2800" dirty="0"/>
              <a:t>4.  Soruyu çok fazla okuyarak zihninizi karıştırmayın.</a:t>
            </a:r>
          </a:p>
          <a:p>
            <a:pPr marL="0" indent="0" algn="just">
              <a:buNone/>
            </a:pPr>
            <a:r>
              <a:rPr lang="tr-TR" dirty="0"/>
              <a:t>5.</a:t>
            </a:r>
            <a:r>
              <a:rPr lang="tr-TR" altLang="tr-TR" sz="2800" dirty="0"/>
              <a:t> Soruyu çözmenizi sağlayacak soru metninde yer alan önemli kelimelerin altını çizin.</a:t>
            </a:r>
            <a:endParaRPr lang="tr-TR" altLang="tr-TR" dirty="0"/>
          </a:p>
          <a:p>
            <a:pPr algn="just" eaLnBrk="1" hangingPunct="1">
              <a:buFont typeface="Arial" panose="020B0604020202020204" pitchFamily="34" charset="0"/>
              <a:buNone/>
            </a:pPr>
            <a:r>
              <a:rPr lang="tr-TR" dirty="0"/>
              <a:t>6.</a:t>
            </a:r>
            <a:r>
              <a:rPr lang="tr-TR" altLang="tr-TR" sz="2800" dirty="0"/>
              <a:t>  Her gün belirli miktarda soru çözmeye çalışın. Soru çözmek sizde  bir alışkanlık olsun. Kitap okumak da sizi dinlendirecektir.</a:t>
            </a:r>
          </a:p>
          <a:p>
            <a:pPr algn="just" eaLnBrk="1" fontAlgn="auto" hangingPunct="1">
              <a:spcAft>
                <a:spcPts val="0"/>
              </a:spcAft>
              <a:buFont typeface="Arial" panose="020B0604020202020204" pitchFamily="34" charset="0"/>
              <a:buNone/>
              <a:defRPr/>
            </a:pPr>
            <a:r>
              <a:rPr lang="tr-TR" dirty="0"/>
              <a:t>7.</a:t>
            </a:r>
            <a:r>
              <a:rPr lang="tr-TR" sz="2800" dirty="0"/>
              <a:t> Soru kökünü ve soru paragrafını anlamadan şıkları okumaya başlamayın. Önce size verilenleri ve sizden istenenleri iyi belirleyin. Bu sizin cevabı daha kısa sürede ve daha doğru bir şekilde bulmanızı sağlayacaktır</a:t>
            </a:r>
            <a:endParaRPr lang="tr-TR" dirty="0"/>
          </a:p>
        </p:txBody>
      </p:sp>
    </p:spTree>
    <p:extLst>
      <p:ext uri="{BB962C8B-B14F-4D97-AF65-F5344CB8AC3E}">
        <p14:creationId xmlns:p14="http://schemas.microsoft.com/office/powerpoint/2010/main" val="129716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EE1CA-DD6D-4E21-B5AE-179C61D2181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94B532E-9B4B-4EC3-8CAC-3158EE7A2AAB}"/>
              </a:ext>
            </a:extLst>
          </p:cNvPr>
          <p:cNvSpPr>
            <a:spLocks noGrp="1"/>
          </p:cNvSpPr>
          <p:nvPr>
            <p:ph idx="1"/>
          </p:nvPr>
        </p:nvSpPr>
        <p:spPr/>
        <p:txBody>
          <a:bodyPr>
            <a:normAutofit/>
          </a:bodyPr>
          <a:lstStyle/>
          <a:p>
            <a:pPr algn="just" eaLnBrk="1" hangingPunct="1">
              <a:buFont typeface="Arial" panose="020B0604020202020204" pitchFamily="34" charset="0"/>
              <a:buNone/>
            </a:pPr>
            <a:r>
              <a:rPr lang="tr-TR" altLang="tr-TR" sz="2800" dirty="0"/>
              <a:t>8. Bütün şıkları okumadan, doğru olduğuna inandığınız şıkkı işaretlemeyin. Çünkü bazı sorular sizden en doğru cevabı bulmanızı ister.</a:t>
            </a:r>
          </a:p>
          <a:p>
            <a:pPr algn="just" eaLnBrk="1" hangingPunct="1">
              <a:buFont typeface="Arial" panose="020B0604020202020204" pitchFamily="34" charset="0"/>
              <a:buNone/>
            </a:pPr>
            <a:r>
              <a:rPr lang="tr-TR" dirty="0"/>
              <a:t>9.</a:t>
            </a:r>
            <a:r>
              <a:rPr lang="tr-TR" altLang="tr-TR" sz="2800" dirty="0"/>
              <a:t> Yanlış olduğuna emin olmadıkça, verdiğiniz ilk cevabınızı değiştirmeyin</a:t>
            </a:r>
            <a:endParaRPr lang="tr-TR" altLang="tr-TR" dirty="0"/>
          </a:p>
          <a:p>
            <a:pPr algn="just" eaLnBrk="1" hangingPunct="1">
              <a:buFont typeface="Arial" panose="020B0604020202020204" pitchFamily="34" charset="0"/>
              <a:buNone/>
            </a:pPr>
            <a:r>
              <a:rPr lang="tr-TR" dirty="0"/>
              <a:t>10.</a:t>
            </a:r>
            <a:r>
              <a:rPr lang="tr-TR" altLang="tr-TR" sz="2800" dirty="0"/>
              <a:t> Çözemediğiniz sorularla inatlaşıp zaman kaybetmeyin. Her bölümde, testlerde yer alan soruların kendi içinde puan değeri aynıdır.</a:t>
            </a:r>
            <a:endParaRPr lang="tr-TR" dirty="0"/>
          </a:p>
        </p:txBody>
      </p:sp>
    </p:spTree>
    <p:extLst>
      <p:ext uri="{BB962C8B-B14F-4D97-AF65-F5344CB8AC3E}">
        <p14:creationId xmlns:p14="http://schemas.microsoft.com/office/powerpoint/2010/main" val="418547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EBFC9-DF60-4159-947C-828DABA8D48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3DD0808-FEB8-47E6-9EB1-1731347CE13B}"/>
              </a:ext>
            </a:extLst>
          </p:cNvPr>
          <p:cNvSpPr>
            <a:spLocks noGrp="1"/>
          </p:cNvSpPr>
          <p:nvPr>
            <p:ph idx="1"/>
          </p:nvPr>
        </p:nvSpPr>
        <p:spPr/>
        <p:txBody>
          <a:bodyPr>
            <a:normAutofit/>
          </a:bodyPr>
          <a:lstStyle/>
          <a:p>
            <a:pPr algn="just" eaLnBrk="1" fontAlgn="auto" hangingPunct="1">
              <a:spcAft>
                <a:spcPts val="0"/>
              </a:spcAft>
              <a:buFont typeface="Arial" panose="020B0604020202020204" pitchFamily="34" charset="0"/>
              <a:buNone/>
              <a:defRPr/>
            </a:pPr>
            <a:r>
              <a:rPr lang="tr-TR" dirty="0"/>
              <a:t>11.</a:t>
            </a:r>
            <a:r>
              <a:rPr lang="tr-TR" sz="2800" dirty="0"/>
              <a:t> Yanlış çözdüğünüz sorulardan ötürü ümidinizi kaybedip karamsarlığa düşmeyin. Çünkü her yanlış çözdüğünüz soru şayet doğru çözümünü öğrenirseniz sizin için bir kazançtır.</a:t>
            </a:r>
          </a:p>
          <a:p>
            <a:pPr algn="just" eaLnBrk="1" hangingPunct="1">
              <a:buFont typeface="Arial" panose="020B0604020202020204" pitchFamily="34" charset="0"/>
              <a:buNone/>
            </a:pPr>
            <a:r>
              <a:rPr lang="tr-TR" altLang="tr-TR" sz="2800" dirty="0"/>
              <a:t> 12. Çözemediğiniz soruları düşünerek stres yapmayın. Her öğrencinin çözemeyeceği sorular mutlaka çıkar.</a:t>
            </a:r>
            <a:r>
              <a:rPr lang="tr-TR" sz="2800" dirty="0"/>
              <a:t> </a:t>
            </a:r>
          </a:p>
          <a:p>
            <a:pPr algn="just" eaLnBrk="1" fontAlgn="auto" hangingPunct="1">
              <a:spcAft>
                <a:spcPts val="0"/>
              </a:spcAft>
              <a:buFont typeface="Arial" panose="020B0604020202020204" pitchFamily="34" charset="0"/>
              <a:buNone/>
              <a:defRPr/>
            </a:pPr>
            <a:r>
              <a:rPr lang="tr-TR" dirty="0"/>
              <a:t>13.</a:t>
            </a:r>
            <a:r>
              <a:rPr lang="tr-TR" sz="2800" dirty="0"/>
              <a:t> Uzun paragraftan oluşan soruları “uzun soru zordur” yargısında bulunarak o soruyu okumadan geçmeyin. Metni uzun soruların en önemli özelliği cevabının paragrafın içinde gizli olmasıdır.</a:t>
            </a:r>
          </a:p>
          <a:p>
            <a:pPr eaLnBrk="1" hangingPunct="1">
              <a:buFont typeface="Arial" panose="020B0604020202020204" pitchFamily="34" charset="0"/>
              <a:buNone/>
            </a:pPr>
            <a:endParaRPr lang="tr-TR" sz="2800" dirty="0"/>
          </a:p>
          <a:p>
            <a:endParaRPr lang="tr-TR" dirty="0"/>
          </a:p>
        </p:txBody>
      </p:sp>
    </p:spTree>
    <p:extLst>
      <p:ext uri="{BB962C8B-B14F-4D97-AF65-F5344CB8AC3E}">
        <p14:creationId xmlns:p14="http://schemas.microsoft.com/office/powerpoint/2010/main" val="1862055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EF6C81-2E86-4B33-A164-F4938D98481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49841EE-FF00-4C70-91F0-10F37EEBEA1B}"/>
              </a:ext>
            </a:extLst>
          </p:cNvPr>
          <p:cNvSpPr>
            <a:spLocks noGrp="1"/>
          </p:cNvSpPr>
          <p:nvPr>
            <p:ph idx="1"/>
          </p:nvPr>
        </p:nvSpPr>
        <p:spPr/>
        <p:txBody>
          <a:bodyPr/>
          <a:lstStyle/>
          <a:p>
            <a:pPr algn="just" eaLnBrk="1" hangingPunct="1">
              <a:lnSpc>
                <a:spcPct val="90000"/>
              </a:lnSpc>
              <a:buFont typeface="Arial" panose="020B0604020202020204" pitchFamily="34" charset="0"/>
              <a:buNone/>
            </a:pPr>
            <a:r>
              <a:rPr lang="tr-TR" altLang="tr-TR" sz="2800" dirty="0"/>
              <a:t>14. Paragraf sorularında önce soru kökünü okursanız paragrafı daha kolay ve kısa sürede anlarsınız. Bu ise soruyu daha çabuk çözeceğiniz anlamına gelir.</a:t>
            </a:r>
          </a:p>
          <a:p>
            <a:pPr algn="just" eaLnBrk="1" hangingPunct="1">
              <a:buFont typeface="Arial" panose="020B0604020202020204" pitchFamily="34" charset="0"/>
              <a:buNone/>
            </a:pPr>
            <a:r>
              <a:rPr lang="tr-TR" dirty="0"/>
              <a:t>15.</a:t>
            </a:r>
            <a:r>
              <a:rPr lang="tr-TR" altLang="tr-TR" sz="2800" dirty="0"/>
              <a:t> Doğru cevaba daha kısa sürede ulaşmak istiyorsanız yanlış olduğuna inandığınız şıkları hemen eleyin. Kalan şıklar üzerine düşünün.</a:t>
            </a:r>
            <a:endParaRPr lang="tr-TR" dirty="0"/>
          </a:p>
        </p:txBody>
      </p:sp>
    </p:spTree>
    <p:extLst>
      <p:ext uri="{BB962C8B-B14F-4D97-AF65-F5344CB8AC3E}">
        <p14:creationId xmlns:p14="http://schemas.microsoft.com/office/powerpoint/2010/main" val="277087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İçerik Yer Tutucusu 4" descr="ekran görüntüsü içeren bir resim  Açıklama otomatik olarak oluşturuldu"/>
          <p:cNvPicPr>
            <a:picLocks noChangeAspect="1"/>
          </p:cNvPicPr>
          <p:nvPr/>
        </p:nvPicPr>
        <p:blipFill>
          <a:blip r:embed="rId2" cstate="print"/>
          <a:srcRect r="5391" b="34502"/>
          <a:stretch>
            <a:fillRect/>
          </a:stretch>
        </p:blipFill>
        <p:spPr>
          <a:xfrm>
            <a:off x="2595538" y="214290"/>
            <a:ext cx="4643470" cy="3214710"/>
          </a:xfrm>
          <a:prstGeom prst="rect">
            <a:avLst/>
          </a:prstGeom>
        </p:spPr>
      </p:pic>
      <p:sp>
        <p:nvSpPr>
          <p:cNvPr id="1048692" name="4 Metin kutusu"/>
          <p:cNvSpPr txBox="1"/>
          <p:nvPr/>
        </p:nvSpPr>
        <p:spPr>
          <a:xfrm>
            <a:off x="5953124" y="1524316"/>
            <a:ext cx="114300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1100" dirty="0">
                <a:latin typeface="Century Gothic" pitchFamily="34" charset="0"/>
              </a:rPr>
              <a:t>5 dakika mola</a:t>
            </a:r>
          </a:p>
        </p:txBody>
      </p:sp>
      <p:sp>
        <p:nvSpPr>
          <p:cNvPr id="1048693" name="5 Metin kutusu"/>
          <p:cNvSpPr txBox="1"/>
          <p:nvPr/>
        </p:nvSpPr>
        <p:spPr>
          <a:xfrm>
            <a:off x="5953124" y="2143116"/>
            <a:ext cx="114300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1100" dirty="0">
                <a:latin typeface="Century Gothic" pitchFamily="34" charset="0"/>
              </a:rPr>
              <a:t>5 dakika mola</a:t>
            </a:r>
          </a:p>
        </p:txBody>
      </p:sp>
      <p:sp>
        <p:nvSpPr>
          <p:cNvPr id="1048694" name="6 Metin kutusu"/>
          <p:cNvSpPr txBox="1"/>
          <p:nvPr/>
        </p:nvSpPr>
        <p:spPr>
          <a:xfrm>
            <a:off x="5953124" y="2738762"/>
            <a:ext cx="1214446"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1100" dirty="0">
                <a:latin typeface="Century Gothic" pitchFamily="34" charset="0"/>
              </a:rPr>
              <a:t>5 dakika mola</a:t>
            </a:r>
          </a:p>
        </p:txBody>
      </p:sp>
      <p:sp>
        <p:nvSpPr>
          <p:cNvPr id="1048695" name="7 Metin kutusu"/>
          <p:cNvSpPr txBox="1"/>
          <p:nvPr/>
        </p:nvSpPr>
        <p:spPr>
          <a:xfrm>
            <a:off x="4310050" y="3429000"/>
            <a:ext cx="1428760" cy="2616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1100" dirty="0">
                <a:latin typeface="Century Gothic" pitchFamily="34" charset="0"/>
              </a:rPr>
              <a:t>30 dakika mola</a:t>
            </a:r>
          </a:p>
        </p:txBody>
      </p:sp>
      <p:sp>
        <p:nvSpPr>
          <p:cNvPr id="1048696" name="8 Metin kutusu"/>
          <p:cNvSpPr txBox="1"/>
          <p:nvPr/>
        </p:nvSpPr>
        <p:spPr>
          <a:xfrm>
            <a:off x="6167438" y="1142984"/>
            <a:ext cx="1357322"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t>25 dakika çalışma</a:t>
            </a:r>
          </a:p>
        </p:txBody>
      </p:sp>
      <p:sp>
        <p:nvSpPr>
          <p:cNvPr id="1048697" name="9 Metin kutusu"/>
          <p:cNvSpPr txBox="1"/>
          <p:nvPr/>
        </p:nvSpPr>
        <p:spPr>
          <a:xfrm>
            <a:off x="6096000" y="1810068"/>
            <a:ext cx="1357322"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t>25 dakika çalışma</a:t>
            </a:r>
          </a:p>
        </p:txBody>
      </p:sp>
      <p:sp>
        <p:nvSpPr>
          <p:cNvPr id="1048698" name="10 Metin kutusu"/>
          <p:cNvSpPr txBox="1"/>
          <p:nvPr/>
        </p:nvSpPr>
        <p:spPr>
          <a:xfrm>
            <a:off x="6096000" y="2453010"/>
            <a:ext cx="1357322"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t>25 dakika çalışma</a:t>
            </a:r>
          </a:p>
        </p:txBody>
      </p:sp>
      <p:sp>
        <p:nvSpPr>
          <p:cNvPr id="1048699" name="11 Metin kutusu"/>
          <p:cNvSpPr txBox="1"/>
          <p:nvPr/>
        </p:nvSpPr>
        <p:spPr>
          <a:xfrm>
            <a:off x="5953124" y="3071810"/>
            <a:ext cx="1357322"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100" dirty="0"/>
              <a:t>25 dakika çalışma</a:t>
            </a:r>
          </a:p>
        </p:txBody>
      </p:sp>
      <p:sp>
        <p:nvSpPr>
          <p:cNvPr id="1048700" name="12 Metin kutusu"/>
          <p:cNvSpPr txBox="1"/>
          <p:nvPr/>
        </p:nvSpPr>
        <p:spPr>
          <a:xfrm>
            <a:off x="2202629" y="1107236"/>
            <a:ext cx="5643602" cy="3970318"/>
          </a:xfrm>
          <a:prstGeom prst="rect">
            <a:avLst/>
          </a:prstGeom>
          <a:no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48701" name="14 Metin kutusu"/>
          <p:cNvSpPr txBox="1"/>
          <p:nvPr/>
        </p:nvSpPr>
        <p:spPr>
          <a:xfrm>
            <a:off x="1595406" y="5434628"/>
            <a:ext cx="1643074" cy="923330"/>
          </a:xfrm>
          <a:prstGeom prst="rect">
            <a:avLst/>
          </a:prstGeom>
          <a:noFill/>
        </p:spPr>
        <p:txBody>
          <a:bodyPr wrap="square" rtlCol="0">
            <a:spAutoFit/>
          </a:bodyPr>
          <a:lstStyle/>
          <a:p>
            <a:pPr algn="ctr"/>
            <a:r>
              <a:rPr lang="tr-TR" dirty="0">
                <a:latin typeface="Century Gothic" pitchFamily="34" charset="0"/>
              </a:rPr>
              <a:t>Günde 10-12 </a:t>
            </a:r>
            <a:r>
              <a:rPr lang="tr-TR" dirty="0" err="1">
                <a:latin typeface="Century Gothic" pitchFamily="34" charset="0"/>
              </a:rPr>
              <a:t>pomodoro</a:t>
            </a:r>
            <a:r>
              <a:rPr lang="tr-TR" dirty="0">
                <a:latin typeface="Century Gothic" pitchFamily="34" charset="0"/>
              </a:rPr>
              <a:t> yapabilirsiniz.</a:t>
            </a:r>
          </a:p>
        </p:txBody>
      </p:sp>
      <p:pic>
        <p:nvPicPr>
          <p:cNvPr id="2097180" name="13 Resim" descr="Resim3.png"/>
          <p:cNvPicPr>
            <a:picLocks noChangeAspect="1"/>
          </p:cNvPicPr>
          <p:nvPr/>
        </p:nvPicPr>
        <p:blipFill>
          <a:blip r:embed="rId3"/>
          <a:stretch>
            <a:fillRect/>
          </a:stretch>
        </p:blipFill>
        <p:spPr>
          <a:xfrm>
            <a:off x="3238480" y="4780196"/>
            <a:ext cx="4474094" cy="17920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75620" y="641555"/>
            <a:ext cx="6984776" cy="461665"/>
          </a:xfrm>
          <a:prstGeom prst="rect">
            <a:avLst/>
          </a:prstGeom>
          <a:noFill/>
        </p:spPr>
        <p:txBody>
          <a:bodyPr wrap="square" rtlCol="0">
            <a:spAutoFit/>
          </a:bodyPr>
          <a:lstStyle/>
          <a:p>
            <a:pPr algn="ctr"/>
            <a:r>
              <a:rPr lang="tr-TR" sz="2400" b="1" dirty="0"/>
              <a:t>Feynman Tekniği</a:t>
            </a:r>
          </a:p>
        </p:txBody>
      </p:sp>
      <p:sp>
        <p:nvSpPr>
          <p:cNvPr id="2" name="Metin kutusu 1"/>
          <p:cNvSpPr txBox="1"/>
          <p:nvPr/>
        </p:nvSpPr>
        <p:spPr>
          <a:xfrm>
            <a:off x="2207568" y="1264212"/>
            <a:ext cx="7560840" cy="400110"/>
          </a:xfrm>
          <a:prstGeom prst="rect">
            <a:avLst/>
          </a:prstGeom>
          <a:noFill/>
        </p:spPr>
        <p:txBody>
          <a:bodyPr wrap="square" rtlCol="0">
            <a:spAutoFit/>
          </a:bodyPr>
          <a:lstStyle/>
          <a:p>
            <a:pPr marL="342900" indent="-342900">
              <a:buFont typeface="+mj-lt"/>
              <a:buAutoNum type="arabicPeriod"/>
            </a:pPr>
            <a:r>
              <a:rPr lang="tr-TR" sz="2000" b="1" i="1" dirty="0"/>
              <a:t>Bir konu seç ve çalışmaya başla</a:t>
            </a:r>
            <a:r>
              <a:rPr lang="tr-TR" dirty="0"/>
              <a:t>.</a:t>
            </a:r>
          </a:p>
        </p:txBody>
      </p:sp>
      <p:sp>
        <p:nvSpPr>
          <p:cNvPr id="3" name="Metin kutusu 2"/>
          <p:cNvSpPr txBox="1"/>
          <p:nvPr/>
        </p:nvSpPr>
        <p:spPr>
          <a:xfrm>
            <a:off x="2567608" y="1844824"/>
            <a:ext cx="7560840" cy="1015663"/>
          </a:xfrm>
          <a:prstGeom prst="rect">
            <a:avLst/>
          </a:prstGeom>
          <a:noFill/>
        </p:spPr>
        <p:txBody>
          <a:bodyPr wrap="square" rtlCol="0">
            <a:spAutoFit/>
          </a:bodyPr>
          <a:lstStyle/>
          <a:p>
            <a:pPr marL="285750" lvl="1" indent="-285750" algn="just">
              <a:buFont typeface="Arial" pitchFamily="34" charset="0"/>
              <a:buChar char="•"/>
            </a:pPr>
            <a:r>
              <a:rPr lang="tr-TR" sz="2000" dirty="0"/>
              <a:t>Konuyu çalış. Örnekler çöz. Anladığını düşünene kadar çalış. “Şimdi bu konuyu kim olursa olsun anlatabilirim.” dediğin an bir sonraki aşamaya geçmeyi dene.</a:t>
            </a:r>
          </a:p>
        </p:txBody>
      </p:sp>
      <p:sp>
        <p:nvSpPr>
          <p:cNvPr id="5" name="Metin kutusu 4"/>
          <p:cNvSpPr txBox="1"/>
          <p:nvPr/>
        </p:nvSpPr>
        <p:spPr>
          <a:xfrm>
            <a:off x="2567608" y="2905473"/>
            <a:ext cx="6912768" cy="707886"/>
          </a:xfrm>
          <a:prstGeom prst="rect">
            <a:avLst/>
          </a:prstGeom>
          <a:noFill/>
        </p:spPr>
        <p:txBody>
          <a:bodyPr wrap="square" rtlCol="0">
            <a:spAutoFit/>
          </a:bodyPr>
          <a:lstStyle/>
          <a:p>
            <a:pPr marL="285750" indent="-285750" algn="just">
              <a:buFont typeface="Arial" pitchFamily="34" charset="0"/>
              <a:buChar char="•"/>
            </a:pPr>
            <a:r>
              <a:rPr lang="tr-TR" sz="2000" dirty="0"/>
              <a:t>Konuya çalışırken ezber kesinlikle yapma. Konunun mantığını anlamaya çalış.</a:t>
            </a:r>
          </a:p>
        </p:txBody>
      </p:sp>
      <p:sp>
        <p:nvSpPr>
          <p:cNvPr id="6" name="Metin kutusu 5"/>
          <p:cNvSpPr txBox="1"/>
          <p:nvPr/>
        </p:nvSpPr>
        <p:spPr>
          <a:xfrm>
            <a:off x="2567608" y="3717032"/>
            <a:ext cx="7200800" cy="1015663"/>
          </a:xfrm>
          <a:prstGeom prst="rect">
            <a:avLst/>
          </a:prstGeom>
          <a:noFill/>
        </p:spPr>
        <p:txBody>
          <a:bodyPr wrap="square" rtlCol="0">
            <a:spAutoFit/>
          </a:bodyPr>
          <a:lstStyle/>
          <a:p>
            <a:pPr marL="285750" lvl="1" indent="-285750" algn="just">
              <a:buFont typeface="Arial" pitchFamily="34" charset="0"/>
              <a:buChar char="•"/>
            </a:pPr>
            <a:r>
              <a:rPr lang="tr-TR" sz="2000" u="sng" dirty="0"/>
              <a:t>Hep basit düşün.</a:t>
            </a:r>
            <a:r>
              <a:rPr lang="tr-TR" sz="2000" dirty="0"/>
              <a:t> Önemli gördüğün yerleri not al. Neden önemli olduğunu notun kenarına yaz. Çünkü bir süre sonra notunun ne olduğunu unutmuş olacaksın.</a:t>
            </a:r>
          </a:p>
        </p:txBody>
      </p:sp>
    </p:spTree>
    <p:extLst>
      <p:ext uri="{BB962C8B-B14F-4D97-AF65-F5344CB8AC3E}">
        <p14:creationId xmlns:p14="http://schemas.microsoft.com/office/powerpoint/2010/main" val="254039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283603"/>
            <a:ext cx="2952328"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152939" y="692697"/>
            <a:ext cx="8543461" cy="707886"/>
          </a:xfrm>
          <a:prstGeom prst="rect">
            <a:avLst/>
          </a:prstGeom>
          <a:noFill/>
        </p:spPr>
        <p:txBody>
          <a:bodyPr wrap="square" rtlCol="0">
            <a:spAutoFit/>
          </a:bodyPr>
          <a:lstStyle/>
          <a:p>
            <a:pPr algn="ctr"/>
            <a:r>
              <a:rPr lang="tr-TR" dirty="0"/>
              <a:t>2. </a:t>
            </a:r>
            <a:r>
              <a:rPr lang="tr-TR" sz="2000" b="1" i="1" dirty="0"/>
              <a:t>Konuyu bilmeyen birine, bir çocuğun anlayabileceği dilde ve şekilde anlat. </a:t>
            </a:r>
          </a:p>
        </p:txBody>
      </p:sp>
      <p:sp>
        <p:nvSpPr>
          <p:cNvPr id="2" name="Metin kutusu 1"/>
          <p:cNvSpPr txBox="1"/>
          <p:nvPr/>
        </p:nvSpPr>
        <p:spPr>
          <a:xfrm>
            <a:off x="2339866" y="1865312"/>
            <a:ext cx="5052278" cy="984885"/>
          </a:xfrm>
          <a:prstGeom prst="rect">
            <a:avLst/>
          </a:prstGeom>
          <a:noFill/>
        </p:spPr>
        <p:txBody>
          <a:bodyPr wrap="square" rtlCol="0">
            <a:spAutoFit/>
          </a:bodyPr>
          <a:lstStyle/>
          <a:p>
            <a:pPr marL="285750" lvl="1" indent="-285750">
              <a:buFont typeface="Arial" pitchFamily="34" charset="0"/>
              <a:buChar char="•"/>
            </a:pPr>
            <a:r>
              <a:rPr lang="tr-TR" sz="2000" dirty="0"/>
              <a:t>Konuyu hiç bilmeyen birine anlatır gibi anlat.</a:t>
            </a:r>
          </a:p>
          <a:p>
            <a:endParaRPr lang="tr-TR" dirty="0"/>
          </a:p>
        </p:txBody>
      </p:sp>
      <p:sp>
        <p:nvSpPr>
          <p:cNvPr id="3" name="Metin kutusu 2"/>
          <p:cNvSpPr txBox="1"/>
          <p:nvPr/>
        </p:nvSpPr>
        <p:spPr>
          <a:xfrm>
            <a:off x="2344446" y="2780929"/>
            <a:ext cx="5047698" cy="1292662"/>
          </a:xfrm>
          <a:prstGeom prst="rect">
            <a:avLst/>
          </a:prstGeom>
          <a:noFill/>
        </p:spPr>
        <p:txBody>
          <a:bodyPr wrap="square" rtlCol="0">
            <a:spAutoFit/>
          </a:bodyPr>
          <a:lstStyle/>
          <a:p>
            <a:pPr marL="285750" lvl="1" indent="-285750">
              <a:buFont typeface="Arial" pitchFamily="34" charset="0"/>
              <a:buChar char="•"/>
            </a:pPr>
            <a:r>
              <a:rPr lang="tr-TR" sz="2000" dirty="0"/>
              <a:t>Ne kadar basit bir dil kullanabilirseniz konuyu</a:t>
            </a:r>
          </a:p>
          <a:p>
            <a:pPr marL="0" lvl="1"/>
            <a:r>
              <a:rPr lang="tr-TR" sz="2000" dirty="0"/>
              <a:t>      o kadar iyi anlamış olursunuz.</a:t>
            </a:r>
          </a:p>
          <a:p>
            <a:endParaRPr lang="tr-TR" dirty="0"/>
          </a:p>
        </p:txBody>
      </p:sp>
      <p:sp>
        <p:nvSpPr>
          <p:cNvPr id="4" name="Metin kutusu 3"/>
          <p:cNvSpPr txBox="1"/>
          <p:nvPr/>
        </p:nvSpPr>
        <p:spPr>
          <a:xfrm>
            <a:off x="2344447" y="4005064"/>
            <a:ext cx="8000025" cy="400110"/>
          </a:xfrm>
          <a:prstGeom prst="rect">
            <a:avLst/>
          </a:prstGeom>
          <a:noFill/>
        </p:spPr>
        <p:txBody>
          <a:bodyPr wrap="square" rtlCol="0">
            <a:spAutoFit/>
          </a:bodyPr>
          <a:lstStyle/>
          <a:p>
            <a:pPr marL="285750" lvl="1" indent="-285750">
              <a:buFont typeface="Arial" pitchFamily="34" charset="0"/>
              <a:buChar char="•"/>
            </a:pPr>
            <a:r>
              <a:rPr lang="tr-TR" sz="2000" dirty="0"/>
              <a:t>Çalıştığın konuyla ilgili örnekler düşün, konuyu somutlaştır</a:t>
            </a:r>
            <a:r>
              <a:rPr lang="tr-TR" dirty="0"/>
              <a:t>.</a:t>
            </a:r>
          </a:p>
        </p:txBody>
      </p:sp>
      <p:sp>
        <p:nvSpPr>
          <p:cNvPr id="6" name="Metin kutusu 5"/>
          <p:cNvSpPr txBox="1"/>
          <p:nvPr/>
        </p:nvSpPr>
        <p:spPr>
          <a:xfrm>
            <a:off x="2351584" y="4941168"/>
            <a:ext cx="7992888" cy="984885"/>
          </a:xfrm>
          <a:prstGeom prst="rect">
            <a:avLst/>
          </a:prstGeom>
          <a:noFill/>
        </p:spPr>
        <p:txBody>
          <a:bodyPr wrap="square" rtlCol="0">
            <a:spAutoFit/>
          </a:bodyPr>
          <a:lstStyle/>
          <a:p>
            <a:pPr marL="285750" lvl="1" indent="-285750">
              <a:buFont typeface="Arial" pitchFamily="34" charset="0"/>
              <a:buChar char="•"/>
            </a:pPr>
            <a:r>
              <a:rPr lang="tr-TR" sz="2000" dirty="0"/>
              <a:t>Konuyu farklı şekillerde anlatabilirsin(yazarak kağıda anlatabilirsin veya başkasına anlatabilirsin).</a:t>
            </a:r>
          </a:p>
          <a:p>
            <a:endParaRPr lang="tr-TR" dirty="0"/>
          </a:p>
        </p:txBody>
      </p:sp>
    </p:spTree>
    <p:extLst>
      <p:ext uri="{BB962C8B-B14F-4D97-AF65-F5344CB8AC3E}">
        <p14:creationId xmlns:p14="http://schemas.microsoft.com/office/powerpoint/2010/main" val="4268363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174" y="1621721"/>
            <a:ext cx="524198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646101" y="515315"/>
            <a:ext cx="7200800" cy="400110"/>
          </a:xfrm>
          <a:prstGeom prst="rect">
            <a:avLst/>
          </a:prstGeom>
          <a:noFill/>
        </p:spPr>
        <p:txBody>
          <a:bodyPr wrap="square" rtlCol="0">
            <a:spAutoFit/>
          </a:bodyPr>
          <a:lstStyle/>
          <a:p>
            <a:pPr marL="342900" indent="-342900" algn="ctr">
              <a:buAutoNum type="arabicPeriod" startAt="3"/>
            </a:pPr>
            <a:r>
              <a:rPr lang="tr-TR" sz="2000" b="1" i="1" dirty="0"/>
              <a:t>Anlatırken tıkandığın yerleri not et.</a:t>
            </a:r>
          </a:p>
        </p:txBody>
      </p:sp>
      <p:sp>
        <p:nvSpPr>
          <p:cNvPr id="5" name="Sağ Ayraç 4"/>
          <p:cNvSpPr/>
          <p:nvPr/>
        </p:nvSpPr>
        <p:spPr>
          <a:xfrm>
            <a:off x="7454253" y="2276872"/>
            <a:ext cx="648072" cy="3456384"/>
          </a:xfrm>
          <a:prstGeom prst="righ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8198829" y="3805009"/>
            <a:ext cx="1296144" cy="400110"/>
          </a:xfrm>
          <a:prstGeom prst="rect">
            <a:avLst/>
          </a:prstGeom>
          <a:noFill/>
        </p:spPr>
        <p:txBody>
          <a:bodyPr wrap="square" rtlCol="0">
            <a:spAutoFit/>
          </a:bodyPr>
          <a:lstStyle/>
          <a:p>
            <a:pPr algn="ctr"/>
            <a:r>
              <a:rPr lang="tr-TR" sz="2000" b="1" dirty="0"/>
              <a:t>NOT ET</a:t>
            </a:r>
          </a:p>
        </p:txBody>
      </p:sp>
      <p:sp>
        <p:nvSpPr>
          <p:cNvPr id="2" name="Metin kutusu 1"/>
          <p:cNvSpPr txBox="1"/>
          <p:nvPr/>
        </p:nvSpPr>
        <p:spPr>
          <a:xfrm>
            <a:off x="2783632" y="2800044"/>
            <a:ext cx="1872208" cy="369332"/>
          </a:xfrm>
          <a:prstGeom prst="rect">
            <a:avLst/>
          </a:prstGeom>
          <a:noFill/>
        </p:spPr>
        <p:txBody>
          <a:bodyPr wrap="square" rtlCol="0">
            <a:spAutoFit/>
          </a:bodyPr>
          <a:lstStyle/>
          <a:p>
            <a:pPr marL="0" lvl="1"/>
            <a:r>
              <a:rPr lang="tr-TR" dirty="0"/>
              <a:t>Zorlandın mı?</a:t>
            </a:r>
          </a:p>
        </p:txBody>
      </p:sp>
      <p:sp>
        <p:nvSpPr>
          <p:cNvPr id="3" name="Metin kutusu 2"/>
          <p:cNvSpPr txBox="1"/>
          <p:nvPr/>
        </p:nvSpPr>
        <p:spPr>
          <a:xfrm>
            <a:off x="2783632" y="3115108"/>
            <a:ext cx="2736304" cy="369332"/>
          </a:xfrm>
          <a:prstGeom prst="rect">
            <a:avLst/>
          </a:prstGeom>
          <a:noFill/>
        </p:spPr>
        <p:txBody>
          <a:bodyPr wrap="square" rtlCol="0">
            <a:spAutoFit/>
          </a:bodyPr>
          <a:lstStyle/>
          <a:p>
            <a:pPr marL="0" lvl="1"/>
            <a:r>
              <a:rPr lang="tr-TR" dirty="0"/>
              <a:t>Aklına bir fikir mi geldi?</a:t>
            </a:r>
          </a:p>
        </p:txBody>
      </p:sp>
      <p:sp>
        <p:nvSpPr>
          <p:cNvPr id="7" name="Metin kutusu 6"/>
          <p:cNvSpPr txBox="1"/>
          <p:nvPr/>
        </p:nvSpPr>
        <p:spPr>
          <a:xfrm>
            <a:off x="2783632" y="3471090"/>
            <a:ext cx="4392488" cy="369332"/>
          </a:xfrm>
          <a:prstGeom prst="rect">
            <a:avLst/>
          </a:prstGeom>
          <a:noFill/>
        </p:spPr>
        <p:txBody>
          <a:bodyPr wrap="square" rtlCol="0">
            <a:spAutoFit/>
          </a:bodyPr>
          <a:lstStyle/>
          <a:p>
            <a:pPr marL="0" lvl="1"/>
            <a:r>
              <a:rPr lang="tr-TR" dirty="0"/>
              <a:t>Örnek açıklayıcı olmadı mı?</a:t>
            </a:r>
          </a:p>
        </p:txBody>
      </p:sp>
      <p:sp>
        <p:nvSpPr>
          <p:cNvPr id="8" name="Metin kutusu 7"/>
          <p:cNvSpPr txBox="1"/>
          <p:nvPr/>
        </p:nvSpPr>
        <p:spPr>
          <a:xfrm>
            <a:off x="2783633" y="3778056"/>
            <a:ext cx="4593915" cy="369332"/>
          </a:xfrm>
          <a:prstGeom prst="rect">
            <a:avLst/>
          </a:prstGeom>
          <a:noFill/>
        </p:spPr>
        <p:txBody>
          <a:bodyPr wrap="square" rtlCol="0">
            <a:spAutoFit/>
          </a:bodyPr>
          <a:lstStyle/>
          <a:p>
            <a:pPr marL="0" lvl="1"/>
            <a:r>
              <a:rPr lang="tr-TR" dirty="0"/>
              <a:t>Aksaklıklar mı var?</a:t>
            </a:r>
          </a:p>
        </p:txBody>
      </p:sp>
      <p:sp>
        <p:nvSpPr>
          <p:cNvPr id="9" name="Metin kutusu 8"/>
          <p:cNvSpPr txBox="1"/>
          <p:nvPr/>
        </p:nvSpPr>
        <p:spPr>
          <a:xfrm>
            <a:off x="2783632" y="4114241"/>
            <a:ext cx="4392489" cy="646331"/>
          </a:xfrm>
          <a:prstGeom prst="rect">
            <a:avLst/>
          </a:prstGeom>
          <a:noFill/>
        </p:spPr>
        <p:txBody>
          <a:bodyPr wrap="square" rtlCol="0">
            <a:spAutoFit/>
          </a:bodyPr>
          <a:lstStyle/>
          <a:p>
            <a:pPr marL="0" lvl="1"/>
            <a:r>
              <a:rPr lang="tr-TR" dirty="0"/>
              <a:t>Denedin ama etkili olmayan şeyler mi oldu?</a:t>
            </a:r>
          </a:p>
        </p:txBody>
      </p:sp>
      <p:sp>
        <p:nvSpPr>
          <p:cNvPr id="10" name="Metin kutusu 9"/>
          <p:cNvSpPr txBox="1"/>
          <p:nvPr/>
        </p:nvSpPr>
        <p:spPr>
          <a:xfrm>
            <a:off x="2747628" y="4760571"/>
            <a:ext cx="4665923" cy="369332"/>
          </a:xfrm>
          <a:prstGeom prst="rect">
            <a:avLst/>
          </a:prstGeom>
          <a:noFill/>
        </p:spPr>
        <p:txBody>
          <a:bodyPr wrap="square" rtlCol="0">
            <a:spAutoFit/>
          </a:bodyPr>
          <a:lstStyle/>
          <a:p>
            <a:pPr marL="0" lvl="1"/>
            <a:r>
              <a:rPr lang="tr-TR" dirty="0"/>
              <a:t>Neleri yaptın?</a:t>
            </a:r>
          </a:p>
        </p:txBody>
      </p:sp>
      <p:sp>
        <p:nvSpPr>
          <p:cNvPr id="11" name="Metin kutusu 10"/>
          <p:cNvSpPr txBox="1"/>
          <p:nvPr/>
        </p:nvSpPr>
        <p:spPr>
          <a:xfrm>
            <a:off x="2783632" y="5222237"/>
            <a:ext cx="2232248" cy="369332"/>
          </a:xfrm>
          <a:prstGeom prst="rect">
            <a:avLst/>
          </a:prstGeom>
          <a:noFill/>
        </p:spPr>
        <p:txBody>
          <a:bodyPr wrap="square" rtlCol="0">
            <a:spAutoFit/>
          </a:bodyPr>
          <a:lstStyle/>
          <a:p>
            <a:pPr marL="0" lvl="1"/>
            <a:r>
              <a:rPr lang="tr-TR" dirty="0"/>
              <a:t>Neler yapacaksın?</a:t>
            </a:r>
          </a:p>
        </p:txBody>
      </p:sp>
      <p:sp>
        <p:nvSpPr>
          <p:cNvPr id="12" name="Metin kutusu 11"/>
          <p:cNvSpPr txBox="1"/>
          <p:nvPr/>
        </p:nvSpPr>
        <p:spPr>
          <a:xfrm>
            <a:off x="2294173" y="1252389"/>
            <a:ext cx="5904656" cy="369332"/>
          </a:xfrm>
          <a:prstGeom prst="rect">
            <a:avLst/>
          </a:prstGeom>
          <a:noFill/>
        </p:spPr>
        <p:txBody>
          <a:bodyPr wrap="square" rtlCol="0">
            <a:spAutoFit/>
          </a:bodyPr>
          <a:lstStyle/>
          <a:p>
            <a:pPr marL="285750" indent="-285750">
              <a:buFont typeface="Wingdings" pitchFamily="2" charset="2"/>
              <a:buChar char="ü"/>
            </a:pPr>
            <a:r>
              <a:rPr lang="tr-TR" dirty="0"/>
              <a:t>Not tutmak Feynman tekniği için çok önemlidir.</a:t>
            </a:r>
          </a:p>
        </p:txBody>
      </p:sp>
    </p:spTree>
    <p:extLst>
      <p:ext uri="{BB962C8B-B14F-4D97-AF65-F5344CB8AC3E}">
        <p14:creationId xmlns:p14="http://schemas.microsoft.com/office/powerpoint/2010/main" val="24774140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P spid="3"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101" y="277412"/>
            <a:ext cx="1154997" cy="116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776473" y="780383"/>
            <a:ext cx="8135951" cy="400110"/>
          </a:xfrm>
          <a:prstGeom prst="rect">
            <a:avLst/>
          </a:prstGeom>
          <a:noFill/>
        </p:spPr>
        <p:txBody>
          <a:bodyPr wrap="square" rtlCol="0">
            <a:spAutoFit/>
          </a:bodyPr>
          <a:lstStyle/>
          <a:p>
            <a:pPr marL="342900" indent="-342900" algn="ctr">
              <a:buAutoNum type="arabicPeriod" startAt="4"/>
            </a:pPr>
            <a:r>
              <a:rPr lang="tr-TR" sz="2000" b="1" i="1" dirty="0"/>
              <a:t>Daha iyi anlamak için dönüp yeniden çalış</a:t>
            </a:r>
            <a:r>
              <a:rPr lang="tr-TR" sz="2000" dirty="0"/>
              <a:t>.</a:t>
            </a:r>
          </a:p>
        </p:txBody>
      </p:sp>
      <p:sp>
        <p:nvSpPr>
          <p:cNvPr id="3" name="Metin kutusu 2"/>
          <p:cNvSpPr txBox="1"/>
          <p:nvPr/>
        </p:nvSpPr>
        <p:spPr>
          <a:xfrm>
            <a:off x="2279576" y="1503096"/>
            <a:ext cx="8064895" cy="1015663"/>
          </a:xfrm>
          <a:prstGeom prst="rect">
            <a:avLst/>
          </a:prstGeom>
          <a:noFill/>
        </p:spPr>
        <p:txBody>
          <a:bodyPr wrap="square" rtlCol="0">
            <a:spAutoFit/>
          </a:bodyPr>
          <a:lstStyle/>
          <a:p>
            <a:pPr marL="285750" indent="-285750" algn="just">
              <a:buFont typeface="Wingdings" pitchFamily="2" charset="2"/>
              <a:buChar char="ü"/>
            </a:pPr>
            <a:r>
              <a:rPr lang="tr-TR" sz="2000" dirty="0"/>
              <a:t>Tuttuğun notlarda belirtiğin sorunların kaynağını göreceksin. Notlarındaki sorunlara bakıp kendini yeniden değerlendir ve sorunları çözmek için uğraş.</a:t>
            </a:r>
          </a:p>
        </p:txBody>
      </p:sp>
      <p:sp>
        <p:nvSpPr>
          <p:cNvPr id="5" name="Metin kutusu 4"/>
          <p:cNvSpPr txBox="1"/>
          <p:nvPr/>
        </p:nvSpPr>
        <p:spPr>
          <a:xfrm>
            <a:off x="2279576" y="2492896"/>
            <a:ext cx="8064895" cy="984885"/>
          </a:xfrm>
          <a:prstGeom prst="rect">
            <a:avLst/>
          </a:prstGeom>
          <a:noFill/>
        </p:spPr>
        <p:txBody>
          <a:bodyPr wrap="square" rtlCol="0">
            <a:spAutoFit/>
          </a:bodyPr>
          <a:lstStyle/>
          <a:p>
            <a:pPr marL="285750" indent="-285750" algn="just">
              <a:buFont typeface="Wingdings" pitchFamily="2" charset="2"/>
              <a:buChar char="ü"/>
            </a:pPr>
            <a:r>
              <a:rPr lang="tr-TR" sz="2000" dirty="0"/>
              <a:t>Sorunları düzelttiğinde konuyu iyice kavramanın verdiği özgüven seni oldukça mutlu hissettirecektir.</a:t>
            </a:r>
          </a:p>
          <a:p>
            <a:endParaRPr lang="tr-TR" dirty="0"/>
          </a:p>
        </p:txBody>
      </p:sp>
      <p:sp>
        <p:nvSpPr>
          <p:cNvPr id="6" name="Metin kutusu 5"/>
          <p:cNvSpPr txBox="1"/>
          <p:nvPr/>
        </p:nvSpPr>
        <p:spPr>
          <a:xfrm>
            <a:off x="2495600" y="3717033"/>
            <a:ext cx="7416824" cy="1015663"/>
          </a:xfrm>
          <a:prstGeom prst="rect">
            <a:avLst/>
          </a:prstGeom>
          <a:noFill/>
        </p:spPr>
        <p:txBody>
          <a:bodyPr wrap="square" rtlCol="0">
            <a:spAutoFit/>
          </a:bodyPr>
          <a:lstStyle/>
          <a:p>
            <a:pPr algn="just"/>
            <a:r>
              <a:rPr lang="tr-TR" sz="2000" dirty="0"/>
              <a:t>Richard Feynman: ‘’Bir şeyin sadece adını bilmek. ‘’Bilmek’’ değildir.</a:t>
            </a:r>
          </a:p>
          <a:p>
            <a:pPr algn="just"/>
            <a:r>
              <a:rPr lang="tr-TR" sz="2000" dirty="0">
                <a:solidFill>
                  <a:srgbClr val="00B0F0"/>
                </a:solidFill>
                <a:hlinkClick r:id="rId4"/>
              </a:rPr>
              <a:t>https://www.youtube.com/watch?v=iBLis1pmhVc</a:t>
            </a:r>
            <a:endParaRPr lang="tr-TR" sz="2000" dirty="0">
              <a:solidFill>
                <a:srgbClr val="00B0F0"/>
              </a:solidFill>
            </a:endParaRPr>
          </a:p>
        </p:txBody>
      </p:sp>
    </p:spTree>
    <p:extLst>
      <p:ext uri="{BB962C8B-B14F-4D97-AF65-F5344CB8AC3E}">
        <p14:creationId xmlns:p14="http://schemas.microsoft.com/office/powerpoint/2010/main" val="41012440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B706C5F4-8DAD-402B-86E1-1D8C7CEB925C}"/>
              </a:ext>
            </a:extLst>
          </p:cNvPr>
          <p:cNvSpPr>
            <a:spLocks noGrp="1" noChangeArrowheads="1"/>
          </p:cNvSpPr>
          <p:nvPr>
            <p:ph sz="half" idx="1"/>
          </p:nvPr>
        </p:nvSpPr>
        <p:spPr>
          <a:xfrm>
            <a:off x="1630363" y="981076"/>
            <a:ext cx="5473700" cy="5832475"/>
          </a:xfrm>
        </p:spPr>
        <p:txBody>
          <a:bodyPr>
            <a:normAutofit lnSpcReduction="10000"/>
          </a:bodyPr>
          <a:lstStyle/>
          <a:p>
            <a:pPr eaLnBrk="1" hangingPunct="1">
              <a:lnSpc>
                <a:spcPct val="80000"/>
              </a:lnSpc>
            </a:pPr>
            <a:r>
              <a:rPr lang="tr-TR" altLang="tr-TR" sz="1700"/>
              <a:t>Gözlerinizi yapamadıklarınıza çevirmek,</a:t>
            </a:r>
          </a:p>
          <a:p>
            <a:pPr eaLnBrk="1" hangingPunct="1">
              <a:lnSpc>
                <a:spcPct val="80000"/>
              </a:lnSpc>
            </a:pPr>
            <a:r>
              <a:rPr lang="tr-TR" altLang="tr-TR" sz="1700"/>
              <a:t>Müzik eşliğinde çalışmak,</a:t>
            </a:r>
          </a:p>
          <a:p>
            <a:pPr eaLnBrk="1" hangingPunct="1">
              <a:lnSpc>
                <a:spcPct val="80000"/>
              </a:lnSpc>
            </a:pPr>
            <a:r>
              <a:rPr lang="tr-TR" altLang="tr-TR" sz="1700"/>
              <a:t>Zorlanılan derslerin dışlanması,</a:t>
            </a:r>
          </a:p>
          <a:p>
            <a:pPr eaLnBrk="1" hangingPunct="1">
              <a:lnSpc>
                <a:spcPct val="80000"/>
              </a:lnSpc>
            </a:pPr>
            <a:r>
              <a:rPr lang="tr-TR" altLang="tr-TR" sz="1700"/>
              <a:t>Aşırı kaygı(güvensizlik),</a:t>
            </a:r>
          </a:p>
          <a:p>
            <a:pPr eaLnBrk="1" hangingPunct="1">
              <a:lnSpc>
                <a:spcPct val="80000"/>
              </a:lnSpc>
            </a:pPr>
            <a:r>
              <a:rPr lang="tr-TR" altLang="tr-TR" sz="1700"/>
              <a:t>Yatarak(uzanarak)çalışmak,</a:t>
            </a:r>
          </a:p>
          <a:p>
            <a:pPr eaLnBrk="1" hangingPunct="1">
              <a:lnSpc>
                <a:spcPct val="80000"/>
              </a:lnSpc>
            </a:pPr>
            <a:r>
              <a:rPr lang="tr-TR" altLang="tr-TR" sz="1700"/>
              <a:t>Çalışma anında hayallere dalmak,</a:t>
            </a:r>
          </a:p>
          <a:p>
            <a:pPr eaLnBrk="1" hangingPunct="1">
              <a:lnSpc>
                <a:spcPct val="80000"/>
              </a:lnSpc>
            </a:pPr>
            <a:r>
              <a:rPr lang="tr-TR" altLang="tr-TR" sz="1700"/>
              <a:t>Uzayıp giden telefon konuşmaları yapmak,</a:t>
            </a:r>
          </a:p>
          <a:p>
            <a:pPr eaLnBrk="1" hangingPunct="1">
              <a:lnSpc>
                <a:spcPct val="80000"/>
              </a:lnSpc>
            </a:pPr>
            <a:r>
              <a:rPr lang="tr-TR" altLang="tr-TR" sz="1700"/>
              <a:t>Çalışmayı tamamlamadan bırakmak,</a:t>
            </a:r>
          </a:p>
          <a:p>
            <a:pPr eaLnBrk="1" hangingPunct="1">
              <a:lnSpc>
                <a:spcPct val="80000"/>
              </a:lnSpc>
            </a:pPr>
            <a:r>
              <a:rPr lang="tr-TR" altLang="tr-TR" sz="1700"/>
              <a:t>Arkadaşlara “hayır!” diyememek,</a:t>
            </a:r>
          </a:p>
          <a:p>
            <a:pPr eaLnBrk="1" hangingPunct="1">
              <a:lnSpc>
                <a:spcPct val="80000"/>
              </a:lnSpc>
            </a:pPr>
            <a:r>
              <a:rPr lang="tr-TR" altLang="tr-TR" sz="1700"/>
              <a:t>Televizyona takılıp kalmak,</a:t>
            </a:r>
          </a:p>
          <a:p>
            <a:pPr eaLnBrk="1" hangingPunct="1">
              <a:lnSpc>
                <a:spcPct val="80000"/>
              </a:lnSpc>
            </a:pPr>
            <a:r>
              <a:rPr lang="tr-TR" altLang="tr-TR" sz="1700"/>
              <a:t>Dersler,konular hakkında yetersiz bilgi sahibi olmak,</a:t>
            </a:r>
          </a:p>
          <a:p>
            <a:pPr eaLnBrk="1" hangingPunct="1">
              <a:lnSpc>
                <a:spcPct val="80000"/>
              </a:lnSpc>
            </a:pPr>
            <a:r>
              <a:rPr lang="tr-TR" altLang="tr-TR" sz="1700"/>
              <a:t>Düzenli tekrarlar yapmamak,</a:t>
            </a:r>
          </a:p>
          <a:p>
            <a:pPr eaLnBrk="1" hangingPunct="1">
              <a:lnSpc>
                <a:spcPct val="80000"/>
              </a:lnSpc>
            </a:pPr>
            <a:r>
              <a:rPr lang="tr-TR" altLang="tr-TR" sz="1700"/>
              <a:t>Plansız, programsız çalışmak,</a:t>
            </a:r>
          </a:p>
          <a:p>
            <a:pPr eaLnBrk="1" hangingPunct="1">
              <a:lnSpc>
                <a:spcPct val="80000"/>
              </a:lnSpc>
            </a:pPr>
            <a:r>
              <a:rPr lang="tr-TR" altLang="tr-TR" sz="1700"/>
              <a:t>Kendinizi başkalarıyla kıyaslamak,</a:t>
            </a:r>
          </a:p>
          <a:p>
            <a:pPr eaLnBrk="1" hangingPunct="1">
              <a:lnSpc>
                <a:spcPct val="80000"/>
              </a:lnSpc>
            </a:pPr>
            <a:r>
              <a:rPr lang="tr-TR" altLang="tr-TR" sz="1700"/>
              <a:t>Zamanı denetleyememek,</a:t>
            </a:r>
          </a:p>
          <a:p>
            <a:pPr eaLnBrk="1" hangingPunct="1">
              <a:lnSpc>
                <a:spcPct val="80000"/>
              </a:lnSpc>
            </a:pPr>
            <a:r>
              <a:rPr lang="tr-TR" altLang="tr-TR" sz="1700"/>
              <a:t>Yanlışlardan ders almamak,noksanları gidermemek,</a:t>
            </a:r>
          </a:p>
          <a:p>
            <a:pPr eaLnBrk="1" hangingPunct="1">
              <a:lnSpc>
                <a:spcPct val="80000"/>
              </a:lnSpc>
            </a:pPr>
            <a:r>
              <a:rPr lang="tr-TR" altLang="tr-TR" sz="1700"/>
              <a:t>Sınav bilgi ve tekniklerini yeterince bilmemek,</a:t>
            </a:r>
          </a:p>
          <a:p>
            <a:pPr eaLnBrk="1" hangingPunct="1">
              <a:lnSpc>
                <a:spcPct val="80000"/>
              </a:lnSpc>
            </a:pPr>
            <a:r>
              <a:rPr lang="tr-TR" altLang="tr-TR" sz="1700"/>
              <a:t>Motivasyon noksanlığı, isteksizlik.</a:t>
            </a:r>
          </a:p>
        </p:txBody>
      </p:sp>
      <p:pic>
        <p:nvPicPr>
          <p:cNvPr id="7171" name="Picture 10" descr="d1">
            <a:extLst>
              <a:ext uri="{FF2B5EF4-FFF2-40B4-BE49-F238E27FC236}">
                <a16:creationId xmlns:a16="http://schemas.microsoft.com/office/drawing/2014/main" id="{FCC941B5-A4B7-406E-8C40-B1E7319FF7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59601" y="909639"/>
            <a:ext cx="3529013" cy="5832475"/>
          </a:xfrm>
          <a:noFill/>
        </p:spPr>
      </p:pic>
      <p:sp>
        <p:nvSpPr>
          <p:cNvPr id="7172" name="Rectangle 8">
            <a:extLst>
              <a:ext uri="{FF2B5EF4-FFF2-40B4-BE49-F238E27FC236}">
                <a16:creationId xmlns:a16="http://schemas.microsoft.com/office/drawing/2014/main" id="{24E433A9-B3B8-433A-BAA1-50BC035B5EBB}"/>
              </a:ext>
            </a:extLst>
          </p:cNvPr>
          <p:cNvSpPr>
            <a:spLocks noGrp="1" noChangeArrowheads="1"/>
          </p:cNvSpPr>
          <p:nvPr>
            <p:ph type="title"/>
          </p:nvPr>
        </p:nvSpPr>
        <p:spPr bwMode="auto">
          <a:xfrm>
            <a:off x="1919288" y="274638"/>
            <a:ext cx="8229600" cy="417512"/>
          </a:xfrm>
        </p:spPr>
        <p:txBody>
          <a:bodyPr wrap="square" numCol="1" anchorCtr="0" compatLnSpc="1">
            <a:prstTxWarp prst="textNoShape">
              <a:avLst/>
            </a:prstTxWarp>
            <a:normAutofit fontScale="90000"/>
          </a:bodyPr>
          <a:lstStyle/>
          <a:p>
            <a:pPr algn="ctr" eaLnBrk="1" hangingPunct="1"/>
            <a:r>
              <a:rPr lang="tr-TR" altLang="tr-TR" cap="none">
                <a:solidFill>
                  <a:schemeClr val="accent2"/>
                </a:solidFill>
              </a:rPr>
              <a:t>VERİMLİ ÇALIŞMAYI ENGELLEYEN TUZAKLAR</a:t>
            </a:r>
          </a:p>
        </p:txBody>
      </p:sp>
    </p:spTree>
  </p:cSld>
  <p:clrMapOvr>
    <a:masterClrMapping/>
  </p:clrMapOvr>
  <p:transition spd="slow" advTm="8000">
    <p:fade/>
  </p:transition>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2162</Words>
  <Application>Microsoft Office PowerPoint</Application>
  <PresentationFormat>Geniş ekran</PresentationFormat>
  <Paragraphs>251</Paragraphs>
  <Slides>38</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38</vt:i4>
      </vt:variant>
    </vt:vector>
  </HeadingPairs>
  <TitlesOfParts>
    <vt:vector size="47" baseType="lpstr">
      <vt:lpstr>Aharoni</vt:lpstr>
      <vt:lpstr>Arial</vt:lpstr>
      <vt:lpstr>Avenir Next LT Pro</vt:lpstr>
      <vt:lpstr>Calibri</vt:lpstr>
      <vt:lpstr>Century Gothic</vt:lpstr>
      <vt:lpstr>Verdana</vt:lpstr>
      <vt:lpstr>Wingdings</vt:lpstr>
      <vt:lpstr>Wingdings 2</vt:lpstr>
      <vt:lpstr>ShapesVTI</vt:lpstr>
      <vt:lpstr>VERİMLİ DERS ÇALIŞMA TEKNİKLERİ</vt:lpstr>
      <vt:lpstr>Sunum İçeriği</vt:lpstr>
      <vt:lpstr>PowerPoint Sunusu</vt:lpstr>
      <vt:lpstr>PowerPoint Sunusu</vt:lpstr>
      <vt:lpstr>PowerPoint Sunusu</vt:lpstr>
      <vt:lpstr>PowerPoint Sunusu</vt:lpstr>
      <vt:lpstr>PowerPoint Sunusu</vt:lpstr>
      <vt:lpstr>PowerPoint Sunusu</vt:lpstr>
      <vt:lpstr>VERİMLİ ÇALIŞMAYI ENGELLEYEN TUZAKLAR</vt:lpstr>
      <vt:lpstr>VERİMLİ DERS ÇALIŞMAYI BİLİYOR MUSUNUZ?</vt:lpstr>
      <vt:lpstr>PowerPoint Sunusu</vt:lpstr>
      <vt:lpstr>PowerPoint Sunusu</vt:lpstr>
      <vt:lpstr>MOTİVASYON</vt:lpstr>
      <vt:lpstr>PowerPoint Sunusu</vt:lpstr>
      <vt:lpstr>PowerPoint Sunusu</vt:lpstr>
      <vt:lpstr>PowerPoint Sunusu</vt:lpstr>
      <vt:lpstr>DERS ÇALIŞMAYA  NASIL KONSANTRE OLABİLİRİZ</vt:lpstr>
      <vt:lpstr>PowerPoint Sunusu</vt:lpstr>
      <vt:lpstr>PowerPoint Sunusu</vt:lpstr>
      <vt:lpstr>Ders Çalışmayı Alışkanlık Haline Getirme</vt:lpstr>
      <vt:lpstr>PowerPoint Sunusu</vt:lpstr>
      <vt:lpstr>PowerPoint Sunusu</vt:lpstr>
      <vt:lpstr>TEKRAR,TEKRAR,TEKRAR</vt:lpstr>
      <vt:lpstr>PowerPoint Sunusu</vt:lpstr>
      <vt:lpstr>PLAN-PROGRAM HAZIRLAMAK</vt:lpstr>
      <vt:lpstr>Haftalık Plan</vt:lpstr>
      <vt:lpstr>PowerPoint Sunusu</vt:lpstr>
      <vt:lpstr>PowerPoint Sunusu</vt:lpstr>
      <vt:lpstr>Haftalık Plan Hazırlama Aşamaları</vt:lpstr>
      <vt:lpstr>Ders Çalışma Alışkanlığınızı Gözden Geçirin</vt:lpstr>
      <vt:lpstr>Yapmanız gerekenleri listeleyin</vt:lpstr>
      <vt:lpstr>Ders Çalışma Programı Nasıl Hazırlanır?</vt:lpstr>
      <vt:lpstr>İyi bir ders çalışma programının taşıması gereken özellikler</vt:lpstr>
      <vt:lpstr>TEST ÇÖZME TEKNİKLERİ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TEKNİKLERİ</dc:title>
  <dc:creator>Ferhat Kanat</dc:creator>
  <cp:lastModifiedBy>Ferhat Kanat</cp:lastModifiedBy>
  <cp:revision>8</cp:revision>
  <dcterms:created xsi:type="dcterms:W3CDTF">2020-12-03T10:45:03Z</dcterms:created>
  <dcterms:modified xsi:type="dcterms:W3CDTF">2020-12-03T21:26:30Z</dcterms:modified>
</cp:coreProperties>
</file>