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Lst>
  <p:sldIdLst>
    <p:sldId id="256" r:id="rId2"/>
    <p:sldId id="279" r:id="rId3"/>
    <p:sldId id="257" r:id="rId4"/>
    <p:sldId id="277" r:id="rId5"/>
    <p:sldId id="276" r:id="rId6"/>
    <p:sldId id="258" r:id="rId7"/>
    <p:sldId id="259" r:id="rId8"/>
    <p:sldId id="260" r:id="rId9"/>
    <p:sldId id="273" r:id="rId10"/>
    <p:sldId id="274" r:id="rId11"/>
    <p:sldId id="275" r:id="rId12"/>
    <p:sldId id="281" r:id="rId13"/>
    <p:sldId id="265" r:id="rId14"/>
    <p:sldId id="280" r:id="rId15"/>
    <p:sldId id="266" r:id="rId16"/>
    <p:sldId id="267" r:id="rId17"/>
    <p:sldId id="282" r:id="rId18"/>
    <p:sldId id="261" r:id="rId19"/>
    <p:sldId id="262" r:id="rId20"/>
    <p:sldId id="263" r:id="rId21"/>
    <p:sldId id="269" r:id="rId22"/>
    <p:sldId id="270" r:id="rId23"/>
    <p:sldId id="271" r:id="rId24"/>
    <p:sldId id="272" r:id="rId25"/>
    <p:sldId id="268" r:id="rId26"/>
    <p:sldId id="264" r:id="rId27"/>
    <p:sldId id="278"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60171B-1E82-407A-BD7A-F7037ED55C97}" v="3419" dt="2021-05-21T20:59:51.538"/>
    <p1510:client id="{D4902E93-7AE0-4B36-AF43-1CCC41FB4B8A}" v="3308" dt="2021-05-20T23:11:13.0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Friday, May 21,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710286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Friday, May 21,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52712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Friday, May 21,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2920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Friday, May 21,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06427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Friday, May 21,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3965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Friday, May 21,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53297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Friday, May 21,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3201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Friday, May 21,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8867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Friday, May 21,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0023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Friday, May 21,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803743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Friday, May 21,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62564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Friday, May 21,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314169557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chemeClr val="accent2"/>
              </a:gs>
              <a:gs pos="100000">
                <a:schemeClr val="accent6">
                  <a:lumMod val="75000"/>
                  <a:alpha val="8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5">
                  <a:alpha val="35000"/>
                </a:schemeClr>
              </a:gs>
              <a:gs pos="100000">
                <a:schemeClr val="accent6">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3">
            <a:extLst>
              <a:ext uri="{FF2B5EF4-FFF2-40B4-BE49-F238E27FC236}">
                <a16:creationId xmlns:a16="http://schemas.microsoft.com/office/drawing/2014/main" id="{FB4A106A-0D4B-4974-B3F5-DEFDBA151265}"/>
              </a:ext>
            </a:extLst>
          </p:cNvPr>
          <p:cNvPicPr>
            <a:picLocks noChangeAspect="1"/>
          </p:cNvPicPr>
          <p:nvPr/>
        </p:nvPicPr>
        <p:blipFill rotWithShape="1">
          <a:blip r:embed="rId2"/>
          <a:srcRect l="20785" r="3" b="3"/>
          <a:stretch/>
        </p:blipFill>
        <p:spPr>
          <a:xfrm>
            <a:off x="4038599" y="10"/>
            <a:ext cx="8160026"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Başlık 1"/>
          <p:cNvSpPr>
            <a:spLocks noGrp="1"/>
          </p:cNvSpPr>
          <p:nvPr>
            <p:ph type="ctrTitle"/>
          </p:nvPr>
        </p:nvSpPr>
        <p:spPr>
          <a:xfrm>
            <a:off x="463825" y="2950387"/>
            <a:ext cx="3077044" cy="3531403"/>
          </a:xfrm>
        </p:spPr>
        <p:txBody>
          <a:bodyPr anchor="t">
            <a:normAutofit/>
          </a:bodyPr>
          <a:lstStyle/>
          <a:p>
            <a:pPr algn="l"/>
            <a:br>
              <a:rPr lang="tr-TR" sz="2400" dirty="0">
                <a:solidFill>
                  <a:srgbClr val="FFFFFF"/>
                </a:solidFill>
              </a:rPr>
            </a:br>
            <a:br>
              <a:rPr lang="tr-TR" sz="2400" dirty="0"/>
            </a:br>
            <a:r>
              <a:rPr lang="tr-TR" sz="2400" dirty="0">
                <a:solidFill>
                  <a:srgbClr val="FFFFFF"/>
                </a:solidFill>
              </a:rPr>
              <a:t>FERHAT KANAT</a:t>
            </a:r>
            <a:br>
              <a:rPr lang="tr-TR" sz="2400" dirty="0"/>
            </a:br>
            <a:br>
              <a:rPr lang="tr-TR" sz="2400" dirty="0"/>
            </a:br>
            <a:r>
              <a:rPr lang="tr-TR" sz="2400" dirty="0">
                <a:solidFill>
                  <a:srgbClr val="FFFFFF"/>
                </a:solidFill>
              </a:rPr>
              <a:t>OKUL PSİKOLOJİK DANIŞMANI</a:t>
            </a:r>
          </a:p>
        </p:txBody>
      </p:sp>
      <p:sp>
        <p:nvSpPr>
          <p:cNvPr id="3" name="Alt Başlık 2"/>
          <p:cNvSpPr>
            <a:spLocks noGrp="1"/>
          </p:cNvSpPr>
          <p:nvPr>
            <p:ph type="subTitle" idx="1"/>
          </p:nvPr>
        </p:nvSpPr>
        <p:spPr>
          <a:xfrm>
            <a:off x="383234" y="612234"/>
            <a:ext cx="2937753" cy="1600225"/>
          </a:xfrm>
        </p:spPr>
        <p:txBody>
          <a:bodyPr anchor="b">
            <a:normAutofit fontScale="92500" lnSpcReduction="20000"/>
          </a:bodyPr>
          <a:lstStyle/>
          <a:p>
            <a:pPr algn="l"/>
            <a:r>
              <a:rPr lang="tr-TR" sz="4300" b="1" dirty="0">
                <a:solidFill>
                  <a:schemeClr val="bg1"/>
                </a:solidFill>
              </a:rPr>
              <a:t>SINAV</a:t>
            </a:r>
            <a:r>
              <a:rPr lang="tr-TR" sz="2400" b="1" dirty="0">
                <a:solidFill>
                  <a:schemeClr val="bg1"/>
                </a:solidFill>
              </a:rPr>
              <a:t> </a:t>
            </a:r>
            <a:r>
              <a:rPr lang="tr-TR" sz="4300" b="1" dirty="0">
                <a:solidFill>
                  <a:schemeClr val="bg1"/>
                </a:solidFill>
              </a:rPr>
              <a:t>KAYGISI</a:t>
            </a:r>
            <a:endParaRPr lang="tr-TR"/>
          </a:p>
        </p:txBody>
      </p:sp>
    </p:spTree>
    <p:extLst>
      <p:ext uri="{BB962C8B-B14F-4D97-AF65-F5344CB8AC3E}">
        <p14:creationId xmlns:p14="http://schemas.microsoft.com/office/powerpoint/2010/main" val="167442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9C4156-0D0F-49E0-9D89-A21C2CD9AED5}"/>
              </a:ext>
            </a:extLst>
          </p:cNvPr>
          <p:cNvSpPr>
            <a:spLocks noGrp="1"/>
          </p:cNvSpPr>
          <p:nvPr>
            <p:ph type="title"/>
          </p:nvPr>
        </p:nvSpPr>
        <p:spPr>
          <a:xfrm>
            <a:off x="1371600" y="795528"/>
            <a:ext cx="10241280" cy="961271"/>
          </a:xfrm>
        </p:spPr>
        <p:txBody>
          <a:bodyPr/>
          <a:lstStyle/>
          <a:p>
            <a:r>
              <a:rPr lang="tr-TR" dirty="0"/>
              <a:t>Sınavı Kazanmak</a:t>
            </a:r>
          </a:p>
        </p:txBody>
      </p:sp>
      <p:sp>
        <p:nvSpPr>
          <p:cNvPr id="3" name="İçerik Yer Tutucusu 2">
            <a:extLst>
              <a:ext uri="{FF2B5EF4-FFF2-40B4-BE49-F238E27FC236}">
                <a16:creationId xmlns:a16="http://schemas.microsoft.com/office/drawing/2014/main" id="{DA0A29D1-9739-40B2-BAB6-1BEDE1D99222}"/>
              </a:ext>
            </a:extLst>
          </p:cNvPr>
          <p:cNvSpPr>
            <a:spLocks noGrp="1"/>
          </p:cNvSpPr>
          <p:nvPr>
            <p:ph idx="1"/>
          </p:nvPr>
        </p:nvSpPr>
        <p:spPr/>
        <p:txBody>
          <a:bodyPr vert="horz" lIns="0" tIns="0" rIns="0" bIns="0" rtlCol="0" anchor="t">
            <a:normAutofit/>
          </a:bodyPr>
          <a:lstStyle/>
          <a:p>
            <a:pPr algn="just"/>
            <a:r>
              <a:rPr lang="tr-TR" sz="3200" dirty="0"/>
              <a:t>Eğer hedefimiz sınavı kazanmak olursa kaygı bunun kaçınılmaz bir sonucu olur. Çünkü hiçbir zaman böyle bir hedefin garantisi yok.</a:t>
            </a:r>
          </a:p>
          <a:p>
            <a:pPr algn="just"/>
            <a:r>
              <a:rPr lang="tr-TR" sz="3200" dirty="0"/>
              <a:t>Hedefimiz sınava çalışmak olmalı. </a:t>
            </a:r>
          </a:p>
          <a:p>
            <a:pPr algn="just"/>
            <a:r>
              <a:rPr lang="tr-TR" sz="3200" dirty="0"/>
              <a:t>Sınavı kazanmak tepe nokta ise sınava çalışmak bizi o tepeye götüren basamaklardır.</a:t>
            </a:r>
          </a:p>
        </p:txBody>
      </p:sp>
    </p:spTree>
    <p:extLst>
      <p:ext uri="{BB962C8B-B14F-4D97-AF65-F5344CB8AC3E}">
        <p14:creationId xmlns:p14="http://schemas.microsoft.com/office/powerpoint/2010/main" val="162756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A08C85-6E92-46CE-9830-2BBB59BF7D5C}"/>
              </a:ext>
            </a:extLst>
          </p:cNvPr>
          <p:cNvSpPr>
            <a:spLocks noGrp="1"/>
          </p:cNvSpPr>
          <p:nvPr>
            <p:ph type="title"/>
          </p:nvPr>
        </p:nvSpPr>
        <p:spPr>
          <a:xfrm>
            <a:off x="1371600" y="795528"/>
            <a:ext cx="10241280" cy="702479"/>
          </a:xfrm>
        </p:spPr>
        <p:txBody>
          <a:bodyPr/>
          <a:lstStyle/>
          <a:p>
            <a:r>
              <a:rPr lang="tr-TR" dirty="0"/>
              <a:t>Sınava çalışmak</a:t>
            </a:r>
          </a:p>
        </p:txBody>
      </p:sp>
      <p:sp>
        <p:nvSpPr>
          <p:cNvPr id="3" name="İçerik Yer Tutucusu 2">
            <a:extLst>
              <a:ext uri="{FF2B5EF4-FFF2-40B4-BE49-F238E27FC236}">
                <a16:creationId xmlns:a16="http://schemas.microsoft.com/office/drawing/2014/main" id="{47500B5F-8402-408D-8D74-EB3D6EF44B1B}"/>
              </a:ext>
            </a:extLst>
          </p:cNvPr>
          <p:cNvSpPr>
            <a:spLocks noGrp="1"/>
          </p:cNvSpPr>
          <p:nvPr>
            <p:ph idx="1"/>
          </p:nvPr>
        </p:nvSpPr>
        <p:spPr>
          <a:xfrm>
            <a:off x="1371600" y="1839095"/>
            <a:ext cx="10241280" cy="4534445"/>
          </a:xfrm>
        </p:spPr>
        <p:txBody>
          <a:bodyPr vert="horz" lIns="0" tIns="0" rIns="0" bIns="0" rtlCol="0" anchor="t">
            <a:noAutofit/>
          </a:bodyPr>
          <a:lstStyle/>
          <a:p>
            <a:pPr algn="just"/>
            <a:r>
              <a:rPr lang="tr-TR" sz="2800" dirty="0"/>
              <a:t>Çalışacak konuların neler olduğunu belirlemek</a:t>
            </a:r>
          </a:p>
          <a:p>
            <a:pPr algn="just"/>
            <a:r>
              <a:rPr lang="tr-TR" sz="2800" dirty="0"/>
              <a:t>Bu çalışmanın nasıl gerçekleştirileceğini belirlemek</a:t>
            </a:r>
          </a:p>
          <a:p>
            <a:pPr algn="just"/>
            <a:r>
              <a:rPr lang="tr-TR" sz="2800" dirty="0"/>
              <a:t>Kaynakları bulmak</a:t>
            </a:r>
          </a:p>
          <a:p>
            <a:pPr algn="just"/>
            <a:r>
              <a:rPr lang="tr-TR" sz="2800" dirty="0"/>
              <a:t>O kaynaklardan çalışılacak konuları bulmak</a:t>
            </a:r>
          </a:p>
          <a:p>
            <a:pPr algn="just"/>
            <a:r>
              <a:rPr lang="tr-TR" sz="2800" dirty="0"/>
              <a:t>O gün için kendine hedef bir konu belirlemek</a:t>
            </a:r>
          </a:p>
          <a:p>
            <a:pPr algn="just"/>
            <a:r>
              <a:rPr lang="tr-TR" sz="2800" dirty="0"/>
              <a:t>O konuyu okuyup tekrar yapmak, örnek çözmek, soru çözmek</a:t>
            </a:r>
          </a:p>
          <a:p>
            <a:pPr algn="just"/>
            <a:r>
              <a:rPr lang="tr-TR" sz="2800" dirty="0"/>
              <a:t>Bunu sık olarak gerçekleştirmek</a:t>
            </a:r>
          </a:p>
        </p:txBody>
      </p:sp>
    </p:spTree>
    <p:extLst>
      <p:ext uri="{BB962C8B-B14F-4D97-AF65-F5344CB8AC3E}">
        <p14:creationId xmlns:p14="http://schemas.microsoft.com/office/powerpoint/2010/main" val="714679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8DA7E5-FB10-441F-9B09-29EFE33F685B}"/>
              </a:ext>
            </a:extLst>
          </p:cNvPr>
          <p:cNvSpPr>
            <a:spLocks noGrp="1"/>
          </p:cNvSpPr>
          <p:nvPr>
            <p:ph type="ctrTitle"/>
          </p:nvPr>
        </p:nvSpPr>
        <p:spPr/>
        <p:txBody>
          <a:bodyPr/>
          <a:lstStyle/>
          <a:p>
            <a:r>
              <a:rPr lang="tr-TR" dirty="0"/>
              <a:t>SINAV KAYGISIYLA BAŞ ETME</a:t>
            </a:r>
          </a:p>
        </p:txBody>
      </p:sp>
      <p:sp>
        <p:nvSpPr>
          <p:cNvPr id="3" name="İçerik Yer Tutucusu 2">
            <a:extLst>
              <a:ext uri="{FF2B5EF4-FFF2-40B4-BE49-F238E27FC236}">
                <a16:creationId xmlns:a16="http://schemas.microsoft.com/office/drawing/2014/main" id="{1E3EE3E8-5519-4D92-9B5A-87F2BDE75F6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51974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5B3D0B-B129-433A-A6DB-1FFA72B72966}"/>
              </a:ext>
            </a:extLst>
          </p:cNvPr>
          <p:cNvSpPr>
            <a:spLocks noGrp="1"/>
          </p:cNvSpPr>
          <p:nvPr>
            <p:ph type="title"/>
          </p:nvPr>
        </p:nvSpPr>
        <p:spPr/>
        <p:txBody>
          <a:bodyPr/>
          <a:lstStyle/>
          <a:p>
            <a:r>
              <a:rPr lang="tr-TR" u="sng" dirty="0">
                <a:ea typeface="+mj-lt"/>
                <a:cs typeface="+mj-lt"/>
              </a:rPr>
              <a:t>1.Zamanınızı Planlamaya Çalışın</a:t>
            </a:r>
            <a:endParaRPr lang="tr-TR" dirty="0"/>
          </a:p>
        </p:txBody>
      </p:sp>
      <p:sp>
        <p:nvSpPr>
          <p:cNvPr id="3" name="İçerik Yer Tutucusu 2">
            <a:extLst>
              <a:ext uri="{FF2B5EF4-FFF2-40B4-BE49-F238E27FC236}">
                <a16:creationId xmlns:a16="http://schemas.microsoft.com/office/drawing/2014/main" id="{B932B7BE-40C2-4E3F-A93A-5286F12CBE3C}"/>
              </a:ext>
            </a:extLst>
          </p:cNvPr>
          <p:cNvSpPr>
            <a:spLocks noGrp="1"/>
          </p:cNvSpPr>
          <p:nvPr>
            <p:ph idx="1"/>
          </p:nvPr>
        </p:nvSpPr>
        <p:spPr/>
        <p:txBody>
          <a:bodyPr vert="horz" lIns="0" tIns="0" rIns="0" bIns="0" rtlCol="0" anchor="t">
            <a:normAutofit lnSpcReduction="10000"/>
          </a:bodyPr>
          <a:lstStyle/>
          <a:p>
            <a:pPr marL="0" indent="0" algn="just"/>
            <a:r>
              <a:rPr lang="tr-TR" dirty="0">
                <a:ea typeface="+mn-lt"/>
                <a:cs typeface="+mn-lt"/>
              </a:rPr>
              <a:t>Kaygı zaman düzensizliklerine yol açar ve bu da kaygıyı daha da arttıran sonuçlara neden olur. </a:t>
            </a:r>
            <a:endParaRPr lang="tr-TR"/>
          </a:p>
          <a:p>
            <a:pPr algn="just"/>
            <a:r>
              <a:rPr lang="tr-TR" dirty="0">
                <a:ea typeface="+mn-lt"/>
                <a:cs typeface="+mn-lt"/>
              </a:rPr>
              <a:t>  Bunu kırmanın yolu zamanı düzenlemektedir. </a:t>
            </a:r>
            <a:endParaRPr lang="tr-TR"/>
          </a:p>
          <a:p>
            <a:pPr algn="just"/>
            <a:r>
              <a:rPr lang="tr-TR" dirty="0">
                <a:ea typeface="+mn-lt"/>
                <a:cs typeface="+mn-lt"/>
              </a:rPr>
              <a:t>  Sınav öncesi telaşla bir şeyler okuma, veya başka aktiviteler gösterme yerine normal ritminizi korumanızda yarar var. </a:t>
            </a:r>
            <a:endParaRPr lang="tr-TR"/>
          </a:p>
          <a:p>
            <a:pPr algn="just"/>
            <a:r>
              <a:rPr lang="tr-TR" dirty="0">
                <a:ea typeface="+mn-lt"/>
                <a:cs typeface="+mn-lt"/>
              </a:rPr>
              <a:t>  Sabah zamanında kalkmak yapılacak işleri listelemek, programlı olmak yararlıdır. </a:t>
            </a:r>
            <a:endParaRPr lang="tr-TR"/>
          </a:p>
          <a:p>
            <a:pPr algn="just"/>
            <a:r>
              <a:rPr lang="tr-TR" dirty="0">
                <a:ea typeface="+mn-lt"/>
                <a:cs typeface="+mn-lt"/>
              </a:rPr>
              <a:t>  Ek işler üstlenmekten kaçınmalıyız.</a:t>
            </a:r>
            <a:endParaRPr lang="tr-TR" dirty="0"/>
          </a:p>
          <a:p>
            <a:endParaRPr lang="tr-TR" dirty="0"/>
          </a:p>
        </p:txBody>
      </p:sp>
    </p:spTree>
    <p:extLst>
      <p:ext uri="{BB962C8B-B14F-4D97-AF65-F5344CB8AC3E}">
        <p14:creationId xmlns:p14="http://schemas.microsoft.com/office/powerpoint/2010/main" val="1948263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EEF901-6AFD-47B1-B7FD-21EC90B6C6DB}"/>
              </a:ext>
            </a:extLst>
          </p:cNvPr>
          <p:cNvSpPr>
            <a:spLocks noGrp="1"/>
          </p:cNvSpPr>
          <p:nvPr>
            <p:ph type="title"/>
          </p:nvPr>
        </p:nvSpPr>
        <p:spPr>
          <a:xfrm>
            <a:off x="1371600" y="795528"/>
            <a:ext cx="10241280" cy="1018780"/>
          </a:xfrm>
        </p:spPr>
        <p:txBody>
          <a:bodyPr/>
          <a:lstStyle/>
          <a:p>
            <a:r>
              <a:rPr lang="tr-TR" dirty="0"/>
              <a:t>2.Rahatlatıcı aktiviteler</a:t>
            </a:r>
          </a:p>
        </p:txBody>
      </p:sp>
      <p:sp>
        <p:nvSpPr>
          <p:cNvPr id="3" name="İçerik Yer Tutucusu 2">
            <a:extLst>
              <a:ext uri="{FF2B5EF4-FFF2-40B4-BE49-F238E27FC236}">
                <a16:creationId xmlns:a16="http://schemas.microsoft.com/office/drawing/2014/main" id="{54C8F14B-9E57-48FE-B179-04D807BB6C7F}"/>
              </a:ext>
            </a:extLst>
          </p:cNvPr>
          <p:cNvSpPr>
            <a:spLocks noGrp="1"/>
          </p:cNvSpPr>
          <p:nvPr>
            <p:ph idx="1"/>
          </p:nvPr>
        </p:nvSpPr>
        <p:spPr/>
        <p:txBody>
          <a:bodyPr vert="horz" lIns="0" tIns="0" rIns="0" bIns="0" rtlCol="0" anchor="t">
            <a:normAutofit/>
          </a:bodyPr>
          <a:lstStyle/>
          <a:p>
            <a:pPr algn="just"/>
            <a:r>
              <a:rPr lang="tr-TR" dirty="0"/>
              <a:t>Sınav zamanı yaklaştıkça bütün enerjimizi sınava harcamaya başlarız. Bu bizi yorar, bıkkınlık hissettirebilir.</a:t>
            </a:r>
            <a:endParaRPr lang="tr-TR"/>
          </a:p>
          <a:p>
            <a:pPr algn="just"/>
            <a:r>
              <a:rPr lang="tr-TR" dirty="0"/>
              <a:t>Gün içinde kafa dinlemek, rahatlamak için kendimize vakit oluşturabiliriz.</a:t>
            </a:r>
          </a:p>
          <a:p>
            <a:pPr algn="just"/>
            <a:r>
              <a:rPr lang="tr-TR" dirty="0"/>
              <a:t>Bizi rahatlatan aktiviteleri belirlemeli ve bunlara programımızda yer vermeliyiz(kitap okuma, spor, müzik dinleme, dizi izleme, bir arkadaşla konuşma vs.)</a:t>
            </a:r>
          </a:p>
          <a:p>
            <a:pPr marL="0" indent="0" algn="just">
              <a:buNone/>
            </a:pPr>
            <a:r>
              <a:rPr lang="tr-TR" dirty="0">
                <a:solidFill>
                  <a:srgbClr val="FF0000"/>
                </a:solidFill>
              </a:rPr>
              <a:t>Not:</a:t>
            </a:r>
            <a:r>
              <a:rPr lang="tr-TR" dirty="0"/>
              <a:t> Hoşumuza giden aktiviteleri günün başında değil, ders çalışmanın sonunda yaparsak bizim için ödüllendirici bir etkisi olur.</a:t>
            </a:r>
          </a:p>
        </p:txBody>
      </p:sp>
    </p:spTree>
    <p:extLst>
      <p:ext uri="{BB962C8B-B14F-4D97-AF65-F5344CB8AC3E}">
        <p14:creationId xmlns:p14="http://schemas.microsoft.com/office/powerpoint/2010/main" val="3848834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973154-31B5-48C6-ABBB-1CFB2A69ECEC}"/>
              </a:ext>
            </a:extLst>
          </p:cNvPr>
          <p:cNvSpPr>
            <a:spLocks noGrp="1"/>
          </p:cNvSpPr>
          <p:nvPr>
            <p:ph type="title"/>
          </p:nvPr>
        </p:nvSpPr>
        <p:spPr/>
        <p:txBody>
          <a:bodyPr/>
          <a:lstStyle/>
          <a:p>
            <a:r>
              <a:rPr lang="tr-TR" u="sng" dirty="0">
                <a:ea typeface="+mj-lt"/>
                <a:cs typeface="+mj-lt"/>
              </a:rPr>
              <a:t>Hareket  Bozukluklarına </a:t>
            </a:r>
            <a:endParaRPr lang="tr-TR"/>
          </a:p>
          <a:p>
            <a:r>
              <a:rPr lang="tr-TR" u="sng" dirty="0">
                <a:ea typeface="+mj-lt"/>
                <a:cs typeface="+mj-lt"/>
              </a:rPr>
              <a:t>Karşı  Koymaya  Çalışın</a:t>
            </a:r>
            <a:endParaRPr lang="tr-TR" dirty="0"/>
          </a:p>
        </p:txBody>
      </p:sp>
      <p:sp>
        <p:nvSpPr>
          <p:cNvPr id="3" name="İçerik Yer Tutucusu 2">
            <a:extLst>
              <a:ext uri="{FF2B5EF4-FFF2-40B4-BE49-F238E27FC236}">
                <a16:creationId xmlns:a16="http://schemas.microsoft.com/office/drawing/2014/main" id="{4D5B1254-CC02-48FD-AA99-74945CF17555}"/>
              </a:ext>
            </a:extLst>
          </p:cNvPr>
          <p:cNvSpPr>
            <a:spLocks noGrp="1"/>
          </p:cNvSpPr>
          <p:nvPr>
            <p:ph idx="1"/>
          </p:nvPr>
        </p:nvSpPr>
        <p:spPr>
          <a:xfrm>
            <a:off x="1371600" y="2284792"/>
            <a:ext cx="10241280" cy="3786824"/>
          </a:xfrm>
        </p:spPr>
        <p:txBody>
          <a:bodyPr vert="horz" lIns="0" tIns="0" rIns="0" bIns="0" rtlCol="0" anchor="t">
            <a:normAutofit/>
          </a:bodyPr>
          <a:lstStyle/>
          <a:p>
            <a:pPr marL="0" indent="0" algn="just"/>
            <a:r>
              <a:rPr lang="tr-TR" sz="2800" dirty="0">
                <a:ea typeface="+mn-lt"/>
                <a:cs typeface="+mn-lt"/>
              </a:rPr>
              <a:t> Gerginlik bizi aşırı hareketliliğe veya donukluğa itebilir. </a:t>
            </a:r>
            <a:endParaRPr lang="tr-TR" sz="2800" dirty="0"/>
          </a:p>
          <a:p>
            <a:pPr algn="just"/>
            <a:r>
              <a:rPr lang="tr-TR" sz="2800" dirty="0">
                <a:ea typeface="+mn-lt"/>
                <a:cs typeface="+mn-lt"/>
              </a:rPr>
              <a:t>Sınavın çok yaklaştığı günlerde beklenilen tersine daha çok ders çalışmak yerine; fizik aktivitelerini arttırmak, eğlenceli sporlara zaman ayırmakta yarar var. </a:t>
            </a:r>
            <a:endParaRPr lang="tr-TR" sz="2800" dirty="0"/>
          </a:p>
          <a:p>
            <a:pPr algn="just"/>
            <a:r>
              <a:rPr lang="tr-TR" sz="2800" dirty="0">
                <a:ea typeface="+mn-lt"/>
                <a:cs typeface="+mn-lt"/>
              </a:rPr>
              <a:t>En iyi aktivitelerden biri yürümektir. Her gün en az yarım saat yürümek iyi gelebilir.</a:t>
            </a:r>
            <a:endParaRPr lang="tr-TR" sz="2800" dirty="0"/>
          </a:p>
        </p:txBody>
      </p:sp>
    </p:spTree>
    <p:extLst>
      <p:ext uri="{BB962C8B-B14F-4D97-AF65-F5344CB8AC3E}">
        <p14:creationId xmlns:p14="http://schemas.microsoft.com/office/powerpoint/2010/main" val="2988877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3120C2-E74C-4EE7-A6FB-601DEA0F1C83}"/>
              </a:ext>
            </a:extLst>
          </p:cNvPr>
          <p:cNvSpPr>
            <a:spLocks noGrp="1"/>
          </p:cNvSpPr>
          <p:nvPr>
            <p:ph type="title"/>
          </p:nvPr>
        </p:nvSpPr>
        <p:spPr>
          <a:xfrm>
            <a:off x="1371600" y="795528"/>
            <a:ext cx="10241280" cy="990025"/>
          </a:xfrm>
        </p:spPr>
        <p:txBody>
          <a:bodyPr/>
          <a:lstStyle/>
          <a:p>
            <a:r>
              <a:rPr lang="tr-TR" u="sng" dirty="0">
                <a:ea typeface="+mj-lt"/>
                <a:cs typeface="+mj-lt"/>
              </a:rPr>
              <a:t>3.Uykunuza özen gösterin</a:t>
            </a:r>
            <a:endParaRPr lang="tr-TR" dirty="0"/>
          </a:p>
        </p:txBody>
      </p:sp>
      <p:sp>
        <p:nvSpPr>
          <p:cNvPr id="3" name="İçerik Yer Tutucusu 2">
            <a:extLst>
              <a:ext uri="{FF2B5EF4-FFF2-40B4-BE49-F238E27FC236}">
                <a16:creationId xmlns:a16="http://schemas.microsoft.com/office/drawing/2014/main" id="{5142DF4D-891F-4ADB-8540-AC804D3E2705}"/>
              </a:ext>
            </a:extLst>
          </p:cNvPr>
          <p:cNvSpPr>
            <a:spLocks noGrp="1"/>
          </p:cNvSpPr>
          <p:nvPr>
            <p:ph idx="1"/>
          </p:nvPr>
        </p:nvSpPr>
        <p:spPr/>
        <p:txBody>
          <a:bodyPr vert="horz" lIns="0" tIns="0" rIns="0" bIns="0" rtlCol="0" anchor="t">
            <a:normAutofit fontScale="92500"/>
          </a:bodyPr>
          <a:lstStyle/>
          <a:p>
            <a:pPr marL="0" indent="0" algn="just"/>
            <a:r>
              <a:rPr lang="tr-TR" dirty="0">
                <a:ea typeface="+mn-lt"/>
                <a:cs typeface="+mn-lt"/>
              </a:rPr>
              <a:t>Uyku bir ritim meselesidir. Dolayısıyla belli periyotlarda devam eder. </a:t>
            </a:r>
            <a:endParaRPr lang="tr-TR"/>
          </a:p>
          <a:p>
            <a:pPr algn="just"/>
            <a:r>
              <a:rPr lang="tr-TR" dirty="0">
                <a:ea typeface="+mn-lt"/>
                <a:cs typeface="+mn-lt"/>
              </a:rPr>
              <a:t>  Ortalama uyku süresi 11 yaşındakiler için 9-10 saat bu yaştan büyükler için ise 8-8,5 saat arasındadır. </a:t>
            </a:r>
            <a:endParaRPr lang="tr-TR"/>
          </a:p>
          <a:p>
            <a:pPr algn="just"/>
            <a:r>
              <a:rPr lang="tr-TR" dirty="0">
                <a:ea typeface="+mn-lt"/>
                <a:cs typeface="+mn-lt"/>
              </a:rPr>
              <a:t>  Uykumuz iki bölümden oluşmaktadır; birinci bölümde bedensel, ikinci bölümde ise ruhsal dinlenme gerçekleşmektedir. Bu nedenle gecelik 3-5 saatlik kısa uykunun zihinsel becerilerde bir azalmaya yol açmadığını bu sürenin yeterli olduğu söylenebilir. </a:t>
            </a:r>
            <a:endParaRPr lang="tr-TR"/>
          </a:p>
          <a:p>
            <a:pPr algn="just"/>
            <a:r>
              <a:rPr lang="tr-TR" dirty="0">
                <a:ea typeface="+mn-lt"/>
                <a:cs typeface="+mn-lt"/>
              </a:rPr>
              <a:t>  Ancak bu kısa uykuların sürekli biçimde böyle devam etmesi, öğrenme, mantık yürütme, dikkat ve konsantrasyon üzerinde olumsuz etkileri başlamaktadır.</a:t>
            </a:r>
            <a:endParaRPr lang="tr-TR" dirty="0"/>
          </a:p>
        </p:txBody>
      </p:sp>
    </p:spTree>
    <p:extLst>
      <p:ext uri="{BB962C8B-B14F-4D97-AF65-F5344CB8AC3E}">
        <p14:creationId xmlns:p14="http://schemas.microsoft.com/office/powerpoint/2010/main" val="663117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B62B1-DDA7-4973-B7F9-8F729B0927D9}"/>
              </a:ext>
            </a:extLst>
          </p:cNvPr>
          <p:cNvSpPr>
            <a:spLocks noGrp="1"/>
          </p:cNvSpPr>
          <p:nvPr>
            <p:ph type="title"/>
          </p:nvPr>
        </p:nvSpPr>
        <p:spPr>
          <a:xfrm>
            <a:off x="1371600" y="795528"/>
            <a:ext cx="10241280" cy="918139"/>
          </a:xfrm>
        </p:spPr>
        <p:txBody>
          <a:bodyPr/>
          <a:lstStyle/>
          <a:p>
            <a:r>
              <a:rPr lang="tr-TR" dirty="0"/>
              <a:t>4.SINAVIN PROVASINI YAPIN</a:t>
            </a:r>
          </a:p>
        </p:txBody>
      </p:sp>
      <p:sp>
        <p:nvSpPr>
          <p:cNvPr id="3" name="İçerik Yer Tutucusu 2">
            <a:extLst>
              <a:ext uri="{FF2B5EF4-FFF2-40B4-BE49-F238E27FC236}">
                <a16:creationId xmlns:a16="http://schemas.microsoft.com/office/drawing/2014/main" id="{30B27080-8222-48D7-9B9D-86D3D7EB257F}"/>
              </a:ext>
            </a:extLst>
          </p:cNvPr>
          <p:cNvSpPr>
            <a:spLocks noGrp="1"/>
          </p:cNvSpPr>
          <p:nvPr>
            <p:ph idx="1"/>
          </p:nvPr>
        </p:nvSpPr>
        <p:spPr/>
        <p:txBody>
          <a:bodyPr vert="horz" lIns="0" tIns="0" rIns="0" bIns="0" rtlCol="0" anchor="t">
            <a:normAutofit/>
          </a:bodyPr>
          <a:lstStyle/>
          <a:p>
            <a:r>
              <a:rPr lang="tr-TR" dirty="0"/>
              <a:t>Sınav günü yaklaştıkça asıl sınava karşı daha hazırlıklı olmak için bol bol pratik yapın:</a:t>
            </a:r>
          </a:p>
          <a:p>
            <a:pPr marL="342900" indent="-342900">
              <a:buFont typeface="Wingdings" panose="020B0604020202020204" pitchFamily="34" charset="0"/>
              <a:buChar char="Ø"/>
            </a:pPr>
            <a:r>
              <a:rPr lang="tr-TR" dirty="0"/>
              <a:t>Deneme sınavlarını sınav saatine göre çözün.</a:t>
            </a:r>
          </a:p>
          <a:p>
            <a:pPr marL="342900" indent="-342900">
              <a:buFont typeface="Wingdings" panose="020B0604020202020204" pitchFamily="34" charset="0"/>
              <a:buChar char="Ø"/>
            </a:pPr>
            <a:r>
              <a:rPr lang="tr-TR" dirty="0">
                <a:ea typeface="+mn-lt"/>
                <a:cs typeface="+mn-lt"/>
              </a:rPr>
              <a:t>Denemelerinizi sınıf ortamına yakın bir ortamda çözün.</a:t>
            </a:r>
          </a:p>
          <a:p>
            <a:pPr marL="342900" indent="-342900">
              <a:buFont typeface="Wingdings" panose="020B0604020202020204" pitchFamily="34" charset="0"/>
              <a:buChar char="Ø"/>
            </a:pPr>
            <a:r>
              <a:rPr lang="tr-TR" dirty="0">
                <a:ea typeface="+mn-lt"/>
                <a:cs typeface="+mn-lt"/>
              </a:rPr>
              <a:t>Uykunuzu sınav saatine göre ayarlayın.</a:t>
            </a:r>
            <a:endParaRPr lang="tr-TR" dirty="0"/>
          </a:p>
          <a:p>
            <a:pPr marL="342900" indent="-342900">
              <a:buFont typeface="Wingdings" panose="020B0604020202020204" pitchFamily="34" charset="0"/>
              <a:buChar char="Ø"/>
            </a:pPr>
            <a:r>
              <a:rPr lang="tr-TR" dirty="0">
                <a:ea typeface="+mn-lt"/>
                <a:cs typeface="+mn-lt"/>
              </a:rPr>
              <a:t>Sınav olacağınız yeri iyice öğrenin.</a:t>
            </a:r>
          </a:p>
          <a:p>
            <a:pPr marL="342900" indent="-342900">
              <a:buFont typeface="Wingdings" panose="020B0604020202020204" pitchFamily="34" charset="0"/>
              <a:buChar char="Ø"/>
            </a:pPr>
            <a:r>
              <a:rPr lang="tr-TR" dirty="0"/>
              <a:t>Sınav giriş belgenizi ve kimlik kartınızı sınav öncesi hazır tutun.</a:t>
            </a:r>
          </a:p>
          <a:p>
            <a:pPr marL="342900" indent="-342900">
              <a:buFont typeface="Wingdings" panose="020B0604020202020204" pitchFamily="34" charset="0"/>
              <a:buChar char="Ø"/>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830600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9FEDD8-17BF-4C33-A40B-5C830A6B3FB0}"/>
              </a:ext>
            </a:extLst>
          </p:cNvPr>
          <p:cNvSpPr>
            <a:spLocks noGrp="1"/>
          </p:cNvSpPr>
          <p:nvPr>
            <p:ph type="title"/>
          </p:nvPr>
        </p:nvSpPr>
        <p:spPr>
          <a:xfrm>
            <a:off x="1371600" y="795528"/>
            <a:ext cx="10241280" cy="918139"/>
          </a:xfrm>
        </p:spPr>
        <p:txBody>
          <a:bodyPr/>
          <a:lstStyle/>
          <a:p>
            <a:r>
              <a:rPr lang="tr-TR" dirty="0"/>
              <a:t>4.OLUMSUZU OLUMLUYA ÇEVİR</a:t>
            </a:r>
          </a:p>
        </p:txBody>
      </p:sp>
      <p:sp>
        <p:nvSpPr>
          <p:cNvPr id="3" name="İçerik Yer Tutucusu 2">
            <a:extLst>
              <a:ext uri="{FF2B5EF4-FFF2-40B4-BE49-F238E27FC236}">
                <a16:creationId xmlns:a16="http://schemas.microsoft.com/office/drawing/2014/main" id="{6F0F2FEC-C0AB-4F36-882E-4D33BB719374}"/>
              </a:ext>
            </a:extLst>
          </p:cNvPr>
          <p:cNvSpPr>
            <a:spLocks noGrp="1"/>
          </p:cNvSpPr>
          <p:nvPr>
            <p:ph idx="1"/>
          </p:nvPr>
        </p:nvSpPr>
        <p:spPr/>
        <p:txBody>
          <a:bodyPr vert="horz" lIns="0" tIns="0" rIns="0" bIns="0" rtlCol="0" anchor="t">
            <a:normAutofit fontScale="92500"/>
          </a:bodyPr>
          <a:lstStyle/>
          <a:p>
            <a:pPr marL="0" indent="0" algn="just"/>
            <a:r>
              <a:rPr lang="tr-TR" b="1" cap="all" dirty="0">
                <a:ea typeface="+mn-lt"/>
                <a:cs typeface="+mn-lt"/>
              </a:rPr>
              <a:t>Olumsuz DÜŞÜNMEMİZE NEDEN OLAN TUTUMLAR</a:t>
            </a:r>
          </a:p>
          <a:p>
            <a:pPr marL="0" indent="0" algn="just"/>
            <a:r>
              <a:rPr lang="tr-TR" dirty="0">
                <a:ea typeface="+mn-lt"/>
                <a:cs typeface="+mn-lt"/>
              </a:rPr>
              <a:t>Ya bu sınavı kazanırım ya da hayatım biter (Ya hep ya hiç türü düşünme).</a:t>
            </a:r>
            <a:endParaRPr lang="tr-TR" dirty="0"/>
          </a:p>
          <a:p>
            <a:pPr algn="just"/>
            <a:r>
              <a:rPr lang="tr-TR" dirty="0">
                <a:ea typeface="+mn-lt"/>
                <a:cs typeface="+mn-lt"/>
              </a:rPr>
              <a:t>Beni hiç kimse anlamıyor (Aşırı genelleme).</a:t>
            </a:r>
            <a:endParaRPr lang="tr-TR" dirty="0"/>
          </a:p>
          <a:p>
            <a:pPr algn="just"/>
            <a:r>
              <a:rPr lang="tr-TR" dirty="0">
                <a:ea typeface="+mn-lt"/>
                <a:cs typeface="+mn-lt"/>
              </a:rPr>
              <a:t>Bu hafta sınav var ve ben çalışamıyorum. Bütün aksilikler beni buluyor (Zihinsel süzgeç).</a:t>
            </a:r>
            <a:endParaRPr lang="tr-TR" dirty="0"/>
          </a:p>
          <a:p>
            <a:pPr algn="just"/>
            <a:r>
              <a:rPr lang="tr-TR" dirty="0">
                <a:ea typeface="+mn-lt"/>
                <a:cs typeface="+mn-lt"/>
              </a:rPr>
              <a:t>Eğer arkadaşım yardım etmeseydi, ben bu notu tutturamazdım (Olumluyu geçersiz kılmak).</a:t>
            </a:r>
            <a:endParaRPr lang="tr-TR" dirty="0"/>
          </a:p>
          <a:p>
            <a:pPr algn="just"/>
            <a:r>
              <a:rPr lang="tr-TR" dirty="0">
                <a:ea typeface="+mn-lt"/>
                <a:cs typeface="+mn-lt"/>
              </a:rPr>
              <a:t>Deneme sınavından düşük puan aldım. Sınavı asla kazanamayacağım (Hemen bir sonuca varmak).</a:t>
            </a:r>
            <a:endParaRPr lang="tr-TR" dirty="0"/>
          </a:p>
          <a:p>
            <a:endParaRPr lang="tr-TR" dirty="0"/>
          </a:p>
        </p:txBody>
      </p:sp>
    </p:spTree>
    <p:extLst>
      <p:ext uri="{BB962C8B-B14F-4D97-AF65-F5344CB8AC3E}">
        <p14:creationId xmlns:p14="http://schemas.microsoft.com/office/powerpoint/2010/main" val="2358166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CD3823-7579-4CBD-8182-64104E003E01}"/>
              </a:ext>
            </a:extLst>
          </p:cNvPr>
          <p:cNvSpPr>
            <a:spLocks noGrp="1"/>
          </p:cNvSpPr>
          <p:nvPr>
            <p:ph type="title"/>
          </p:nvPr>
        </p:nvSpPr>
        <p:spPr/>
        <p:txBody>
          <a:bodyPr/>
          <a:lstStyle/>
          <a:p>
            <a:r>
              <a:rPr lang="tr-TR" dirty="0">
                <a:ea typeface="+mj-lt"/>
                <a:cs typeface="+mj-lt"/>
              </a:rPr>
              <a:t>OLUMSUZ DÜŞÜNMEMİZE NEDEN OLAN TUTUMLAR</a:t>
            </a:r>
            <a:endParaRPr lang="tr-TR" dirty="0"/>
          </a:p>
        </p:txBody>
      </p:sp>
      <p:sp>
        <p:nvSpPr>
          <p:cNvPr id="3" name="İçerik Yer Tutucusu 2">
            <a:extLst>
              <a:ext uri="{FF2B5EF4-FFF2-40B4-BE49-F238E27FC236}">
                <a16:creationId xmlns:a16="http://schemas.microsoft.com/office/drawing/2014/main" id="{280C75C3-4938-48A3-B45F-B57FD074D580}"/>
              </a:ext>
            </a:extLst>
          </p:cNvPr>
          <p:cNvSpPr>
            <a:spLocks noGrp="1"/>
          </p:cNvSpPr>
          <p:nvPr>
            <p:ph idx="1"/>
          </p:nvPr>
        </p:nvSpPr>
        <p:spPr/>
        <p:txBody>
          <a:bodyPr vert="horz" lIns="0" tIns="0" rIns="0" bIns="0" rtlCol="0" anchor="t">
            <a:normAutofit/>
          </a:bodyPr>
          <a:lstStyle/>
          <a:p>
            <a:pPr marL="0" indent="0" algn="just"/>
            <a:r>
              <a:rPr lang="tr-TR" dirty="0">
                <a:ea typeface="+mn-lt"/>
                <a:cs typeface="+mn-lt"/>
              </a:rPr>
              <a:t>O bu sınavı kazanmaya layık. Evet, ikimizde aynı puanı aldık ama o benden daha zor koşullarda çalışıyordu (Aşırı büyütme ya da aşırı küçültme).</a:t>
            </a:r>
            <a:endParaRPr lang="tr-TR" dirty="0"/>
          </a:p>
          <a:p>
            <a:pPr algn="just"/>
            <a:r>
              <a:rPr lang="tr-TR" dirty="0">
                <a:ea typeface="+mn-lt"/>
                <a:cs typeface="+mn-lt"/>
              </a:rPr>
              <a:t>İçimde büyük bir sıkıntı var. Sanırım sınavı kazanamayacağım (Duygusal mantık yürütme).</a:t>
            </a:r>
            <a:endParaRPr lang="tr-TR" dirty="0"/>
          </a:p>
          <a:p>
            <a:pPr algn="just"/>
            <a:r>
              <a:rPr lang="tr-TR" dirty="0">
                <a:ea typeface="+mn-lt"/>
                <a:cs typeface="+mn-lt"/>
              </a:rPr>
              <a:t>Bu sınavı mutlaka kazanmalıyım (-</a:t>
            </a:r>
            <a:r>
              <a:rPr lang="tr-TR" dirty="0" err="1">
                <a:ea typeface="+mn-lt"/>
                <a:cs typeface="+mn-lt"/>
              </a:rPr>
              <a:t>meli</a:t>
            </a:r>
            <a:r>
              <a:rPr lang="tr-TR" dirty="0">
                <a:ea typeface="+mn-lt"/>
                <a:cs typeface="+mn-lt"/>
              </a:rPr>
              <a:t>, -malı cümleler).</a:t>
            </a:r>
            <a:endParaRPr lang="tr-TR" dirty="0"/>
          </a:p>
          <a:p>
            <a:pPr algn="just"/>
            <a:r>
              <a:rPr lang="tr-TR" dirty="0">
                <a:ea typeface="+mn-lt"/>
                <a:cs typeface="+mn-lt"/>
              </a:rPr>
              <a:t>Ben bir hiçim (Etiketleme ve yanlış etiketleme).</a:t>
            </a:r>
            <a:endParaRPr lang="tr-TR"/>
          </a:p>
          <a:p>
            <a:pPr algn="just"/>
            <a:r>
              <a:rPr lang="tr-TR" dirty="0">
                <a:ea typeface="+mn-lt"/>
                <a:cs typeface="+mn-lt"/>
              </a:rPr>
              <a:t>Ben olmasaydım, belki evdekilerin durumu daha iyi olurdu (Kişiselleştirme).  </a:t>
            </a:r>
            <a:endParaRPr lang="tr-TR" dirty="0"/>
          </a:p>
          <a:p>
            <a:endParaRPr lang="tr-TR" dirty="0"/>
          </a:p>
        </p:txBody>
      </p:sp>
    </p:spTree>
    <p:extLst>
      <p:ext uri="{BB962C8B-B14F-4D97-AF65-F5344CB8AC3E}">
        <p14:creationId xmlns:p14="http://schemas.microsoft.com/office/powerpoint/2010/main" val="2948427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A0B195-6278-4845-9119-B56C6A9EE5E1}"/>
              </a:ext>
            </a:extLst>
          </p:cNvPr>
          <p:cNvSpPr>
            <a:spLocks noGrp="1"/>
          </p:cNvSpPr>
          <p:nvPr>
            <p:ph type="title"/>
          </p:nvPr>
        </p:nvSpPr>
        <p:spPr>
          <a:xfrm>
            <a:off x="1371600" y="795528"/>
            <a:ext cx="10241280" cy="1105044"/>
          </a:xfrm>
        </p:spPr>
        <p:txBody>
          <a:bodyPr/>
          <a:lstStyle/>
          <a:p>
            <a:r>
              <a:rPr lang="tr-TR" dirty="0"/>
              <a:t>SUNUM İÇERİĞİ</a:t>
            </a:r>
          </a:p>
        </p:txBody>
      </p:sp>
      <p:sp>
        <p:nvSpPr>
          <p:cNvPr id="3" name="İçerik Yer Tutucusu 2">
            <a:extLst>
              <a:ext uri="{FF2B5EF4-FFF2-40B4-BE49-F238E27FC236}">
                <a16:creationId xmlns:a16="http://schemas.microsoft.com/office/drawing/2014/main" id="{978BE362-BEE5-4833-9B6C-5E8CC5DE86D7}"/>
              </a:ext>
            </a:extLst>
          </p:cNvPr>
          <p:cNvSpPr>
            <a:spLocks noGrp="1"/>
          </p:cNvSpPr>
          <p:nvPr>
            <p:ph idx="1"/>
          </p:nvPr>
        </p:nvSpPr>
        <p:spPr/>
        <p:txBody>
          <a:bodyPr vert="horz" lIns="0" tIns="0" rIns="0" bIns="0" rtlCol="0" anchor="t">
            <a:normAutofit fontScale="92500" lnSpcReduction="10000"/>
          </a:bodyPr>
          <a:lstStyle/>
          <a:p>
            <a:pPr algn="just"/>
            <a:r>
              <a:rPr lang="tr-TR" dirty="0"/>
              <a:t>Sınav kaygısı nedir?</a:t>
            </a:r>
            <a:endParaRPr lang="tr-TR"/>
          </a:p>
          <a:p>
            <a:pPr algn="just"/>
            <a:r>
              <a:rPr lang="tr-TR" dirty="0"/>
              <a:t>Sınav kaygısı neden olur?</a:t>
            </a:r>
          </a:p>
          <a:p>
            <a:pPr algn="just"/>
            <a:r>
              <a:rPr lang="tr-TR" dirty="0"/>
              <a:t>Kaygının boyutları ve belirtileri</a:t>
            </a:r>
          </a:p>
          <a:p>
            <a:pPr algn="just"/>
            <a:r>
              <a:rPr lang="tr-TR" dirty="0"/>
              <a:t>Sınav stratejisi belirleme</a:t>
            </a:r>
          </a:p>
          <a:p>
            <a:pPr algn="just"/>
            <a:r>
              <a:rPr lang="tr-TR" strike="sngStrike" dirty="0"/>
              <a:t>Sınavı</a:t>
            </a:r>
            <a:r>
              <a:rPr lang="tr-TR" dirty="0"/>
              <a:t> </a:t>
            </a:r>
            <a:r>
              <a:rPr lang="tr-TR" strike="sngStrike" dirty="0"/>
              <a:t>kazanmak,</a:t>
            </a:r>
            <a:r>
              <a:rPr lang="tr-TR" dirty="0"/>
              <a:t>  sınava çalışmak</a:t>
            </a:r>
          </a:p>
          <a:p>
            <a:pPr algn="just"/>
            <a:r>
              <a:rPr lang="tr-TR" dirty="0"/>
              <a:t>Sınav kaygısıyla baş etme(zaman planlama,  rahatlama aktiviteleri, uyku düzeni oluşturma, sınavın provasını yapma, olumlu içsel diyalog, dışarıdan destek alma)</a:t>
            </a:r>
          </a:p>
          <a:p>
            <a:pPr algn="just"/>
            <a:r>
              <a:rPr lang="tr-TR" dirty="0"/>
              <a:t>Son sözler</a:t>
            </a:r>
          </a:p>
          <a:p>
            <a:pPr>
              <a:buFont typeface="Wingdings" panose="020B0604020202020204" pitchFamily="34" charset="0"/>
              <a:buChar char="Ø"/>
            </a:pPr>
            <a:endParaRPr lang="tr-TR" dirty="0"/>
          </a:p>
          <a:p>
            <a:endParaRPr lang="tr-TR" dirty="0"/>
          </a:p>
        </p:txBody>
      </p:sp>
    </p:spTree>
    <p:extLst>
      <p:ext uri="{BB962C8B-B14F-4D97-AF65-F5344CB8AC3E}">
        <p14:creationId xmlns:p14="http://schemas.microsoft.com/office/powerpoint/2010/main" val="1878311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DFA26E-42FC-4227-897B-D7EC96249F44}"/>
              </a:ext>
            </a:extLst>
          </p:cNvPr>
          <p:cNvSpPr>
            <a:spLocks noGrp="1"/>
          </p:cNvSpPr>
          <p:nvPr>
            <p:ph type="title"/>
          </p:nvPr>
        </p:nvSpPr>
        <p:spPr>
          <a:xfrm>
            <a:off x="1371600" y="795528"/>
            <a:ext cx="10241280" cy="702478"/>
          </a:xfrm>
        </p:spPr>
        <p:txBody>
          <a:bodyPr/>
          <a:lstStyle/>
          <a:p>
            <a:r>
              <a:rPr lang="tr-TR" dirty="0">
                <a:ea typeface="+mj-lt"/>
                <a:cs typeface="+mj-lt"/>
              </a:rPr>
              <a:t>KENDİ KENDİNE OLUMLU DİYALOG</a:t>
            </a:r>
            <a:endParaRPr lang="tr-TR" dirty="0"/>
          </a:p>
        </p:txBody>
      </p:sp>
      <p:sp>
        <p:nvSpPr>
          <p:cNvPr id="3" name="İçerik Yer Tutucusu 2">
            <a:extLst>
              <a:ext uri="{FF2B5EF4-FFF2-40B4-BE49-F238E27FC236}">
                <a16:creationId xmlns:a16="http://schemas.microsoft.com/office/drawing/2014/main" id="{87F3D619-4CFE-4442-9BE8-B39FC3D3C3A1}"/>
              </a:ext>
            </a:extLst>
          </p:cNvPr>
          <p:cNvSpPr>
            <a:spLocks noGrp="1"/>
          </p:cNvSpPr>
          <p:nvPr>
            <p:ph idx="1"/>
          </p:nvPr>
        </p:nvSpPr>
        <p:spPr>
          <a:xfrm>
            <a:off x="1371600" y="1709698"/>
            <a:ext cx="10241280" cy="4649465"/>
          </a:xfrm>
        </p:spPr>
        <p:txBody>
          <a:bodyPr vert="horz" lIns="0" tIns="0" rIns="0" bIns="0" rtlCol="0" anchor="t">
            <a:noAutofit/>
          </a:bodyPr>
          <a:lstStyle/>
          <a:p>
            <a:pPr marL="0" indent="0" algn="just"/>
            <a:r>
              <a:rPr lang="tr-TR" dirty="0">
                <a:ea typeface="+mn-lt"/>
                <a:cs typeface="+mn-lt"/>
              </a:rPr>
              <a:t>Biliyorum… Bu sınavı başarabileceğim. Geçmişte de benzer durumlarla başa çıkabilmiştim.</a:t>
            </a:r>
            <a:endParaRPr lang="tr-TR"/>
          </a:p>
          <a:p>
            <a:pPr algn="just"/>
            <a:r>
              <a:rPr lang="tr-TR" dirty="0">
                <a:ea typeface="+mn-lt"/>
                <a:cs typeface="+mn-lt"/>
              </a:rPr>
              <a:t>Sınavı kazanabilmek için bir çalışma planı hazırlayabilirim.</a:t>
            </a:r>
            <a:endParaRPr lang="tr-TR"/>
          </a:p>
          <a:p>
            <a:pPr algn="just"/>
            <a:r>
              <a:rPr lang="tr-TR" dirty="0">
                <a:ea typeface="+mn-lt"/>
                <a:cs typeface="+mn-lt"/>
              </a:rPr>
              <a:t>Elimden geldiğince sakin olmaya çalışmalıyım.</a:t>
            </a:r>
            <a:endParaRPr lang="tr-TR"/>
          </a:p>
          <a:p>
            <a:pPr algn="just"/>
            <a:r>
              <a:rPr lang="tr-TR" dirty="0">
                <a:ea typeface="+mn-lt"/>
                <a:cs typeface="+mn-lt"/>
              </a:rPr>
              <a:t>Sınav konusunda beni özellikle rahatsız eden ne? Bu, neden bir problem? Bu probleme kendim nasıl katkıda bulundum? Diğer kişiler nasıl bir katkıda bulundular? </a:t>
            </a:r>
            <a:endParaRPr lang="tr-TR"/>
          </a:p>
          <a:p>
            <a:pPr algn="just"/>
            <a:r>
              <a:rPr lang="tr-TR" dirty="0">
                <a:ea typeface="+mn-lt"/>
                <a:cs typeface="+mn-lt"/>
              </a:rPr>
              <a:t>Omuzlarımın gerginleştiğini, kalbimin çarptığını hissediyorum. Bu normal… eğer kaslarımı biraz gevşetebilirsem, kendimi daha sakin hissedebileceğim</a:t>
            </a:r>
            <a:r>
              <a:rPr lang="tr-TR" sz="2600" dirty="0">
                <a:ea typeface="+mn-lt"/>
                <a:cs typeface="+mn-lt"/>
              </a:rPr>
              <a:t>.</a:t>
            </a:r>
            <a:endParaRPr lang="tr-TR" sz="2600" dirty="0"/>
          </a:p>
          <a:p>
            <a:endParaRPr lang="tr-TR" dirty="0"/>
          </a:p>
        </p:txBody>
      </p:sp>
    </p:spTree>
    <p:extLst>
      <p:ext uri="{BB962C8B-B14F-4D97-AF65-F5344CB8AC3E}">
        <p14:creationId xmlns:p14="http://schemas.microsoft.com/office/powerpoint/2010/main" val="3303178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181BDC-3F74-4EB2-B7F4-36FF8515EA44}"/>
              </a:ext>
            </a:extLst>
          </p:cNvPr>
          <p:cNvSpPr>
            <a:spLocks noGrp="1"/>
          </p:cNvSpPr>
          <p:nvPr>
            <p:ph type="title"/>
          </p:nvPr>
        </p:nvSpPr>
        <p:spPr/>
        <p:txBody>
          <a:bodyPr/>
          <a:lstStyle/>
          <a:p>
            <a:r>
              <a:rPr lang="tr-TR" dirty="0"/>
              <a:t>Sınav üzerinde kontrolünün olmadığı düşünceleri</a:t>
            </a:r>
          </a:p>
        </p:txBody>
      </p:sp>
      <p:sp>
        <p:nvSpPr>
          <p:cNvPr id="3" name="İçerik Yer Tutucusu 2">
            <a:extLst>
              <a:ext uri="{FF2B5EF4-FFF2-40B4-BE49-F238E27FC236}">
                <a16:creationId xmlns:a16="http://schemas.microsoft.com/office/drawing/2014/main" id="{B76B4A33-EB51-4196-AADA-5EB16269CD6C}"/>
              </a:ext>
            </a:extLst>
          </p:cNvPr>
          <p:cNvSpPr>
            <a:spLocks noGrp="1"/>
          </p:cNvSpPr>
          <p:nvPr>
            <p:ph idx="1"/>
          </p:nvPr>
        </p:nvSpPr>
        <p:spPr/>
        <p:txBody>
          <a:bodyPr vert="horz" lIns="0" tIns="0" rIns="0" bIns="0" rtlCol="0" anchor="t">
            <a:normAutofit lnSpcReduction="10000"/>
          </a:bodyPr>
          <a:lstStyle/>
          <a:p>
            <a:pPr algn="just"/>
            <a:r>
              <a:rPr lang="tr-TR" i="1" u="sng" dirty="0"/>
              <a:t>Sorunun cevabı hemen aklıma gelmiyor, onun için de zaman kaybediyorum.</a:t>
            </a:r>
            <a:endParaRPr lang="tr-TR" i="1" u="sng"/>
          </a:p>
          <a:p>
            <a:pPr marL="0" indent="0" algn="just">
              <a:buNone/>
            </a:pPr>
            <a:r>
              <a:rPr lang="tr-TR" dirty="0"/>
              <a:t>Eğer hemen aklıma gelirse yaparım, gelmezse bununla uğraşmak yerine başka bir soruya bakıp daha sonra zaman kalırsa dönerim.</a:t>
            </a:r>
          </a:p>
          <a:p>
            <a:pPr marL="0" indent="0" algn="just">
              <a:buNone/>
            </a:pPr>
            <a:r>
              <a:rPr lang="tr-TR" dirty="0"/>
              <a:t>Deneme sınavlarına girdim. Uygun bir yöntemim var. Performansımı en iyi şekilde kullanmaya çalışabilirim.</a:t>
            </a:r>
          </a:p>
          <a:p>
            <a:pPr algn="just"/>
            <a:r>
              <a:rPr lang="tr-TR" i="1" u="sng" dirty="0"/>
              <a:t>Yapamayacağım.</a:t>
            </a:r>
          </a:p>
          <a:p>
            <a:pPr marL="0" indent="0" algn="just">
              <a:buNone/>
            </a:pPr>
            <a:r>
              <a:rPr lang="tr-TR" dirty="0"/>
              <a:t>Yapmak değil yapmaya çalışmak benim elimde. Ben elimden gelenin en iyisini yapmaya çalışabilirim.</a:t>
            </a:r>
          </a:p>
        </p:txBody>
      </p:sp>
    </p:spTree>
    <p:extLst>
      <p:ext uri="{BB962C8B-B14F-4D97-AF65-F5344CB8AC3E}">
        <p14:creationId xmlns:p14="http://schemas.microsoft.com/office/powerpoint/2010/main" val="2038380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13E29-B353-4246-9AAC-DDE2B8098BA4}"/>
              </a:ext>
            </a:extLst>
          </p:cNvPr>
          <p:cNvSpPr>
            <a:spLocks noGrp="1"/>
          </p:cNvSpPr>
          <p:nvPr>
            <p:ph type="title"/>
          </p:nvPr>
        </p:nvSpPr>
        <p:spPr/>
        <p:txBody>
          <a:bodyPr/>
          <a:lstStyle/>
          <a:p>
            <a:r>
              <a:rPr lang="tr-TR" dirty="0">
                <a:ea typeface="+mj-lt"/>
                <a:cs typeface="+mj-lt"/>
              </a:rPr>
              <a:t>SINAV ÜZERİNDE KONTROLÜNÜN OLMADIĞI DÜŞÜNCELERİ</a:t>
            </a:r>
            <a:endParaRPr lang="tr-TR" dirty="0"/>
          </a:p>
        </p:txBody>
      </p:sp>
      <p:sp>
        <p:nvSpPr>
          <p:cNvPr id="3" name="İçerik Yer Tutucusu 2">
            <a:extLst>
              <a:ext uri="{FF2B5EF4-FFF2-40B4-BE49-F238E27FC236}">
                <a16:creationId xmlns:a16="http://schemas.microsoft.com/office/drawing/2014/main" id="{667000F6-5B3F-4992-BBE6-B8743D73347F}"/>
              </a:ext>
            </a:extLst>
          </p:cNvPr>
          <p:cNvSpPr>
            <a:spLocks noGrp="1"/>
          </p:cNvSpPr>
          <p:nvPr>
            <p:ph idx="1"/>
          </p:nvPr>
        </p:nvSpPr>
        <p:spPr/>
        <p:txBody>
          <a:bodyPr vert="horz" lIns="0" tIns="0" rIns="0" bIns="0" rtlCol="0" anchor="t">
            <a:normAutofit/>
          </a:bodyPr>
          <a:lstStyle/>
          <a:p>
            <a:pPr algn="just"/>
            <a:r>
              <a:rPr lang="tr-TR" i="1" u="sng" dirty="0"/>
              <a:t>Bu sınavda başarısız olursam işte o zaman ben bir hiçim</a:t>
            </a:r>
            <a:r>
              <a:rPr lang="tr-TR" dirty="0"/>
              <a:t>.</a:t>
            </a:r>
          </a:p>
          <a:p>
            <a:pPr marL="0" indent="0" algn="just">
              <a:buNone/>
            </a:pPr>
            <a:r>
              <a:rPr lang="tr-TR" dirty="0"/>
              <a:t>Alacağım sonuç yalnızca sınavın bir değerlendirmesidir, benim değil.</a:t>
            </a:r>
          </a:p>
          <a:p>
            <a:pPr algn="just"/>
            <a:r>
              <a:rPr lang="tr-TR" i="1" u="sng" dirty="0"/>
              <a:t>Sınavda başarısız oldum</a:t>
            </a:r>
          </a:p>
          <a:p>
            <a:pPr marL="0" indent="0" algn="just">
              <a:buNone/>
            </a:pPr>
            <a:r>
              <a:rPr lang="tr-TR" dirty="0"/>
              <a:t>Sınavda ben değil, benim ders çalışma davranışım başarısız oldu.</a:t>
            </a:r>
          </a:p>
          <a:p>
            <a:pPr algn="just"/>
            <a:r>
              <a:rPr lang="tr-TR" i="1" u="sng" dirty="0"/>
              <a:t>Takdir edilmem için çok başarılı olmam lazım.</a:t>
            </a:r>
          </a:p>
          <a:p>
            <a:pPr marL="0" indent="0" algn="just">
              <a:buNone/>
            </a:pPr>
            <a:r>
              <a:rPr lang="tr-TR" dirty="0"/>
              <a:t>İnsanların beni takdir etmesi sadece </a:t>
            </a:r>
            <a:r>
              <a:rPr lang="tr-TR" dirty="0" err="1"/>
              <a:t>sadece</a:t>
            </a:r>
            <a:r>
              <a:rPr lang="tr-TR" dirty="0"/>
              <a:t> sınavla bağlantılı değildir. Ben insanları başarılarına göre mi değerlendiriyorum?</a:t>
            </a:r>
          </a:p>
        </p:txBody>
      </p:sp>
    </p:spTree>
    <p:extLst>
      <p:ext uri="{BB962C8B-B14F-4D97-AF65-F5344CB8AC3E}">
        <p14:creationId xmlns:p14="http://schemas.microsoft.com/office/powerpoint/2010/main" val="1777089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C79D75-65F7-4A26-8CC1-8BE0F6652A1D}"/>
              </a:ext>
            </a:extLst>
          </p:cNvPr>
          <p:cNvSpPr>
            <a:spLocks noGrp="1"/>
          </p:cNvSpPr>
          <p:nvPr>
            <p:ph type="title"/>
          </p:nvPr>
        </p:nvSpPr>
        <p:spPr/>
        <p:txBody>
          <a:bodyPr/>
          <a:lstStyle/>
          <a:p>
            <a:r>
              <a:rPr lang="tr-TR" dirty="0">
                <a:ea typeface="+mj-lt"/>
                <a:cs typeface="+mj-lt"/>
              </a:rPr>
              <a:t>SINAV ÜZERİNDE KONTROLÜNÜN OLMADIĞI DÜŞÜNCELERİ</a:t>
            </a:r>
            <a:endParaRPr lang="tr-TR" dirty="0"/>
          </a:p>
        </p:txBody>
      </p:sp>
      <p:sp>
        <p:nvSpPr>
          <p:cNvPr id="3" name="İçerik Yer Tutucusu 2">
            <a:extLst>
              <a:ext uri="{FF2B5EF4-FFF2-40B4-BE49-F238E27FC236}">
                <a16:creationId xmlns:a16="http://schemas.microsoft.com/office/drawing/2014/main" id="{4C8C83CB-26F8-4157-8834-A4AD9B143266}"/>
              </a:ext>
            </a:extLst>
          </p:cNvPr>
          <p:cNvSpPr>
            <a:spLocks noGrp="1"/>
          </p:cNvSpPr>
          <p:nvPr>
            <p:ph idx="1"/>
          </p:nvPr>
        </p:nvSpPr>
        <p:spPr/>
        <p:txBody>
          <a:bodyPr vert="horz" lIns="0" tIns="0" rIns="0" bIns="0" rtlCol="0" anchor="t">
            <a:normAutofit/>
          </a:bodyPr>
          <a:lstStyle/>
          <a:p>
            <a:pPr algn="just"/>
            <a:r>
              <a:rPr lang="tr-TR" i="1" u="sng" dirty="0"/>
              <a:t>Kazanamazsam ailemin yüzüne nasıl bakarım? Benim için çok fedakarlık yaptılar.</a:t>
            </a:r>
            <a:endParaRPr lang="tr-TR" i="1" u="sng"/>
          </a:p>
          <a:p>
            <a:pPr marL="0" indent="0" algn="just">
              <a:buNone/>
            </a:pPr>
            <a:r>
              <a:rPr lang="tr-TR" dirty="0"/>
              <a:t>Onlar anne babalar isteyerek ellerinden geleni yaptılar. Ben de ebeveyn olsam aynı şeyi yapardım. Ben de çalışmak için elimden geleni yapacağım.</a:t>
            </a:r>
          </a:p>
          <a:p>
            <a:pPr algn="just"/>
            <a:r>
              <a:rPr lang="tr-TR" i="1" u="sng" dirty="0"/>
              <a:t>Başaramazsam rezil olurum.</a:t>
            </a:r>
          </a:p>
          <a:p>
            <a:pPr marL="0" indent="0" algn="just">
              <a:buNone/>
            </a:pPr>
            <a:r>
              <a:rPr lang="tr-TR" dirty="0"/>
              <a:t>Rezil olmak gerçekte var olmayan benim kafamda oluşturduğum bir şey. Benim hayatım ve ilişkilerim sadece bu sınav ve sonucundan ibaret değil. Önemli olan benim ne istediğim ve ne yapacağım. Dikkatimi diğerlerinin üzerinde odaklamam işimi zorlaştırır.</a:t>
            </a:r>
          </a:p>
        </p:txBody>
      </p:sp>
    </p:spTree>
    <p:extLst>
      <p:ext uri="{BB962C8B-B14F-4D97-AF65-F5344CB8AC3E}">
        <p14:creationId xmlns:p14="http://schemas.microsoft.com/office/powerpoint/2010/main" val="4104454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738118-8837-45AC-8AEE-8D4AFCAADAF7}"/>
              </a:ext>
            </a:extLst>
          </p:cNvPr>
          <p:cNvSpPr>
            <a:spLocks noGrp="1"/>
          </p:cNvSpPr>
          <p:nvPr>
            <p:ph type="title"/>
          </p:nvPr>
        </p:nvSpPr>
        <p:spPr>
          <a:xfrm>
            <a:off x="1371600" y="795528"/>
            <a:ext cx="10241280" cy="875007"/>
          </a:xfrm>
        </p:spPr>
        <p:txBody>
          <a:bodyPr/>
          <a:lstStyle/>
          <a:p>
            <a:r>
              <a:rPr lang="tr-TR" dirty="0"/>
              <a:t>Gerçekçi olmayan talepler</a:t>
            </a:r>
          </a:p>
        </p:txBody>
      </p:sp>
      <p:sp>
        <p:nvSpPr>
          <p:cNvPr id="3" name="İçerik Yer Tutucusu 2">
            <a:extLst>
              <a:ext uri="{FF2B5EF4-FFF2-40B4-BE49-F238E27FC236}">
                <a16:creationId xmlns:a16="http://schemas.microsoft.com/office/drawing/2014/main" id="{BFC750D0-569A-4344-B5E9-D357821B14A6}"/>
              </a:ext>
            </a:extLst>
          </p:cNvPr>
          <p:cNvSpPr>
            <a:spLocks noGrp="1"/>
          </p:cNvSpPr>
          <p:nvPr>
            <p:ph idx="1"/>
          </p:nvPr>
        </p:nvSpPr>
        <p:spPr/>
        <p:txBody>
          <a:bodyPr vert="horz" lIns="0" tIns="0" rIns="0" bIns="0" rtlCol="0" anchor="t">
            <a:normAutofit lnSpcReduction="10000"/>
          </a:bodyPr>
          <a:lstStyle/>
          <a:p>
            <a:pPr algn="just"/>
            <a:r>
              <a:rPr lang="tr-TR" i="1" u="sng" dirty="0"/>
              <a:t>Bu sınavda derece yapmalıyım.</a:t>
            </a:r>
            <a:endParaRPr lang="tr-TR" i="1" u="sng"/>
          </a:p>
          <a:p>
            <a:pPr marL="0" indent="0" algn="just">
              <a:buNone/>
            </a:pPr>
            <a:r>
              <a:rPr lang="tr-TR" dirty="0"/>
              <a:t>Sınavın sonucunun ne olacağı sadece bana bağlı değil. Bana bağlı olan kısım ders çalışmam. Bu çalışma sonucunda ne olacağını bilemem.</a:t>
            </a:r>
          </a:p>
          <a:p>
            <a:pPr algn="just"/>
            <a:r>
              <a:rPr lang="tr-TR" i="1" u="sng" dirty="0"/>
              <a:t>Dikkatim hiç dağılmamalı.</a:t>
            </a:r>
          </a:p>
          <a:p>
            <a:pPr marL="0" indent="0" algn="just">
              <a:buNone/>
            </a:pPr>
            <a:r>
              <a:rPr lang="tr-TR" dirty="0"/>
              <a:t>Dikkatim dağılabilir, ben dikkatimi ekonomik kullanmaya çalışayım.</a:t>
            </a:r>
          </a:p>
          <a:p>
            <a:pPr algn="just"/>
            <a:r>
              <a:rPr lang="tr-TR" i="1" u="sng" dirty="0"/>
              <a:t>Hiçbir soruda takılmamalıyım.</a:t>
            </a:r>
          </a:p>
          <a:p>
            <a:pPr marL="0" indent="0" algn="just">
              <a:buNone/>
            </a:pPr>
            <a:r>
              <a:rPr lang="tr-TR" dirty="0"/>
              <a:t>Takıldığım sorular olabilir, yapamadığımı görürsem diğer sorulara geçebilirim. Buradaki her soru bana puan kazandırabilir.</a:t>
            </a:r>
          </a:p>
        </p:txBody>
      </p:sp>
    </p:spTree>
    <p:extLst>
      <p:ext uri="{BB962C8B-B14F-4D97-AF65-F5344CB8AC3E}">
        <p14:creationId xmlns:p14="http://schemas.microsoft.com/office/powerpoint/2010/main" val="4274191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65245-A732-401E-9781-C8738CEE23C4}"/>
              </a:ext>
            </a:extLst>
          </p:cNvPr>
          <p:cNvSpPr>
            <a:spLocks noGrp="1"/>
          </p:cNvSpPr>
          <p:nvPr>
            <p:ph type="title"/>
          </p:nvPr>
        </p:nvSpPr>
        <p:spPr>
          <a:xfrm>
            <a:off x="1371600" y="277944"/>
            <a:ext cx="10241280" cy="1752024"/>
          </a:xfrm>
        </p:spPr>
        <p:txBody>
          <a:bodyPr>
            <a:normAutofit fontScale="90000"/>
          </a:bodyPr>
          <a:lstStyle/>
          <a:p>
            <a:pPr algn="ctr"/>
            <a:br>
              <a:rPr lang="tr-TR" dirty="0">
                <a:ea typeface="+mj-lt"/>
                <a:cs typeface="+mj-lt"/>
              </a:rPr>
            </a:br>
            <a:br>
              <a:rPr lang="tr-TR" dirty="0">
                <a:ea typeface="+mj-lt"/>
                <a:cs typeface="+mj-lt"/>
              </a:rPr>
            </a:br>
            <a:br>
              <a:rPr lang="tr-TR" dirty="0">
                <a:ea typeface="+mj-lt"/>
                <a:cs typeface="+mj-lt"/>
              </a:rPr>
            </a:br>
            <a:r>
              <a:rPr lang="tr-TR" dirty="0">
                <a:ea typeface="+mj-lt"/>
                <a:cs typeface="+mj-lt"/>
              </a:rPr>
              <a:t>SINAV KAYGISIYLA BAŞ ETMEMİZDE BİZE YARDIMCI OLABİLECEK İNSANLAR</a:t>
            </a:r>
            <a:endParaRPr lang="tr-TR" dirty="0"/>
          </a:p>
          <a:p>
            <a:endParaRPr lang="tr-TR" dirty="0"/>
          </a:p>
        </p:txBody>
      </p:sp>
      <p:sp>
        <p:nvSpPr>
          <p:cNvPr id="3" name="İçerik Yer Tutucusu 2">
            <a:extLst>
              <a:ext uri="{FF2B5EF4-FFF2-40B4-BE49-F238E27FC236}">
                <a16:creationId xmlns:a16="http://schemas.microsoft.com/office/drawing/2014/main" id="{C42437D0-C0E7-4C41-B6C3-957B15B5CA86}"/>
              </a:ext>
            </a:extLst>
          </p:cNvPr>
          <p:cNvSpPr>
            <a:spLocks noGrp="1"/>
          </p:cNvSpPr>
          <p:nvPr>
            <p:ph idx="1"/>
          </p:nvPr>
        </p:nvSpPr>
        <p:spPr/>
        <p:txBody>
          <a:bodyPr vert="horz" lIns="0" tIns="0" rIns="0" bIns="0" rtlCol="0" anchor="t">
            <a:normAutofit/>
          </a:bodyPr>
          <a:lstStyle/>
          <a:p>
            <a:pPr marL="0" indent="0" algn="just"/>
            <a:r>
              <a:rPr lang="tr-TR" b="1" u="sng" dirty="0">
                <a:ea typeface="+mn-lt"/>
                <a:cs typeface="+mn-lt"/>
              </a:rPr>
              <a:t>1- Aile ve yakın arkadaşlar:</a:t>
            </a:r>
            <a:r>
              <a:rPr lang="tr-TR" b="1" dirty="0">
                <a:ea typeface="+mn-lt"/>
                <a:cs typeface="+mn-lt"/>
              </a:rPr>
              <a:t> </a:t>
            </a:r>
            <a:r>
              <a:rPr lang="tr-TR" dirty="0">
                <a:ea typeface="+mn-lt"/>
                <a:cs typeface="+mn-lt"/>
              </a:rPr>
              <a:t>Bu kişiler bize gereksinim olan sevgi şefkat ve dayanışma gösterirler. Onlarla ilişkimizi sıcak tutmak moralimizi yükseltir.</a:t>
            </a:r>
            <a:br>
              <a:rPr lang="en-US" dirty="0"/>
            </a:br>
            <a:r>
              <a:rPr lang="tr-TR" b="1" u="sng" dirty="0">
                <a:ea typeface="+mn-lt"/>
                <a:cs typeface="+mn-lt"/>
              </a:rPr>
              <a:t>2- Sorun olduğunda başvurabileceğimiz uzman kişiler:</a:t>
            </a:r>
            <a:r>
              <a:rPr lang="tr-TR" b="1" dirty="0">
                <a:ea typeface="+mn-lt"/>
                <a:cs typeface="+mn-lt"/>
              </a:rPr>
              <a:t> </a:t>
            </a:r>
            <a:r>
              <a:rPr lang="tr-TR" dirty="0">
                <a:ea typeface="+mn-lt"/>
                <a:cs typeface="+mn-lt"/>
              </a:rPr>
              <a:t>Bunlar genellikle sahip olduğunuz sorun ve çözümleri konusunda uzmanlaşmış kişilerdir.(psikolojik danışman).</a:t>
            </a:r>
            <a:br>
              <a:rPr lang="tr-TR" b="1" dirty="0">
                <a:ea typeface="+mn-lt"/>
                <a:cs typeface="+mn-lt"/>
              </a:rPr>
            </a:br>
            <a:r>
              <a:rPr lang="tr-TR" b="1" dirty="0">
                <a:ea typeface="+mn-lt"/>
                <a:cs typeface="+mn-lt"/>
              </a:rPr>
              <a:t> </a:t>
            </a:r>
            <a:r>
              <a:rPr lang="tr-TR" b="1" u="sng" dirty="0">
                <a:ea typeface="+mn-lt"/>
                <a:cs typeface="+mn-lt"/>
              </a:rPr>
              <a:t>3- Bizim yaşadığımız sorunları yaşayan kişiler:</a:t>
            </a:r>
            <a:r>
              <a:rPr lang="tr-TR" b="1" dirty="0">
                <a:ea typeface="+mn-lt"/>
                <a:cs typeface="+mn-lt"/>
              </a:rPr>
              <a:t> </a:t>
            </a:r>
            <a:r>
              <a:rPr lang="tr-TR" dirty="0">
                <a:ea typeface="+mn-lt"/>
                <a:cs typeface="+mn-lt"/>
              </a:rPr>
              <a:t>Sınav kaygısı olan herkes bir diğerini daha kolay anlayabilir. Fikir alışverişinde bulunmak sorun paylaşma yalnızlık duygusunu azaltır. Sorunu kişileştirmeyi önler.</a:t>
            </a:r>
            <a:endParaRPr lang="tr-TR" dirty="0"/>
          </a:p>
        </p:txBody>
      </p:sp>
    </p:spTree>
    <p:extLst>
      <p:ext uri="{BB962C8B-B14F-4D97-AF65-F5344CB8AC3E}">
        <p14:creationId xmlns:p14="http://schemas.microsoft.com/office/powerpoint/2010/main" val="1574511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D18A9F-7E78-46CA-A7B7-428AA4FC2467}"/>
              </a:ext>
            </a:extLst>
          </p:cNvPr>
          <p:cNvSpPr>
            <a:spLocks noGrp="1"/>
          </p:cNvSpPr>
          <p:nvPr>
            <p:ph type="title"/>
          </p:nvPr>
        </p:nvSpPr>
        <p:spPr>
          <a:xfrm>
            <a:off x="1371600" y="378585"/>
            <a:ext cx="10241280" cy="601838"/>
          </a:xfrm>
        </p:spPr>
        <p:txBody>
          <a:bodyPr>
            <a:normAutofit/>
          </a:bodyPr>
          <a:lstStyle/>
          <a:p>
            <a:r>
              <a:rPr lang="tr-TR" dirty="0"/>
              <a:t>SON SÖZLER</a:t>
            </a:r>
          </a:p>
        </p:txBody>
      </p:sp>
      <p:sp>
        <p:nvSpPr>
          <p:cNvPr id="3" name="İçerik Yer Tutucusu 2">
            <a:extLst>
              <a:ext uri="{FF2B5EF4-FFF2-40B4-BE49-F238E27FC236}">
                <a16:creationId xmlns:a16="http://schemas.microsoft.com/office/drawing/2014/main" id="{17C8EEA8-FE04-40AD-9085-F4955912A6D8}"/>
              </a:ext>
            </a:extLst>
          </p:cNvPr>
          <p:cNvSpPr>
            <a:spLocks noGrp="1"/>
          </p:cNvSpPr>
          <p:nvPr>
            <p:ph idx="1"/>
          </p:nvPr>
        </p:nvSpPr>
        <p:spPr>
          <a:xfrm>
            <a:off x="969034" y="1335888"/>
            <a:ext cx="10241280" cy="4951388"/>
          </a:xfrm>
        </p:spPr>
        <p:txBody>
          <a:bodyPr vert="horz" lIns="0" tIns="0" rIns="0" bIns="0" rtlCol="0" anchor="t">
            <a:noAutofit/>
          </a:bodyPr>
          <a:lstStyle/>
          <a:p>
            <a:pPr algn="just"/>
            <a:r>
              <a:rPr lang="tr-TR" dirty="0">
                <a:ea typeface="+mn-lt"/>
                <a:cs typeface="+mn-lt"/>
              </a:rPr>
              <a:t>Başkaları adına düşünmemeli: ‘Ne derler, ne düşünürler hakkımda?’ gibi düşüncelere kapılmamalı, kendi yaptıklarınıza ve yapmanız gerekenlere bakmalısınız. </a:t>
            </a:r>
          </a:p>
          <a:p>
            <a:pPr algn="just"/>
            <a:r>
              <a:rPr lang="tr-TR" dirty="0">
                <a:ea typeface="+mn-lt"/>
                <a:cs typeface="+mn-lt"/>
              </a:rPr>
              <a:t>Bir birey olduğunuzu düşünmeli, kendinizi başkalarıyla karşılaştırmamalısınız. Kendinizi kendinizle karşılaştırmalı, hedefe yönelik çalışmalarınızı gözden geçirmeli, ne kadarını gerçekleştirebildiğinizi belirlemeli, gerçekleştirmeniz gerekenleri nasıl gerçekleştirebileceğinizi planlamalısınız.</a:t>
            </a:r>
          </a:p>
          <a:p>
            <a:pPr algn="just"/>
            <a:r>
              <a:rPr lang="tr-TR" dirty="0">
                <a:ea typeface="+mn-lt"/>
                <a:cs typeface="+mn-lt"/>
              </a:rPr>
              <a:t>  Gerçekçi olmalısınız. Gerçekçi olunmazsa hedefe yönelik yetersiz çalışmalar güvenini kıracak, kendini beceriksiz hissetmesine yol açacaktır. Öyleyse kendinizi iyi tanımalı, kapasitenizi iyi belirlemeli, bunun içinde destek almalısınız. Gerçekleri görmek, başarıya kapı açar; kaygıyı azaltır. </a:t>
            </a:r>
          </a:p>
        </p:txBody>
      </p:sp>
    </p:spTree>
    <p:extLst>
      <p:ext uri="{BB962C8B-B14F-4D97-AF65-F5344CB8AC3E}">
        <p14:creationId xmlns:p14="http://schemas.microsoft.com/office/powerpoint/2010/main" val="3599553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B9AC98-30F7-48F6-910A-2382D63A1800}"/>
              </a:ext>
            </a:extLst>
          </p:cNvPr>
          <p:cNvSpPr>
            <a:spLocks noGrp="1"/>
          </p:cNvSpPr>
          <p:nvPr>
            <p:ph type="title"/>
          </p:nvPr>
        </p:nvSpPr>
        <p:spPr/>
        <p:txBody>
          <a:bodyPr/>
          <a:lstStyle/>
          <a:p>
            <a:r>
              <a:rPr lang="tr-TR" dirty="0"/>
              <a:t>SON sözler</a:t>
            </a:r>
          </a:p>
        </p:txBody>
      </p:sp>
      <p:sp>
        <p:nvSpPr>
          <p:cNvPr id="3" name="İçerik Yer Tutucusu 2">
            <a:extLst>
              <a:ext uri="{FF2B5EF4-FFF2-40B4-BE49-F238E27FC236}">
                <a16:creationId xmlns:a16="http://schemas.microsoft.com/office/drawing/2014/main" id="{917D2022-8B48-4FAF-AD97-830F43A3A3A3}"/>
              </a:ext>
            </a:extLst>
          </p:cNvPr>
          <p:cNvSpPr>
            <a:spLocks noGrp="1"/>
          </p:cNvSpPr>
          <p:nvPr>
            <p:ph idx="1"/>
          </p:nvPr>
        </p:nvSpPr>
        <p:spPr>
          <a:xfrm>
            <a:off x="1371600" y="2112264"/>
            <a:ext cx="10241280" cy="3369881"/>
          </a:xfrm>
        </p:spPr>
        <p:txBody>
          <a:bodyPr vert="horz" lIns="0" tIns="0" rIns="0" bIns="0" rtlCol="0" anchor="t">
            <a:normAutofit lnSpcReduction="10000"/>
          </a:bodyPr>
          <a:lstStyle/>
          <a:p>
            <a:pPr marL="0" indent="0" algn="just">
              <a:buNone/>
            </a:pPr>
            <a:endParaRPr lang="tr-TR" sz="2800" dirty="0"/>
          </a:p>
          <a:p>
            <a:pPr marL="285750" indent="-285750" algn="just">
              <a:buFont typeface="Arial,Sans-Serif" panose="020B0604020202020204" pitchFamily="34" charset="0"/>
            </a:pPr>
            <a:r>
              <a:rPr lang="tr-TR" sz="2800" dirty="0">
                <a:ea typeface="+mn-lt"/>
                <a:cs typeface="+mn-lt"/>
              </a:rPr>
              <a:t>Hepsinden önemlisi de sınavın her şey olmadığını, hele hele zekanın asla sınavla ölçülemeyeceğini, sınavı kazanmak kadar kaybetmenin de normal olduğunu düşünmeli; kendinizi bu düşüncelere inandırmalısınız.  </a:t>
            </a:r>
            <a:endParaRPr lang="tr-TR" sz="2800" dirty="0"/>
          </a:p>
          <a:p>
            <a:pPr marL="285750" indent="-285750" algn="just">
              <a:buFont typeface="Arial,Sans-Serif" panose="020B0604020202020204" pitchFamily="34" charset="0"/>
            </a:pPr>
            <a:endParaRPr lang="tr-TR" sz="2800" dirty="0"/>
          </a:p>
          <a:p>
            <a:pPr marL="285750" indent="-285750" algn="just">
              <a:buFont typeface="Arial,Sans-Serif" panose="020B0604020202020204" pitchFamily="34" charset="0"/>
            </a:pPr>
            <a:r>
              <a:rPr lang="tr-TR" sz="2800" dirty="0"/>
              <a:t>Emeklerinizin karşılığını almanız ve hedeflerinize ulaşmanız dileğiyle...</a:t>
            </a:r>
          </a:p>
          <a:p>
            <a:endParaRPr lang="tr-TR" dirty="0"/>
          </a:p>
        </p:txBody>
      </p:sp>
    </p:spTree>
    <p:extLst>
      <p:ext uri="{BB962C8B-B14F-4D97-AF65-F5344CB8AC3E}">
        <p14:creationId xmlns:p14="http://schemas.microsoft.com/office/powerpoint/2010/main" val="1298365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9EE60E-416F-4964-ACDA-B0E316E0B411}"/>
              </a:ext>
            </a:extLst>
          </p:cNvPr>
          <p:cNvSpPr>
            <a:spLocks noGrp="1"/>
          </p:cNvSpPr>
          <p:nvPr>
            <p:ph type="title"/>
          </p:nvPr>
        </p:nvSpPr>
        <p:spPr>
          <a:xfrm>
            <a:off x="1371600" y="795528"/>
            <a:ext cx="10241280" cy="1033157"/>
          </a:xfrm>
        </p:spPr>
        <p:txBody>
          <a:bodyPr/>
          <a:lstStyle/>
          <a:p>
            <a:r>
              <a:rPr lang="tr-TR" dirty="0"/>
              <a:t>Sınav kaygısı nedir?</a:t>
            </a:r>
          </a:p>
        </p:txBody>
      </p:sp>
      <p:sp>
        <p:nvSpPr>
          <p:cNvPr id="3" name="İçerik Yer Tutucusu 2">
            <a:extLst>
              <a:ext uri="{FF2B5EF4-FFF2-40B4-BE49-F238E27FC236}">
                <a16:creationId xmlns:a16="http://schemas.microsoft.com/office/drawing/2014/main" id="{AF335FEB-2164-4056-9AC0-25E87994B611}"/>
              </a:ext>
            </a:extLst>
          </p:cNvPr>
          <p:cNvSpPr>
            <a:spLocks noGrp="1"/>
          </p:cNvSpPr>
          <p:nvPr>
            <p:ph idx="1"/>
          </p:nvPr>
        </p:nvSpPr>
        <p:spPr>
          <a:xfrm>
            <a:off x="1371600" y="2428565"/>
            <a:ext cx="10241280" cy="2751655"/>
          </a:xfrm>
        </p:spPr>
        <p:txBody>
          <a:bodyPr vert="horz" lIns="0" tIns="0" rIns="0" bIns="0" rtlCol="0" anchor="t">
            <a:normAutofit fontScale="70000" lnSpcReduction="20000"/>
          </a:bodyPr>
          <a:lstStyle/>
          <a:p>
            <a:pPr algn="just"/>
            <a:r>
              <a:rPr lang="tr-TR" sz="4600" dirty="0">
                <a:solidFill>
                  <a:srgbClr val="000000"/>
                </a:solidFill>
              </a:rPr>
              <a:t>Sınav</a:t>
            </a:r>
            <a:r>
              <a:rPr lang="tr-TR" sz="4600" dirty="0">
                <a:ea typeface="+mn-lt"/>
                <a:cs typeface="+mn-lt"/>
              </a:rPr>
              <a:t> öncesinde öğrenilen bilgilerin, sınav sırasında etkili bir biçimde kullanılmasına engel olan ve başarının düşmesine yol açan yoğun kaygıya, sınav kaygısı </a:t>
            </a:r>
            <a:r>
              <a:rPr lang="tr-TR" sz="4600" dirty="0" err="1">
                <a:ea typeface="+mn-lt"/>
                <a:cs typeface="+mn-lt"/>
              </a:rPr>
              <a:t>denir.</a:t>
            </a:r>
            <a:r>
              <a:rPr lang="tr-TR" sz="4600" dirty="0" err="1">
                <a:solidFill>
                  <a:srgbClr val="FFFFFF"/>
                </a:solidFill>
              </a:rPr>
              <a:t>e</a:t>
            </a:r>
            <a:r>
              <a:rPr lang="tr-TR" sz="4200" dirty="0">
                <a:solidFill>
                  <a:srgbClr val="FFFFFF"/>
                </a:solidFill>
              </a:rPr>
              <a:t> </a:t>
            </a:r>
            <a:r>
              <a:rPr lang="tr-TR" sz="3200" dirty="0">
                <a:solidFill>
                  <a:srgbClr val="FFFFFF"/>
                </a:solidFill>
              </a:rPr>
              <a:t>öğrenilen bilgilerin, sınav sırasında etkili bir biçimde kullanılmasına engel olan ve başarının düşmesine yol açan yoğun kaygıya, sınav kaygısı denir</a:t>
            </a:r>
            <a:endParaRPr lang="tr-TR" dirty="0"/>
          </a:p>
        </p:txBody>
      </p:sp>
    </p:spTree>
    <p:extLst>
      <p:ext uri="{BB962C8B-B14F-4D97-AF65-F5344CB8AC3E}">
        <p14:creationId xmlns:p14="http://schemas.microsoft.com/office/powerpoint/2010/main" val="345407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76C998-1536-46A9-86CD-2EA3C3842A2A}"/>
              </a:ext>
            </a:extLst>
          </p:cNvPr>
          <p:cNvSpPr>
            <a:spLocks noGrp="1"/>
          </p:cNvSpPr>
          <p:nvPr>
            <p:ph type="title"/>
          </p:nvPr>
        </p:nvSpPr>
        <p:spPr>
          <a:xfrm>
            <a:off x="1472242" y="119792"/>
            <a:ext cx="10241280" cy="1234440"/>
          </a:xfrm>
        </p:spPr>
        <p:txBody>
          <a:bodyPr/>
          <a:lstStyle/>
          <a:p>
            <a:r>
              <a:rPr lang="tr-TR" dirty="0"/>
              <a:t>SINAV KAYGISI</a:t>
            </a:r>
          </a:p>
        </p:txBody>
      </p:sp>
      <p:sp>
        <p:nvSpPr>
          <p:cNvPr id="3" name="İçerik Yer Tutucusu 2">
            <a:extLst>
              <a:ext uri="{FF2B5EF4-FFF2-40B4-BE49-F238E27FC236}">
                <a16:creationId xmlns:a16="http://schemas.microsoft.com/office/drawing/2014/main" id="{AC670BC9-E4DD-452C-96B5-89522F27EA31}"/>
              </a:ext>
            </a:extLst>
          </p:cNvPr>
          <p:cNvSpPr>
            <a:spLocks noGrp="1"/>
          </p:cNvSpPr>
          <p:nvPr>
            <p:ph idx="1"/>
          </p:nvPr>
        </p:nvSpPr>
        <p:spPr>
          <a:xfrm>
            <a:off x="1371600" y="1609057"/>
            <a:ext cx="10241280" cy="4462559"/>
          </a:xfrm>
        </p:spPr>
        <p:txBody>
          <a:bodyPr vert="horz" lIns="0" tIns="0" rIns="0" bIns="0" rtlCol="0" anchor="t">
            <a:noAutofit/>
          </a:bodyPr>
          <a:lstStyle/>
          <a:p>
            <a:pPr algn="just"/>
            <a:r>
              <a:rPr lang="tr-TR" sz="2000" dirty="0"/>
              <a:t>Normal, gerekli ve uyumsaldır çünkü sınava hazırlanmayı motive eder, sınav sırasında başarı için istekli olmayı sağlar.</a:t>
            </a:r>
          </a:p>
          <a:p>
            <a:pPr algn="just"/>
            <a:r>
              <a:rPr lang="tr-TR" sz="2000" dirty="0"/>
              <a:t>Sorun olan ise;</a:t>
            </a:r>
          </a:p>
          <a:p>
            <a:pPr algn="just">
              <a:buFont typeface="Wingdings" panose="020B0604020202020204" pitchFamily="34" charset="0"/>
              <a:buChar char="v"/>
            </a:pPr>
            <a:r>
              <a:rPr lang="tr-TR" sz="2000" dirty="0"/>
              <a:t>Durumla orantısızdır.</a:t>
            </a:r>
          </a:p>
          <a:p>
            <a:pPr algn="just">
              <a:buFont typeface="Wingdings" panose="020B0604020202020204" pitchFamily="34" charset="0"/>
              <a:buChar char="v"/>
            </a:pPr>
            <a:r>
              <a:rPr lang="tr-TR" sz="2000" dirty="0"/>
              <a:t>Rahatsız edicidir.</a:t>
            </a:r>
          </a:p>
          <a:p>
            <a:pPr algn="just">
              <a:buFont typeface="Wingdings" panose="020B0604020202020204" pitchFamily="34" charset="0"/>
              <a:buChar char="v"/>
            </a:pPr>
            <a:r>
              <a:rPr lang="tr-TR" sz="2000" dirty="0"/>
              <a:t>Yardımcı ve motivasyon sağlayıcı değildir.</a:t>
            </a:r>
          </a:p>
          <a:p>
            <a:pPr algn="just">
              <a:buFont typeface="Wingdings" panose="020B0604020202020204" pitchFamily="34" charset="0"/>
              <a:buChar char="v"/>
            </a:pPr>
            <a:r>
              <a:rPr lang="tr-TR" sz="2000" dirty="0"/>
              <a:t>Bilgi düzeyine güveni azaltır.</a:t>
            </a:r>
          </a:p>
          <a:p>
            <a:pPr algn="just">
              <a:buFont typeface="Wingdings" panose="020B0604020202020204" pitchFamily="34" charset="0"/>
              <a:buChar char="v"/>
            </a:pPr>
            <a:r>
              <a:rPr lang="tr-TR" sz="2000" dirty="0"/>
              <a:t>Karar verme sürecini bozar.</a:t>
            </a:r>
          </a:p>
          <a:p>
            <a:pPr algn="just">
              <a:buFont typeface="Wingdings" panose="020B0604020202020204" pitchFamily="34" charset="0"/>
              <a:buChar char="v"/>
            </a:pPr>
            <a:r>
              <a:rPr lang="tr-TR" sz="2000" dirty="0"/>
              <a:t>Sınava hazırlanmayı engeller.</a:t>
            </a:r>
          </a:p>
          <a:p>
            <a:pPr algn="just">
              <a:buFont typeface="Wingdings" panose="020B0604020202020204" pitchFamily="34" charset="0"/>
              <a:buChar char="v"/>
            </a:pPr>
            <a:r>
              <a:rPr lang="tr-TR" sz="2000" dirty="0"/>
              <a:t>Bilginin verimli olarak kullanılmasını engeller</a:t>
            </a:r>
            <a:r>
              <a:rPr lang="tr-TR" dirty="0"/>
              <a:t>.</a:t>
            </a:r>
            <a:endParaRPr lang="tr-TR"/>
          </a:p>
        </p:txBody>
      </p:sp>
    </p:spTree>
    <p:extLst>
      <p:ext uri="{BB962C8B-B14F-4D97-AF65-F5344CB8AC3E}">
        <p14:creationId xmlns:p14="http://schemas.microsoft.com/office/powerpoint/2010/main" val="380019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A0485C-1364-434B-9F8B-F0ED3F880933}"/>
              </a:ext>
            </a:extLst>
          </p:cNvPr>
          <p:cNvSpPr>
            <a:spLocks noGrp="1"/>
          </p:cNvSpPr>
          <p:nvPr>
            <p:ph type="title"/>
          </p:nvPr>
        </p:nvSpPr>
        <p:spPr>
          <a:xfrm>
            <a:off x="1371600" y="795528"/>
            <a:ext cx="10241280" cy="1076290"/>
          </a:xfrm>
        </p:spPr>
        <p:txBody>
          <a:bodyPr/>
          <a:lstStyle/>
          <a:p>
            <a:r>
              <a:rPr lang="tr-TR" dirty="0"/>
              <a:t>SINAV KAYGISI NEDEN OLUR?</a:t>
            </a:r>
          </a:p>
        </p:txBody>
      </p:sp>
      <p:sp>
        <p:nvSpPr>
          <p:cNvPr id="3" name="İçerik Yer Tutucusu 2">
            <a:extLst>
              <a:ext uri="{FF2B5EF4-FFF2-40B4-BE49-F238E27FC236}">
                <a16:creationId xmlns:a16="http://schemas.microsoft.com/office/drawing/2014/main" id="{9E48D6A3-DB6C-4B04-B077-CDB61484B53F}"/>
              </a:ext>
            </a:extLst>
          </p:cNvPr>
          <p:cNvSpPr>
            <a:spLocks noGrp="1"/>
          </p:cNvSpPr>
          <p:nvPr>
            <p:ph idx="1"/>
          </p:nvPr>
        </p:nvSpPr>
        <p:spPr/>
        <p:txBody>
          <a:bodyPr vert="horz" lIns="0" tIns="0" rIns="0" bIns="0" rtlCol="0" anchor="t">
            <a:normAutofit/>
          </a:bodyPr>
          <a:lstStyle/>
          <a:p>
            <a:pPr algn="just"/>
            <a:r>
              <a:rPr lang="tr-TR" sz="2800" dirty="0"/>
              <a:t>Sınavın sürecinden çok sınavın sonucuna odaklanma</a:t>
            </a:r>
          </a:p>
          <a:p>
            <a:pPr algn="just"/>
            <a:r>
              <a:rPr lang="tr-TR" sz="2800" dirty="0"/>
              <a:t>Sınavın sonucunu </a:t>
            </a:r>
            <a:r>
              <a:rPr lang="tr-TR" sz="2800" dirty="0" err="1"/>
              <a:t>felaketleştirme</a:t>
            </a:r>
            <a:endParaRPr lang="tr-TR" sz="2800" dirty="0"/>
          </a:p>
          <a:p>
            <a:pPr algn="just"/>
            <a:r>
              <a:rPr lang="tr-TR" sz="2800" dirty="0"/>
              <a:t>Sınava ilişkin bilgi ve beceriye veya bunu yansıtabileceğine güvensizlik</a:t>
            </a:r>
          </a:p>
          <a:p>
            <a:pPr algn="just"/>
            <a:r>
              <a:rPr lang="tr-TR" sz="2800" dirty="0"/>
              <a:t>Olumsuz değerlendirilme korkusu. Bilgisinin değil, kişiliğinin değerlendirileceğinin düşüncesi</a:t>
            </a:r>
          </a:p>
        </p:txBody>
      </p:sp>
    </p:spTree>
    <p:extLst>
      <p:ext uri="{BB962C8B-B14F-4D97-AF65-F5344CB8AC3E}">
        <p14:creationId xmlns:p14="http://schemas.microsoft.com/office/powerpoint/2010/main" val="2337946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50C3B9-2D2A-43CC-9AA7-81761435A50A}"/>
              </a:ext>
            </a:extLst>
          </p:cNvPr>
          <p:cNvSpPr>
            <a:spLocks noGrp="1"/>
          </p:cNvSpPr>
          <p:nvPr>
            <p:ph type="title"/>
          </p:nvPr>
        </p:nvSpPr>
        <p:spPr/>
        <p:txBody>
          <a:bodyPr>
            <a:normAutofit/>
          </a:bodyPr>
          <a:lstStyle/>
          <a:p>
            <a:br>
              <a:rPr lang="tr-TR" b="0" dirty="0">
                <a:ea typeface="+mj-lt"/>
                <a:cs typeface="+mj-lt"/>
              </a:rPr>
            </a:br>
            <a:r>
              <a:rPr lang="tr-TR" dirty="0" err="1">
                <a:ea typeface="+mj-lt"/>
                <a:cs typeface="+mj-lt"/>
              </a:rPr>
              <a:t>KAYGINın</a:t>
            </a:r>
            <a:r>
              <a:rPr lang="tr-TR" dirty="0">
                <a:ea typeface="+mj-lt"/>
                <a:cs typeface="+mj-lt"/>
              </a:rPr>
              <a:t> FİZİKSEL BOYUTU</a:t>
            </a:r>
            <a:endParaRPr lang="tr-TR" dirty="0"/>
          </a:p>
          <a:p>
            <a:endParaRPr lang="tr-TR" dirty="0"/>
          </a:p>
        </p:txBody>
      </p:sp>
      <p:sp>
        <p:nvSpPr>
          <p:cNvPr id="3" name="İçerik Yer Tutucusu 2">
            <a:extLst>
              <a:ext uri="{FF2B5EF4-FFF2-40B4-BE49-F238E27FC236}">
                <a16:creationId xmlns:a16="http://schemas.microsoft.com/office/drawing/2014/main" id="{165608B5-C707-4EDA-B21C-CF4A75565A11}"/>
              </a:ext>
            </a:extLst>
          </p:cNvPr>
          <p:cNvSpPr>
            <a:spLocks noGrp="1"/>
          </p:cNvSpPr>
          <p:nvPr>
            <p:ph idx="1"/>
          </p:nvPr>
        </p:nvSpPr>
        <p:spPr/>
        <p:txBody>
          <a:bodyPr vert="horz" lIns="0" tIns="0" rIns="0" bIns="0" rtlCol="0" anchor="t">
            <a:normAutofit fontScale="92500" lnSpcReduction="10000"/>
          </a:bodyPr>
          <a:lstStyle/>
          <a:p>
            <a:pPr marL="0" indent="0" algn="just"/>
            <a:r>
              <a:rPr lang="tr-TR" dirty="0">
                <a:ea typeface="+mn-lt"/>
                <a:cs typeface="+mn-lt"/>
              </a:rPr>
              <a:t> Hızlı kalp atışı</a:t>
            </a:r>
            <a:endParaRPr lang="tr-TR" dirty="0"/>
          </a:p>
          <a:p>
            <a:pPr algn="just"/>
            <a:r>
              <a:rPr lang="tr-TR" dirty="0">
                <a:ea typeface="+mn-lt"/>
                <a:cs typeface="+mn-lt"/>
              </a:rPr>
              <a:t>Mide bulantıları</a:t>
            </a:r>
            <a:endParaRPr lang="tr-TR" dirty="0"/>
          </a:p>
          <a:p>
            <a:pPr algn="just"/>
            <a:r>
              <a:rPr lang="tr-TR" dirty="0">
                <a:ea typeface="+mn-lt"/>
                <a:cs typeface="+mn-lt"/>
              </a:rPr>
              <a:t>Terleme</a:t>
            </a:r>
            <a:endParaRPr lang="tr-TR" dirty="0"/>
          </a:p>
          <a:p>
            <a:pPr algn="just"/>
            <a:r>
              <a:rPr lang="tr-TR" dirty="0">
                <a:ea typeface="+mn-lt"/>
                <a:cs typeface="+mn-lt"/>
              </a:rPr>
              <a:t>Ateş basması</a:t>
            </a:r>
            <a:endParaRPr lang="tr-TR" dirty="0"/>
          </a:p>
          <a:p>
            <a:pPr algn="just"/>
            <a:r>
              <a:rPr lang="tr-TR" dirty="0">
                <a:ea typeface="+mn-lt"/>
                <a:cs typeface="+mn-lt"/>
              </a:rPr>
              <a:t>Üşüme</a:t>
            </a:r>
            <a:endParaRPr lang="tr-TR" dirty="0" err="1"/>
          </a:p>
          <a:p>
            <a:pPr algn="just"/>
            <a:r>
              <a:rPr lang="tr-TR" dirty="0">
                <a:ea typeface="+mn-lt"/>
                <a:cs typeface="+mn-lt"/>
              </a:rPr>
              <a:t>Kızarma</a:t>
            </a:r>
            <a:endParaRPr lang="tr-TR" dirty="0" err="1"/>
          </a:p>
          <a:p>
            <a:pPr marL="342900" indent="-342900" algn="just"/>
            <a:r>
              <a:rPr lang="tr-TR" dirty="0">
                <a:ea typeface="+mn-lt"/>
                <a:cs typeface="+mn-lt"/>
              </a:rPr>
              <a:t>Sinirlilik</a:t>
            </a:r>
            <a:endParaRPr lang="tr-TR" dirty="0" err="1"/>
          </a:p>
          <a:p>
            <a:pPr algn="just"/>
            <a:r>
              <a:rPr lang="tr-TR" dirty="0">
                <a:ea typeface="+mn-lt"/>
                <a:cs typeface="+mn-lt"/>
              </a:rPr>
              <a:t>Gerginlik vb.</a:t>
            </a:r>
            <a:endParaRPr lang="tr-TR" dirty="0"/>
          </a:p>
          <a:p>
            <a:endParaRPr lang="tr-TR" dirty="0"/>
          </a:p>
        </p:txBody>
      </p:sp>
    </p:spTree>
    <p:extLst>
      <p:ext uri="{BB962C8B-B14F-4D97-AF65-F5344CB8AC3E}">
        <p14:creationId xmlns:p14="http://schemas.microsoft.com/office/powerpoint/2010/main" val="371455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9DE976-0145-4101-8D74-E9896E172705}"/>
              </a:ext>
            </a:extLst>
          </p:cNvPr>
          <p:cNvSpPr>
            <a:spLocks noGrp="1"/>
          </p:cNvSpPr>
          <p:nvPr>
            <p:ph type="title"/>
          </p:nvPr>
        </p:nvSpPr>
        <p:spPr>
          <a:xfrm>
            <a:off x="1371600" y="795528"/>
            <a:ext cx="10241280" cy="1018780"/>
          </a:xfrm>
        </p:spPr>
        <p:txBody>
          <a:bodyPr/>
          <a:lstStyle/>
          <a:p>
            <a:r>
              <a:rPr lang="tr-TR" dirty="0"/>
              <a:t>DÜŞÜNCE BOYUTU</a:t>
            </a:r>
          </a:p>
        </p:txBody>
      </p:sp>
      <p:sp>
        <p:nvSpPr>
          <p:cNvPr id="3" name="İçerik Yer Tutucusu 2">
            <a:extLst>
              <a:ext uri="{FF2B5EF4-FFF2-40B4-BE49-F238E27FC236}">
                <a16:creationId xmlns:a16="http://schemas.microsoft.com/office/drawing/2014/main" id="{1F7AE18B-06AC-4002-9D51-6CBB78B992FF}"/>
              </a:ext>
            </a:extLst>
          </p:cNvPr>
          <p:cNvSpPr>
            <a:spLocks noGrp="1"/>
          </p:cNvSpPr>
          <p:nvPr>
            <p:ph idx="1"/>
          </p:nvPr>
        </p:nvSpPr>
        <p:spPr/>
        <p:txBody>
          <a:bodyPr vert="horz" lIns="0" tIns="0" rIns="0" bIns="0" rtlCol="0" anchor="t">
            <a:normAutofit/>
          </a:bodyPr>
          <a:lstStyle/>
          <a:p>
            <a:pPr algn="just"/>
            <a:r>
              <a:rPr lang="tr-TR" dirty="0">
                <a:ea typeface="+mn-lt"/>
                <a:cs typeface="+mn-lt"/>
              </a:rPr>
              <a:t>Ya başarısız olursam?</a:t>
            </a:r>
            <a:endParaRPr lang="tr-TR" dirty="0"/>
          </a:p>
          <a:p>
            <a:pPr algn="just"/>
            <a:r>
              <a:rPr lang="tr-TR" dirty="0">
                <a:ea typeface="+mn-lt"/>
                <a:cs typeface="+mn-lt"/>
              </a:rPr>
              <a:t>Ya kazanamazsam?</a:t>
            </a:r>
            <a:endParaRPr lang="tr-TR" dirty="0"/>
          </a:p>
          <a:p>
            <a:pPr algn="just"/>
            <a:r>
              <a:rPr lang="tr-TR" dirty="0">
                <a:ea typeface="+mn-lt"/>
                <a:cs typeface="+mn-lt"/>
              </a:rPr>
              <a:t>Eyvah, yine sınav yaklaşıyor. Çalışmamı yetiştiremeyeceğim.</a:t>
            </a:r>
            <a:endParaRPr lang="tr-TR" dirty="0"/>
          </a:p>
          <a:p>
            <a:pPr algn="just"/>
            <a:r>
              <a:rPr lang="tr-TR" dirty="0">
                <a:ea typeface="+mn-lt"/>
                <a:cs typeface="+mn-lt"/>
              </a:rPr>
              <a:t>Bu sınavda başarısız olacağım ve herkes aptal olduğumu düşünecek.</a:t>
            </a:r>
            <a:endParaRPr lang="tr-TR" dirty="0"/>
          </a:p>
          <a:p>
            <a:pPr algn="just"/>
            <a:r>
              <a:rPr lang="tr-TR" dirty="0">
                <a:ea typeface="+mn-lt"/>
                <a:cs typeface="+mn-lt"/>
              </a:rPr>
              <a:t>Çalıştığım halde kendimi yeterli görmüyorum.</a:t>
            </a:r>
            <a:endParaRPr lang="tr-TR" dirty="0"/>
          </a:p>
          <a:p>
            <a:pPr algn="just"/>
            <a:r>
              <a:rPr lang="tr-TR" dirty="0">
                <a:ea typeface="+mn-lt"/>
                <a:cs typeface="+mn-lt"/>
              </a:rPr>
              <a:t>Zaman kalmadı. Hiçbir şey bilmiyorum. Herkes çalışmasını bitirmiştir.</a:t>
            </a:r>
            <a:endParaRPr lang="tr-TR" dirty="0"/>
          </a:p>
          <a:p>
            <a:endParaRPr lang="tr-TR" dirty="0"/>
          </a:p>
        </p:txBody>
      </p:sp>
    </p:spTree>
    <p:extLst>
      <p:ext uri="{BB962C8B-B14F-4D97-AF65-F5344CB8AC3E}">
        <p14:creationId xmlns:p14="http://schemas.microsoft.com/office/powerpoint/2010/main" val="7966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30A663-95E7-4D6C-B0FD-3E8EA873A4CE}"/>
              </a:ext>
            </a:extLst>
          </p:cNvPr>
          <p:cNvSpPr>
            <a:spLocks noGrp="1"/>
          </p:cNvSpPr>
          <p:nvPr>
            <p:ph type="title"/>
          </p:nvPr>
        </p:nvSpPr>
        <p:spPr>
          <a:xfrm>
            <a:off x="1371600" y="795528"/>
            <a:ext cx="10241280" cy="1033157"/>
          </a:xfrm>
        </p:spPr>
        <p:txBody>
          <a:bodyPr>
            <a:normAutofit fontScale="90000"/>
          </a:bodyPr>
          <a:lstStyle/>
          <a:p>
            <a:r>
              <a:rPr lang="tr-TR" dirty="0">
                <a:ea typeface="+mj-lt"/>
                <a:cs typeface="+mj-lt"/>
              </a:rPr>
              <a:t>SINAV KAYGISININ BOYUTLARINI ÖĞRENMEK BİZE NE KAZANDIRIR?</a:t>
            </a:r>
            <a:endParaRPr lang="tr-TR" dirty="0"/>
          </a:p>
        </p:txBody>
      </p:sp>
      <p:sp>
        <p:nvSpPr>
          <p:cNvPr id="3" name="İçerik Yer Tutucusu 2">
            <a:extLst>
              <a:ext uri="{FF2B5EF4-FFF2-40B4-BE49-F238E27FC236}">
                <a16:creationId xmlns:a16="http://schemas.microsoft.com/office/drawing/2014/main" id="{3285764B-9796-4C67-9D62-70B336B3C256}"/>
              </a:ext>
            </a:extLst>
          </p:cNvPr>
          <p:cNvSpPr>
            <a:spLocks noGrp="1"/>
          </p:cNvSpPr>
          <p:nvPr>
            <p:ph idx="1"/>
          </p:nvPr>
        </p:nvSpPr>
        <p:spPr/>
        <p:txBody>
          <a:bodyPr vert="horz" lIns="0" tIns="0" rIns="0" bIns="0" rtlCol="0" anchor="t">
            <a:normAutofit/>
          </a:bodyPr>
          <a:lstStyle/>
          <a:p>
            <a:pPr algn="just"/>
            <a:r>
              <a:rPr lang="tr-TR" sz="2800" dirty="0">
                <a:ea typeface="+mn-lt"/>
                <a:cs typeface="+mn-lt"/>
              </a:rPr>
              <a:t>Hangi boyuttaki kaygıları yaşıyorsak, kaygılarımızla baş edebilmek için ne tür yöntemleri kullanmamız gerektiği konusunda bilgi sağlar. Örneğin; DUYUŞSAL (FİZİKSEL) tepkilerimiz yoğunsa kaygı ile baş edebilmek için nefes ve gevşeme egzersizlerini kullanmalıyız. Eğer kuruntularımız (ENDİŞE) yoğunsa kaygı ile baş edebilmek için olumsuz düşüncelerimizin yerine daha pozitif ve gerçekçi düşünceler geliştirmeye çalışmalıyız.</a:t>
            </a:r>
            <a:endParaRPr lang="tr-TR" sz="2800" dirty="0"/>
          </a:p>
        </p:txBody>
      </p:sp>
    </p:spTree>
    <p:extLst>
      <p:ext uri="{BB962C8B-B14F-4D97-AF65-F5344CB8AC3E}">
        <p14:creationId xmlns:p14="http://schemas.microsoft.com/office/powerpoint/2010/main" val="171497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F2A274-50A9-46F6-820D-A1EF0D1821BD}"/>
              </a:ext>
            </a:extLst>
          </p:cNvPr>
          <p:cNvSpPr>
            <a:spLocks noGrp="1"/>
          </p:cNvSpPr>
          <p:nvPr>
            <p:ph type="title"/>
          </p:nvPr>
        </p:nvSpPr>
        <p:spPr>
          <a:xfrm>
            <a:off x="1371600" y="795528"/>
            <a:ext cx="10241280" cy="846252"/>
          </a:xfrm>
        </p:spPr>
        <p:txBody>
          <a:bodyPr/>
          <a:lstStyle/>
          <a:p>
            <a:r>
              <a:rPr lang="tr-TR" dirty="0"/>
              <a:t>Sınav stratejisi belirleme</a:t>
            </a:r>
          </a:p>
        </p:txBody>
      </p:sp>
      <p:sp>
        <p:nvSpPr>
          <p:cNvPr id="3" name="İçerik Yer Tutucusu 2">
            <a:extLst>
              <a:ext uri="{FF2B5EF4-FFF2-40B4-BE49-F238E27FC236}">
                <a16:creationId xmlns:a16="http://schemas.microsoft.com/office/drawing/2014/main" id="{42E1389E-763C-49A4-A6EA-A984135E8C61}"/>
              </a:ext>
            </a:extLst>
          </p:cNvPr>
          <p:cNvSpPr>
            <a:spLocks noGrp="1"/>
          </p:cNvSpPr>
          <p:nvPr>
            <p:ph idx="1"/>
          </p:nvPr>
        </p:nvSpPr>
        <p:spPr/>
        <p:txBody>
          <a:bodyPr vert="horz" lIns="0" tIns="0" rIns="0" bIns="0" rtlCol="0" anchor="t">
            <a:normAutofit/>
          </a:bodyPr>
          <a:lstStyle/>
          <a:p>
            <a:pPr algn="just"/>
            <a:r>
              <a:rPr lang="tr-TR" dirty="0"/>
              <a:t>Size verilen sınav süresini ne kadar verimli kullanabiliyorsunuz?</a:t>
            </a:r>
            <a:endParaRPr lang="tr-TR"/>
          </a:p>
          <a:p>
            <a:pPr algn="just"/>
            <a:r>
              <a:rPr lang="tr-TR" dirty="0"/>
              <a:t>Hangi alandaki soruları daha kolay ve kısa sürede yapıyorsunuz?</a:t>
            </a:r>
          </a:p>
          <a:p>
            <a:pPr algn="just"/>
            <a:r>
              <a:rPr lang="tr-TR" dirty="0"/>
              <a:t>Hangi alandaki sorulardan başlarsınız ve alanlar arasında nasıl bir sıralama yaparsanız verim artar?</a:t>
            </a:r>
          </a:p>
          <a:p>
            <a:pPr algn="just"/>
            <a:r>
              <a:rPr lang="tr-TR" dirty="0"/>
              <a:t>Sınav kağıdındaki kaydırma yapma olasılığını azaltmak için nasıl yollar izleyebilirsiniz?</a:t>
            </a:r>
          </a:p>
        </p:txBody>
      </p:sp>
    </p:spTree>
    <p:extLst>
      <p:ext uri="{BB962C8B-B14F-4D97-AF65-F5344CB8AC3E}">
        <p14:creationId xmlns:p14="http://schemas.microsoft.com/office/powerpoint/2010/main" val="4105494208"/>
      </p:ext>
    </p:extLst>
  </p:cSld>
  <p:clrMapOvr>
    <a:masterClrMapping/>
  </p:clrMapOvr>
</p:sld>
</file>

<file path=ppt/theme/theme1.xml><?xml version="1.0" encoding="utf-8"?>
<a:theme xmlns:a="http://schemas.openxmlformats.org/drawingml/2006/main" name="GradientRiseVTI">
  <a:themeElements>
    <a:clrScheme name="AnalogousFromRegularSeedRightStep">
      <a:dk1>
        <a:srgbClr val="000000"/>
      </a:dk1>
      <a:lt1>
        <a:srgbClr val="FFFFFF"/>
      </a:lt1>
      <a:dk2>
        <a:srgbClr val="412425"/>
      </a:dk2>
      <a:lt2>
        <a:srgbClr val="E2E8E5"/>
      </a:lt2>
      <a:accent1>
        <a:srgbClr val="E7297A"/>
      </a:accent1>
      <a:accent2>
        <a:srgbClr val="D51719"/>
      </a:accent2>
      <a:accent3>
        <a:srgbClr val="E77629"/>
      </a:accent3>
      <a:accent4>
        <a:srgbClr val="BFA115"/>
      </a:accent4>
      <a:accent5>
        <a:srgbClr val="8DAF1F"/>
      </a:accent5>
      <a:accent6>
        <a:srgbClr val="4DB914"/>
      </a:accent6>
      <a:hlink>
        <a:srgbClr val="31956A"/>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Geniş ekran</PresentationFormat>
  <Paragraphs>0</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GradientRiseVTI</vt:lpstr>
      <vt:lpstr>  FERHAT KANAT  OKUL PSİKOLOJİK DANIŞMANI</vt:lpstr>
      <vt:lpstr>SUNUM İÇERİĞİ</vt:lpstr>
      <vt:lpstr>Sınav kaygısı nedir?</vt:lpstr>
      <vt:lpstr>SINAV KAYGISI</vt:lpstr>
      <vt:lpstr>SINAV KAYGISI NEDEN OLUR?</vt:lpstr>
      <vt:lpstr> KAYGINın FİZİKSEL BOYUTU </vt:lpstr>
      <vt:lpstr>DÜŞÜNCE BOYUTU</vt:lpstr>
      <vt:lpstr>SINAV KAYGISININ BOYUTLARINI ÖĞRENMEK BİZE NE KAZANDIRIR?</vt:lpstr>
      <vt:lpstr>Sınav stratejisi belirleme</vt:lpstr>
      <vt:lpstr>Sınavı Kazanmak</vt:lpstr>
      <vt:lpstr>Sınava çalışmak</vt:lpstr>
      <vt:lpstr>SINAV KAYGISIYLA BAŞ ETME</vt:lpstr>
      <vt:lpstr>1.Zamanınızı Planlamaya Çalışın</vt:lpstr>
      <vt:lpstr>2.Rahatlatıcı aktiviteler</vt:lpstr>
      <vt:lpstr>Hareket  Bozukluklarına  Karşı  Koymaya  Çalışın</vt:lpstr>
      <vt:lpstr>3.Uykunuza özen gösterin</vt:lpstr>
      <vt:lpstr>4.SINAVIN PROVASINI YAPIN</vt:lpstr>
      <vt:lpstr>4.OLUMSUZU OLUMLUYA ÇEVİR</vt:lpstr>
      <vt:lpstr>OLUMSUZ DÜŞÜNMEMİZE NEDEN OLAN TUTUMLAR</vt:lpstr>
      <vt:lpstr>KENDİ KENDİNE OLUMLU DİYALOG</vt:lpstr>
      <vt:lpstr>Sınav üzerinde kontrolünün olmadığı düşünceleri</vt:lpstr>
      <vt:lpstr>SINAV ÜZERİNDE KONTROLÜNÜN OLMADIĞI DÜŞÜNCELERİ</vt:lpstr>
      <vt:lpstr>SINAV ÜZERİNDE KONTROLÜNÜN OLMADIĞI DÜŞÜNCELERİ</vt:lpstr>
      <vt:lpstr>Gerçekçi olmayan talepler</vt:lpstr>
      <vt:lpstr>   SINAV KAYGISIYLA BAŞ ETMEMİZDE BİZE YARDIMCI OLABİLECEK İNSANLAR </vt:lpstr>
      <vt:lpstr>SON SÖZLER</vt:lpstr>
      <vt:lpstr>SON sözler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662</cp:revision>
  <dcterms:created xsi:type="dcterms:W3CDTF">2012-08-15T22:53:30Z</dcterms:created>
  <dcterms:modified xsi:type="dcterms:W3CDTF">2021-05-21T21:00:10Z</dcterms:modified>
</cp:coreProperties>
</file>