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616" r:id="rId3"/>
    <p:sldId id="257" r:id="rId4"/>
    <p:sldId id="332" r:id="rId5"/>
    <p:sldId id="321" r:id="rId6"/>
    <p:sldId id="258" r:id="rId7"/>
    <p:sldId id="598" r:id="rId8"/>
    <p:sldId id="333" r:id="rId9"/>
    <p:sldId id="599" r:id="rId10"/>
    <p:sldId id="600" r:id="rId11"/>
    <p:sldId id="601" r:id="rId12"/>
    <p:sldId id="602" r:id="rId13"/>
    <p:sldId id="603" r:id="rId14"/>
    <p:sldId id="604" r:id="rId15"/>
    <p:sldId id="268" r:id="rId16"/>
    <p:sldId id="605" r:id="rId17"/>
    <p:sldId id="606" r:id="rId18"/>
    <p:sldId id="607" r:id="rId19"/>
    <p:sldId id="608" r:id="rId20"/>
    <p:sldId id="609" r:id="rId21"/>
    <p:sldId id="610" r:id="rId22"/>
    <p:sldId id="611" r:id="rId23"/>
    <p:sldId id="612" r:id="rId24"/>
    <p:sldId id="613" r:id="rId25"/>
    <p:sldId id="614" r:id="rId26"/>
    <p:sldId id="615" r:id="rId27"/>
    <p:sldId id="618" r:id="rId28"/>
    <p:sldId id="617" r:id="rId29"/>
    <p:sldId id="619" r:id="rId30"/>
    <p:sldId id="62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CDDE8-300E-4D06-B7E6-711BAA40A53E}"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92EF2C5F-19AE-4F50-836E-C96C694309DF}">
      <dgm:prSet/>
      <dgm:spPr/>
      <dgm:t>
        <a:bodyPr/>
        <a:lstStyle/>
        <a:p>
          <a:r>
            <a:rPr lang="tr-TR"/>
            <a:t>Beden duruşu</a:t>
          </a:r>
        </a:p>
      </dgm:t>
    </dgm:pt>
    <dgm:pt modelId="{DED61DB8-902C-45CC-A33F-EF50D0503C3F}" type="parTrans" cxnId="{31EE658D-A80A-4F8C-B810-900DA0C00B4C}">
      <dgm:prSet/>
      <dgm:spPr/>
      <dgm:t>
        <a:bodyPr/>
        <a:lstStyle/>
        <a:p>
          <a:endParaRPr lang="en-US"/>
        </a:p>
      </dgm:t>
    </dgm:pt>
    <dgm:pt modelId="{A1FD5E9D-4F3E-4BD4-ADAA-7CDE333D1DC0}" type="sibTrans" cxnId="{31EE658D-A80A-4F8C-B810-900DA0C00B4C}">
      <dgm:prSet/>
      <dgm:spPr/>
      <dgm:t>
        <a:bodyPr/>
        <a:lstStyle/>
        <a:p>
          <a:endParaRPr lang="en-US"/>
        </a:p>
      </dgm:t>
    </dgm:pt>
    <dgm:pt modelId="{E28F5F02-157B-4E18-8C2B-59D40FB108AB}">
      <dgm:prSet/>
      <dgm:spPr/>
      <dgm:t>
        <a:bodyPr/>
        <a:lstStyle/>
        <a:p>
          <a:r>
            <a:rPr lang="tr-TR"/>
            <a:t>Jest ve mimikler</a:t>
          </a:r>
        </a:p>
      </dgm:t>
    </dgm:pt>
    <dgm:pt modelId="{6CB8C3DA-E4E8-4B00-B28C-604A9A442E46}" type="parTrans" cxnId="{5730FEB1-176E-4433-847C-5729EB8F2012}">
      <dgm:prSet/>
      <dgm:spPr/>
      <dgm:t>
        <a:bodyPr/>
        <a:lstStyle/>
        <a:p>
          <a:endParaRPr lang="en-US"/>
        </a:p>
      </dgm:t>
    </dgm:pt>
    <dgm:pt modelId="{29E15F3C-D66C-4658-BB3F-84A2F3E33B67}" type="sibTrans" cxnId="{5730FEB1-176E-4433-847C-5729EB8F2012}">
      <dgm:prSet/>
      <dgm:spPr/>
      <dgm:t>
        <a:bodyPr/>
        <a:lstStyle/>
        <a:p>
          <a:endParaRPr lang="en-US"/>
        </a:p>
      </dgm:t>
    </dgm:pt>
    <dgm:pt modelId="{EC5CC839-3300-47F3-8229-BD96C0A438D0}">
      <dgm:prSet/>
      <dgm:spPr/>
      <dgm:t>
        <a:bodyPr/>
        <a:lstStyle/>
        <a:p>
          <a:r>
            <a:rPr lang="tr-TR"/>
            <a:t>Göz teması</a:t>
          </a:r>
        </a:p>
      </dgm:t>
    </dgm:pt>
    <dgm:pt modelId="{A3324E02-EE1C-4DE1-B904-2B34CABE1A05}" type="parTrans" cxnId="{47FB7C65-31D9-4076-AB00-D375354CE434}">
      <dgm:prSet/>
      <dgm:spPr/>
      <dgm:t>
        <a:bodyPr/>
        <a:lstStyle/>
        <a:p>
          <a:endParaRPr lang="en-US"/>
        </a:p>
      </dgm:t>
    </dgm:pt>
    <dgm:pt modelId="{E26D8016-26DA-4B35-B5BB-0AB4759BF9CE}" type="sibTrans" cxnId="{47FB7C65-31D9-4076-AB00-D375354CE434}">
      <dgm:prSet/>
      <dgm:spPr/>
      <dgm:t>
        <a:bodyPr/>
        <a:lstStyle/>
        <a:p>
          <a:endParaRPr lang="en-US"/>
        </a:p>
      </dgm:t>
    </dgm:pt>
    <dgm:pt modelId="{6062FFE1-D2EE-4F71-A56F-CFF0684DD4EF}">
      <dgm:prSet/>
      <dgm:spPr/>
      <dgm:t>
        <a:bodyPr/>
        <a:lstStyle/>
        <a:p>
          <a:r>
            <a:rPr lang="tr-TR"/>
            <a:t>Mesafe</a:t>
          </a:r>
        </a:p>
      </dgm:t>
    </dgm:pt>
    <dgm:pt modelId="{B07E6D9F-10F2-476E-892D-CA3AF0FD97D2}" type="parTrans" cxnId="{AB5D42AA-CA36-4C39-9011-E29594986354}">
      <dgm:prSet/>
      <dgm:spPr/>
      <dgm:t>
        <a:bodyPr/>
        <a:lstStyle/>
        <a:p>
          <a:endParaRPr lang="en-US"/>
        </a:p>
      </dgm:t>
    </dgm:pt>
    <dgm:pt modelId="{649557FD-9605-45BA-BDEC-97B5D9BED252}" type="sibTrans" cxnId="{AB5D42AA-CA36-4C39-9011-E29594986354}">
      <dgm:prSet/>
      <dgm:spPr/>
      <dgm:t>
        <a:bodyPr/>
        <a:lstStyle/>
        <a:p>
          <a:endParaRPr lang="en-US"/>
        </a:p>
      </dgm:t>
    </dgm:pt>
    <dgm:pt modelId="{EC511DBE-CC0B-4B08-8A68-B97D36D98439}">
      <dgm:prSet/>
      <dgm:spPr/>
      <dgm:t>
        <a:bodyPr/>
        <a:lstStyle/>
        <a:p>
          <a:r>
            <a:rPr lang="tr-TR" dirty="0"/>
            <a:t>Ses tonu-şiddeti</a:t>
          </a:r>
        </a:p>
      </dgm:t>
    </dgm:pt>
    <dgm:pt modelId="{FF280D6C-2C41-4A33-B30B-EB7F8DF8AD25}" type="parTrans" cxnId="{B14E8B14-8B39-4787-9502-5E0E6780A0F9}">
      <dgm:prSet/>
      <dgm:spPr/>
      <dgm:t>
        <a:bodyPr/>
        <a:lstStyle/>
        <a:p>
          <a:endParaRPr lang="en-US"/>
        </a:p>
      </dgm:t>
    </dgm:pt>
    <dgm:pt modelId="{E6D0D21C-159F-4EB7-BDAE-D9BAB406AD1F}" type="sibTrans" cxnId="{B14E8B14-8B39-4787-9502-5E0E6780A0F9}">
      <dgm:prSet/>
      <dgm:spPr/>
      <dgm:t>
        <a:bodyPr/>
        <a:lstStyle/>
        <a:p>
          <a:endParaRPr lang="en-US"/>
        </a:p>
      </dgm:t>
    </dgm:pt>
    <dgm:pt modelId="{61ACA1D2-42B1-4FF3-890C-504F5D6D9ECD}">
      <dgm:prSet/>
      <dgm:spPr/>
      <dgm:t>
        <a:bodyPr/>
        <a:lstStyle/>
        <a:p>
          <a:r>
            <a:rPr lang="tr-TR"/>
            <a:t>Baş, eller ve ayakların kullanımı</a:t>
          </a:r>
        </a:p>
      </dgm:t>
    </dgm:pt>
    <dgm:pt modelId="{3D3E95AC-6164-47AB-8C3A-4BE701EEB007}" type="parTrans" cxnId="{42C42CEC-1BEF-4429-96B2-6DDD2BBB3F12}">
      <dgm:prSet/>
      <dgm:spPr/>
      <dgm:t>
        <a:bodyPr/>
        <a:lstStyle/>
        <a:p>
          <a:endParaRPr lang="en-US"/>
        </a:p>
      </dgm:t>
    </dgm:pt>
    <dgm:pt modelId="{8655F6EE-D9E7-4CC4-A3D6-2A26D6DA1F33}" type="sibTrans" cxnId="{42C42CEC-1BEF-4429-96B2-6DDD2BBB3F12}">
      <dgm:prSet/>
      <dgm:spPr/>
      <dgm:t>
        <a:bodyPr/>
        <a:lstStyle/>
        <a:p>
          <a:endParaRPr lang="en-US"/>
        </a:p>
      </dgm:t>
    </dgm:pt>
    <dgm:pt modelId="{6236D723-8DCE-453E-A2DA-B75E95E8388E}" type="pres">
      <dgm:prSet presAssocID="{74FCDDE8-300E-4D06-B7E6-711BAA40A53E}" presName="vert0" presStyleCnt="0">
        <dgm:presLayoutVars>
          <dgm:dir/>
          <dgm:animOne val="branch"/>
          <dgm:animLvl val="lvl"/>
        </dgm:presLayoutVars>
      </dgm:prSet>
      <dgm:spPr/>
    </dgm:pt>
    <dgm:pt modelId="{6382B179-68E6-4602-B6D6-75B25C2DE391}" type="pres">
      <dgm:prSet presAssocID="{92EF2C5F-19AE-4F50-836E-C96C694309DF}" presName="thickLine" presStyleLbl="alignNode1" presStyleIdx="0" presStyleCnt="6"/>
      <dgm:spPr/>
    </dgm:pt>
    <dgm:pt modelId="{5F176F04-563F-4389-9941-A1C4C5591400}" type="pres">
      <dgm:prSet presAssocID="{92EF2C5F-19AE-4F50-836E-C96C694309DF}" presName="horz1" presStyleCnt="0"/>
      <dgm:spPr/>
    </dgm:pt>
    <dgm:pt modelId="{278B9D2B-D914-437E-9207-5EEE4C4424DD}" type="pres">
      <dgm:prSet presAssocID="{92EF2C5F-19AE-4F50-836E-C96C694309DF}" presName="tx1" presStyleLbl="revTx" presStyleIdx="0" presStyleCnt="6"/>
      <dgm:spPr/>
    </dgm:pt>
    <dgm:pt modelId="{57812C30-7DB3-4046-912C-02F4F3014B2E}" type="pres">
      <dgm:prSet presAssocID="{92EF2C5F-19AE-4F50-836E-C96C694309DF}" presName="vert1" presStyleCnt="0"/>
      <dgm:spPr/>
    </dgm:pt>
    <dgm:pt modelId="{0D244A76-90BD-40BC-9406-DBF5CBD2DFD4}" type="pres">
      <dgm:prSet presAssocID="{E28F5F02-157B-4E18-8C2B-59D40FB108AB}" presName="thickLine" presStyleLbl="alignNode1" presStyleIdx="1" presStyleCnt="6"/>
      <dgm:spPr/>
    </dgm:pt>
    <dgm:pt modelId="{5E5A3A74-51A9-42C1-8EA6-ED3CAFAF60F6}" type="pres">
      <dgm:prSet presAssocID="{E28F5F02-157B-4E18-8C2B-59D40FB108AB}" presName="horz1" presStyleCnt="0"/>
      <dgm:spPr/>
    </dgm:pt>
    <dgm:pt modelId="{13AAD057-9FF9-42C2-9674-2249B2379C19}" type="pres">
      <dgm:prSet presAssocID="{E28F5F02-157B-4E18-8C2B-59D40FB108AB}" presName="tx1" presStyleLbl="revTx" presStyleIdx="1" presStyleCnt="6"/>
      <dgm:spPr/>
    </dgm:pt>
    <dgm:pt modelId="{6C62E52F-C0CA-4181-820A-6B2DBF214C14}" type="pres">
      <dgm:prSet presAssocID="{E28F5F02-157B-4E18-8C2B-59D40FB108AB}" presName="vert1" presStyleCnt="0"/>
      <dgm:spPr/>
    </dgm:pt>
    <dgm:pt modelId="{D9887DF3-DDEF-4CE5-BFC7-7AC2D7F62FC2}" type="pres">
      <dgm:prSet presAssocID="{EC5CC839-3300-47F3-8229-BD96C0A438D0}" presName="thickLine" presStyleLbl="alignNode1" presStyleIdx="2" presStyleCnt="6"/>
      <dgm:spPr/>
    </dgm:pt>
    <dgm:pt modelId="{A59BCCBD-73A3-41EA-A88B-C2A1FF8D32B8}" type="pres">
      <dgm:prSet presAssocID="{EC5CC839-3300-47F3-8229-BD96C0A438D0}" presName="horz1" presStyleCnt="0"/>
      <dgm:spPr/>
    </dgm:pt>
    <dgm:pt modelId="{4930E1EE-08FA-444F-A0AB-098EBACBE5BF}" type="pres">
      <dgm:prSet presAssocID="{EC5CC839-3300-47F3-8229-BD96C0A438D0}" presName="tx1" presStyleLbl="revTx" presStyleIdx="2" presStyleCnt="6"/>
      <dgm:spPr/>
    </dgm:pt>
    <dgm:pt modelId="{5FEC9D3C-E17C-4BFA-903B-0CC3E2071C11}" type="pres">
      <dgm:prSet presAssocID="{EC5CC839-3300-47F3-8229-BD96C0A438D0}" presName="vert1" presStyleCnt="0"/>
      <dgm:spPr/>
    </dgm:pt>
    <dgm:pt modelId="{8CC5947E-C42D-4663-A026-07C0CAA244C2}" type="pres">
      <dgm:prSet presAssocID="{6062FFE1-D2EE-4F71-A56F-CFF0684DD4EF}" presName="thickLine" presStyleLbl="alignNode1" presStyleIdx="3" presStyleCnt="6"/>
      <dgm:spPr/>
    </dgm:pt>
    <dgm:pt modelId="{8414516A-1824-4D0C-BFDD-B7EE8D1CA05A}" type="pres">
      <dgm:prSet presAssocID="{6062FFE1-D2EE-4F71-A56F-CFF0684DD4EF}" presName="horz1" presStyleCnt="0"/>
      <dgm:spPr/>
    </dgm:pt>
    <dgm:pt modelId="{0107DAAD-E8AD-4E8E-B15F-9F1CF5716527}" type="pres">
      <dgm:prSet presAssocID="{6062FFE1-D2EE-4F71-A56F-CFF0684DD4EF}" presName="tx1" presStyleLbl="revTx" presStyleIdx="3" presStyleCnt="6"/>
      <dgm:spPr/>
    </dgm:pt>
    <dgm:pt modelId="{6711805C-15C0-4D64-8EA1-6D8CA70AC72A}" type="pres">
      <dgm:prSet presAssocID="{6062FFE1-D2EE-4F71-A56F-CFF0684DD4EF}" presName="vert1" presStyleCnt="0"/>
      <dgm:spPr/>
    </dgm:pt>
    <dgm:pt modelId="{BAC479C6-DDC3-4507-A43D-56CCADABF335}" type="pres">
      <dgm:prSet presAssocID="{EC511DBE-CC0B-4B08-8A68-B97D36D98439}" presName="thickLine" presStyleLbl="alignNode1" presStyleIdx="4" presStyleCnt="6"/>
      <dgm:spPr/>
    </dgm:pt>
    <dgm:pt modelId="{5E20975F-98D5-4C6F-B83C-7C80D3CFCCB5}" type="pres">
      <dgm:prSet presAssocID="{EC511DBE-CC0B-4B08-8A68-B97D36D98439}" presName="horz1" presStyleCnt="0"/>
      <dgm:spPr/>
    </dgm:pt>
    <dgm:pt modelId="{369C789D-31BF-4BFE-A034-4177B9EC8EFF}" type="pres">
      <dgm:prSet presAssocID="{EC511DBE-CC0B-4B08-8A68-B97D36D98439}" presName="tx1" presStyleLbl="revTx" presStyleIdx="4" presStyleCnt="6"/>
      <dgm:spPr/>
    </dgm:pt>
    <dgm:pt modelId="{DAAB8C31-8AC1-45B5-A5A7-E218601E4BAE}" type="pres">
      <dgm:prSet presAssocID="{EC511DBE-CC0B-4B08-8A68-B97D36D98439}" presName="vert1" presStyleCnt="0"/>
      <dgm:spPr/>
    </dgm:pt>
    <dgm:pt modelId="{D6E7C2BD-B19B-43D9-872B-D97D9421543A}" type="pres">
      <dgm:prSet presAssocID="{61ACA1D2-42B1-4FF3-890C-504F5D6D9ECD}" presName="thickLine" presStyleLbl="alignNode1" presStyleIdx="5" presStyleCnt="6"/>
      <dgm:spPr/>
    </dgm:pt>
    <dgm:pt modelId="{E22038F2-55A4-4F49-8707-18575B452ADE}" type="pres">
      <dgm:prSet presAssocID="{61ACA1D2-42B1-4FF3-890C-504F5D6D9ECD}" presName="horz1" presStyleCnt="0"/>
      <dgm:spPr/>
    </dgm:pt>
    <dgm:pt modelId="{85341102-F9D8-4B6F-83CF-D892BC4C3CA7}" type="pres">
      <dgm:prSet presAssocID="{61ACA1D2-42B1-4FF3-890C-504F5D6D9ECD}" presName="tx1" presStyleLbl="revTx" presStyleIdx="5" presStyleCnt="6"/>
      <dgm:spPr/>
    </dgm:pt>
    <dgm:pt modelId="{38FC064D-5ACC-4F19-ABED-56D7A1A0BF97}" type="pres">
      <dgm:prSet presAssocID="{61ACA1D2-42B1-4FF3-890C-504F5D6D9ECD}" presName="vert1" presStyleCnt="0"/>
      <dgm:spPr/>
    </dgm:pt>
  </dgm:ptLst>
  <dgm:cxnLst>
    <dgm:cxn modelId="{B14E8B14-8B39-4787-9502-5E0E6780A0F9}" srcId="{74FCDDE8-300E-4D06-B7E6-711BAA40A53E}" destId="{EC511DBE-CC0B-4B08-8A68-B97D36D98439}" srcOrd="4" destOrd="0" parTransId="{FF280D6C-2C41-4A33-B30B-EB7F8DF8AD25}" sibTransId="{E6D0D21C-159F-4EB7-BDAE-D9BAB406AD1F}"/>
    <dgm:cxn modelId="{F2B8095E-406E-4555-86ED-9E83E974A376}" type="presOf" srcId="{EC511DBE-CC0B-4B08-8A68-B97D36D98439}" destId="{369C789D-31BF-4BFE-A034-4177B9EC8EFF}" srcOrd="0" destOrd="0" presId="urn:microsoft.com/office/officeart/2008/layout/LinedList"/>
    <dgm:cxn modelId="{47FB7C65-31D9-4076-AB00-D375354CE434}" srcId="{74FCDDE8-300E-4D06-B7E6-711BAA40A53E}" destId="{EC5CC839-3300-47F3-8229-BD96C0A438D0}" srcOrd="2" destOrd="0" parTransId="{A3324E02-EE1C-4DE1-B904-2B34CABE1A05}" sibTransId="{E26D8016-26DA-4B35-B5BB-0AB4759BF9CE}"/>
    <dgm:cxn modelId="{E6DD9565-E589-41B2-BA68-B32A5875FA01}" type="presOf" srcId="{61ACA1D2-42B1-4FF3-890C-504F5D6D9ECD}" destId="{85341102-F9D8-4B6F-83CF-D892BC4C3CA7}" srcOrd="0" destOrd="0" presId="urn:microsoft.com/office/officeart/2008/layout/LinedList"/>
    <dgm:cxn modelId="{A9FB6D54-46D8-4C73-ACE9-D60C974D85CD}" type="presOf" srcId="{92EF2C5F-19AE-4F50-836E-C96C694309DF}" destId="{278B9D2B-D914-437E-9207-5EEE4C4424DD}" srcOrd="0" destOrd="0" presId="urn:microsoft.com/office/officeart/2008/layout/LinedList"/>
    <dgm:cxn modelId="{7B5AFF7F-9BCE-4F7B-9133-A51C47375CF8}" type="presOf" srcId="{E28F5F02-157B-4E18-8C2B-59D40FB108AB}" destId="{13AAD057-9FF9-42C2-9674-2249B2379C19}" srcOrd="0" destOrd="0" presId="urn:microsoft.com/office/officeart/2008/layout/LinedList"/>
    <dgm:cxn modelId="{31EE658D-A80A-4F8C-B810-900DA0C00B4C}" srcId="{74FCDDE8-300E-4D06-B7E6-711BAA40A53E}" destId="{92EF2C5F-19AE-4F50-836E-C96C694309DF}" srcOrd="0" destOrd="0" parTransId="{DED61DB8-902C-45CC-A33F-EF50D0503C3F}" sibTransId="{A1FD5E9D-4F3E-4BD4-ADAA-7CDE333D1DC0}"/>
    <dgm:cxn modelId="{AB5D42AA-CA36-4C39-9011-E29594986354}" srcId="{74FCDDE8-300E-4D06-B7E6-711BAA40A53E}" destId="{6062FFE1-D2EE-4F71-A56F-CFF0684DD4EF}" srcOrd="3" destOrd="0" parTransId="{B07E6D9F-10F2-476E-892D-CA3AF0FD97D2}" sibTransId="{649557FD-9605-45BA-BDEC-97B5D9BED252}"/>
    <dgm:cxn modelId="{5730FEB1-176E-4433-847C-5729EB8F2012}" srcId="{74FCDDE8-300E-4D06-B7E6-711BAA40A53E}" destId="{E28F5F02-157B-4E18-8C2B-59D40FB108AB}" srcOrd="1" destOrd="0" parTransId="{6CB8C3DA-E4E8-4B00-B28C-604A9A442E46}" sibTransId="{29E15F3C-D66C-4658-BB3F-84A2F3E33B67}"/>
    <dgm:cxn modelId="{D31AA1BC-D001-43EC-B8FD-014DEE27D30F}" type="presOf" srcId="{EC5CC839-3300-47F3-8229-BD96C0A438D0}" destId="{4930E1EE-08FA-444F-A0AB-098EBACBE5BF}" srcOrd="0" destOrd="0" presId="urn:microsoft.com/office/officeart/2008/layout/LinedList"/>
    <dgm:cxn modelId="{09BB6BD4-5A0B-41AB-AB25-BB4F6F36F750}" type="presOf" srcId="{6062FFE1-D2EE-4F71-A56F-CFF0684DD4EF}" destId="{0107DAAD-E8AD-4E8E-B15F-9F1CF5716527}" srcOrd="0" destOrd="0" presId="urn:microsoft.com/office/officeart/2008/layout/LinedList"/>
    <dgm:cxn modelId="{42C42CEC-1BEF-4429-96B2-6DDD2BBB3F12}" srcId="{74FCDDE8-300E-4D06-B7E6-711BAA40A53E}" destId="{61ACA1D2-42B1-4FF3-890C-504F5D6D9ECD}" srcOrd="5" destOrd="0" parTransId="{3D3E95AC-6164-47AB-8C3A-4BE701EEB007}" sibTransId="{8655F6EE-D9E7-4CC4-A3D6-2A26D6DA1F33}"/>
    <dgm:cxn modelId="{AA7E7EEC-7D15-4399-8470-56CC0B3A2819}" type="presOf" srcId="{74FCDDE8-300E-4D06-B7E6-711BAA40A53E}" destId="{6236D723-8DCE-453E-A2DA-B75E95E8388E}" srcOrd="0" destOrd="0" presId="urn:microsoft.com/office/officeart/2008/layout/LinedList"/>
    <dgm:cxn modelId="{1145DB2F-989E-4243-8E9B-DD6C7E708E27}" type="presParOf" srcId="{6236D723-8DCE-453E-A2DA-B75E95E8388E}" destId="{6382B179-68E6-4602-B6D6-75B25C2DE391}" srcOrd="0" destOrd="0" presId="urn:microsoft.com/office/officeart/2008/layout/LinedList"/>
    <dgm:cxn modelId="{F81854C9-EA2A-4BAB-831B-A8C85C419829}" type="presParOf" srcId="{6236D723-8DCE-453E-A2DA-B75E95E8388E}" destId="{5F176F04-563F-4389-9941-A1C4C5591400}" srcOrd="1" destOrd="0" presId="urn:microsoft.com/office/officeart/2008/layout/LinedList"/>
    <dgm:cxn modelId="{3D7FF1AE-7312-443A-83B4-90E3BE3E5390}" type="presParOf" srcId="{5F176F04-563F-4389-9941-A1C4C5591400}" destId="{278B9D2B-D914-437E-9207-5EEE4C4424DD}" srcOrd="0" destOrd="0" presId="urn:microsoft.com/office/officeart/2008/layout/LinedList"/>
    <dgm:cxn modelId="{0F89FB5F-4F1D-407C-87A8-BDA53684810B}" type="presParOf" srcId="{5F176F04-563F-4389-9941-A1C4C5591400}" destId="{57812C30-7DB3-4046-912C-02F4F3014B2E}" srcOrd="1" destOrd="0" presId="urn:microsoft.com/office/officeart/2008/layout/LinedList"/>
    <dgm:cxn modelId="{4B89BAAA-5BC2-4561-A38D-74A78C7B512A}" type="presParOf" srcId="{6236D723-8DCE-453E-A2DA-B75E95E8388E}" destId="{0D244A76-90BD-40BC-9406-DBF5CBD2DFD4}" srcOrd="2" destOrd="0" presId="urn:microsoft.com/office/officeart/2008/layout/LinedList"/>
    <dgm:cxn modelId="{6F339AAD-5E5E-404A-9473-C66E6DF7F7DB}" type="presParOf" srcId="{6236D723-8DCE-453E-A2DA-B75E95E8388E}" destId="{5E5A3A74-51A9-42C1-8EA6-ED3CAFAF60F6}" srcOrd="3" destOrd="0" presId="urn:microsoft.com/office/officeart/2008/layout/LinedList"/>
    <dgm:cxn modelId="{ECBE3743-9B3B-449E-B420-3CD60CE6E029}" type="presParOf" srcId="{5E5A3A74-51A9-42C1-8EA6-ED3CAFAF60F6}" destId="{13AAD057-9FF9-42C2-9674-2249B2379C19}" srcOrd="0" destOrd="0" presId="urn:microsoft.com/office/officeart/2008/layout/LinedList"/>
    <dgm:cxn modelId="{14E3E3D8-7F6D-48BD-A1C4-643674932045}" type="presParOf" srcId="{5E5A3A74-51A9-42C1-8EA6-ED3CAFAF60F6}" destId="{6C62E52F-C0CA-4181-820A-6B2DBF214C14}" srcOrd="1" destOrd="0" presId="urn:microsoft.com/office/officeart/2008/layout/LinedList"/>
    <dgm:cxn modelId="{06EDF4F2-9511-41BD-8B22-E087AE66D15D}" type="presParOf" srcId="{6236D723-8DCE-453E-A2DA-B75E95E8388E}" destId="{D9887DF3-DDEF-4CE5-BFC7-7AC2D7F62FC2}" srcOrd="4" destOrd="0" presId="urn:microsoft.com/office/officeart/2008/layout/LinedList"/>
    <dgm:cxn modelId="{D4AA44E4-DE12-485D-9860-029F238B4560}" type="presParOf" srcId="{6236D723-8DCE-453E-A2DA-B75E95E8388E}" destId="{A59BCCBD-73A3-41EA-A88B-C2A1FF8D32B8}" srcOrd="5" destOrd="0" presId="urn:microsoft.com/office/officeart/2008/layout/LinedList"/>
    <dgm:cxn modelId="{B7F936CD-2117-4DFA-8EFB-C11FDFA1644F}" type="presParOf" srcId="{A59BCCBD-73A3-41EA-A88B-C2A1FF8D32B8}" destId="{4930E1EE-08FA-444F-A0AB-098EBACBE5BF}" srcOrd="0" destOrd="0" presId="urn:microsoft.com/office/officeart/2008/layout/LinedList"/>
    <dgm:cxn modelId="{0177F77B-88D5-45EC-805F-C0A12BC9B880}" type="presParOf" srcId="{A59BCCBD-73A3-41EA-A88B-C2A1FF8D32B8}" destId="{5FEC9D3C-E17C-4BFA-903B-0CC3E2071C11}" srcOrd="1" destOrd="0" presId="urn:microsoft.com/office/officeart/2008/layout/LinedList"/>
    <dgm:cxn modelId="{ADE26D56-DF89-47AC-8654-A2A01A4681F4}" type="presParOf" srcId="{6236D723-8DCE-453E-A2DA-B75E95E8388E}" destId="{8CC5947E-C42D-4663-A026-07C0CAA244C2}" srcOrd="6" destOrd="0" presId="urn:microsoft.com/office/officeart/2008/layout/LinedList"/>
    <dgm:cxn modelId="{E6ABBF33-19A1-4073-865D-B24360713347}" type="presParOf" srcId="{6236D723-8DCE-453E-A2DA-B75E95E8388E}" destId="{8414516A-1824-4D0C-BFDD-B7EE8D1CA05A}" srcOrd="7" destOrd="0" presId="urn:microsoft.com/office/officeart/2008/layout/LinedList"/>
    <dgm:cxn modelId="{773F20B4-2339-499E-8AC7-BC85CEBEF39E}" type="presParOf" srcId="{8414516A-1824-4D0C-BFDD-B7EE8D1CA05A}" destId="{0107DAAD-E8AD-4E8E-B15F-9F1CF5716527}" srcOrd="0" destOrd="0" presId="urn:microsoft.com/office/officeart/2008/layout/LinedList"/>
    <dgm:cxn modelId="{DEC948E5-5B9F-4A93-945D-6BF116BB6F90}" type="presParOf" srcId="{8414516A-1824-4D0C-BFDD-B7EE8D1CA05A}" destId="{6711805C-15C0-4D64-8EA1-6D8CA70AC72A}" srcOrd="1" destOrd="0" presId="urn:microsoft.com/office/officeart/2008/layout/LinedList"/>
    <dgm:cxn modelId="{0EA29785-5628-4357-A566-FBA1C0E2E7F6}" type="presParOf" srcId="{6236D723-8DCE-453E-A2DA-B75E95E8388E}" destId="{BAC479C6-DDC3-4507-A43D-56CCADABF335}" srcOrd="8" destOrd="0" presId="urn:microsoft.com/office/officeart/2008/layout/LinedList"/>
    <dgm:cxn modelId="{4613E87C-E0A6-4BAD-85BC-F21F35FC19C8}" type="presParOf" srcId="{6236D723-8DCE-453E-A2DA-B75E95E8388E}" destId="{5E20975F-98D5-4C6F-B83C-7C80D3CFCCB5}" srcOrd="9" destOrd="0" presId="urn:microsoft.com/office/officeart/2008/layout/LinedList"/>
    <dgm:cxn modelId="{4887D4BB-B2AD-4449-AB74-017C7C841A45}" type="presParOf" srcId="{5E20975F-98D5-4C6F-B83C-7C80D3CFCCB5}" destId="{369C789D-31BF-4BFE-A034-4177B9EC8EFF}" srcOrd="0" destOrd="0" presId="urn:microsoft.com/office/officeart/2008/layout/LinedList"/>
    <dgm:cxn modelId="{1775CEF1-BD65-4A64-9280-BCB7EE8F75A6}" type="presParOf" srcId="{5E20975F-98D5-4C6F-B83C-7C80D3CFCCB5}" destId="{DAAB8C31-8AC1-45B5-A5A7-E218601E4BAE}" srcOrd="1" destOrd="0" presId="urn:microsoft.com/office/officeart/2008/layout/LinedList"/>
    <dgm:cxn modelId="{75E0A729-9597-4A29-977C-40FA4BFC840E}" type="presParOf" srcId="{6236D723-8DCE-453E-A2DA-B75E95E8388E}" destId="{D6E7C2BD-B19B-43D9-872B-D97D9421543A}" srcOrd="10" destOrd="0" presId="urn:microsoft.com/office/officeart/2008/layout/LinedList"/>
    <dgm:cxn modelId="{9E6DA0A9-A83F-4604-B325-D840B3221829}" type="presParOf" srcId="{6236D723-8DCE-453E-A2DA-B75E95E8388E}" destId="{E22038F2-55A4-4F49-8707-18575B452ADE}" srcOrd="11" destOrd="0" presId="urn:microsoft.com/office/officeart/2008/layout/LinedList"/>
    <dgm:cxn modelId="{F7051557-8BDE-4F28-B530-F5311091AB3A}" type="presParOf" srcId="{E22038F2-55A4-4F49-8707-18575B452ADE}" destId="{85341102-F9D8-4B6F-83CF-D892BC4C3CA7}" srcOrd="0" destOrd="0" presId="urn:microsoft.com/office/officeart/2008/layout/LinedList"/>
    <dgm:cxn modelId="{5D4EAD84-C9F0-4708-A7D1-3756E02D4060}" type="presParOf" srcId="{E22038F2-55A4-4F49-8707-18575B452ADE}" destId="{38FC064D-5ACC-4F19-ABED-56D7A1A0BF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2B179-68E6-4602-B6D6-75B25C2DE391}">
      <dsp:nvSpPr>
        <dsp:cNvPr id="0" name=""/>
        <dsp:cNvSpPr/>
      </dsp:nvSpPr>
      <dsp:spPr>
        <a:xfrm>
          <a:off x="0" y="250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8B9D2B-D914-437E-9207-5EEE4C4424DD}">
      <dsp:nvSpPr>
        <dsp:cNvPr id="0" name=""/>
        <dsp:cNvSpPr/>
      </dsp:nvSpPr>
      <dsp:spPr>
        <a:xfrm>
          <a:off x="0" y="250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Beden duruşu</a:t>
          </a:r>
        </a:p>
      </dsp:txBody>
      <dsp:txXfrm>
        <a:off x="0" y="2507"/>
        <a:ext cx="4991962" cy="855059"/>
      </dsp:txXfrm>
    </dsp:sp>
    <dsp:sp modelId="{0D244A76-90BD-40BC-9406-DBF5CBD2DFD4}">
      <dsp:nvSpPr>
        <dsp:cNvPr id="0" name=""/>
        <dsp:cNvSpPr/>
      </dsp:nvSpPr>
      <dsp:spPr>
        <a:xfrm>
          <a:off x="0" y="85756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AAD057-9FF9-42C2-9674-2249B2379C19}">
      <dsp:nvSpPr>
        <dsp:cNvPr id="0" name=""/>
        <dsp:cNvSpPr/>
      </dsp:nvSpPr>
      <dsp:spPr>
        <a:xfrm>
          <a:off x="0" y="85756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Jest ve mimikler</a:t>
          </a:r>
        </a:p>
      </dsp:txBody>
      <dsp:txXfrm>
        <a:off x="0" y="857567"/>
        <a:ext cx="4991962" cy="855059"/>
      </dsp:txXfrm>
    </dsp:sp>
    <dsp:sp modelId="{D9887DF3-DDEF-4CE5-BFC7-7AC2D7F62FC2}">
      <dsp:nvSpPr>
        <dsp:cNvPr id="0" name=""/>
        <dsp:cNvSpPr/>
      </dsp:nvSpPr>
      <dsp:spPr>
        <a:xfrm>
          <a:off x="0" y="171262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930E1EE-08FA-444F-A0AB-098EBACBE5BF}">
      <dsp:nvSpPr>
        <dsp:cNvPr id="0" name=""/>
        <dsp:cNvSpPr/>
      </dsp:nvSpPr>
      <dsp:spPr>
        <a:xfrm>
          <a:off x="0" y="171262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Göz teması</a:t>
          </a:r>
        </a:p>
      </dsp:txBody>
      <dsp:txXfrm>
        <a:off x="0" y="1712627"/>
        <a:ext cx="4991962" cy="855059"/>
      </dsp:txXfrm>
    </dsp:sp>
    <dsp:sp modelId="{8CC5947E-C42D-4663-A026-07C0CAA244C2}">
      <dsp:nvSpPr>
        <dsp:cNvPr id="0" name=""/>
        <dsp:cNvSpPr/>
      </dsp:nvSpPr>
      <dsp:spPr>
        <a:xfrm>
          <a:off x="0" y="256768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107DAAD-E8AD-4E8E-B15F-9F1CF5716527}">
      <dsp:nvSpPr>
        <dsp:cNvPr id="0" name=""/>
        <dsp:cNvSpPr/>
      </dsp:nvSpPr>
      <dsp:spPr>
        <a:xfrm>
          <a:off x="0" y="256768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Mesafe</a:t>
          </a:r>
        </a:p>
      </dsp:txBody>
      <dsp:txXfrm>
        <a:off x="0" y="2567687"/>
        <a:ext cx="4991962" cy="855059"/>
      </dsp:txXfrm>
    </dsp:sp>
    <dsp:sp modelId="{BAC479C6-DDC3-4507-A43D-56CCADABF335}">
      <dsp:nvSpPr>
        <dsp:cNvPr id="0" name=""/>
        <dsp:cNvSpPr/>
      </dsp:nvSpPr>
      <dsp:spPr>
        <a:xfrm>
          <a:off x="0" y="342274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9C789D-31BF-4BFE-A034-4177B9EC8EFF}">
      <dsp:nvSpPr>
        <dsp:cNvPr id="0" name=""/>
        <dsp:cNvSpPr/>
      </dsp:nvSpPr>
      <dsp:spPr>
        <a:xfrm>
          <a:off x="0" y="342274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t>Ses tonu-şiddeti</a:t>
          </a:r>
        </a:p>
      </dsp:txBody>
      <dsp:txXfrm>
        <a:off x="0" y="3422747"/>
        <a:ext cx="4991962" cy="855059"/>
      </dsp:txXfrm>
    </dsp:sp>
    <dsp:sp modelId="{D6E7C2BD-B19B-43D9-872B-D97D9421543A}">
      <dsp:nvSpPr>
        <dsp:cNvPr id="0" name=""/>
        <dsp:cNvSpPr/>
      </dsp:nvSpPr>
      <dsp:spPr>
        <a:xfrm>
          <a:off x="0" y="4277807"/>
          <a:ext cx="49919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341102-F9D8-4B6F-83CF-D892BC4C3CA7}">
      <dsp:nvSpPr>
        <dsp:cNvPr id="0" name=""/>
        <dsp:cNvSpPr/>
      </dsp:nvSpPr>
      <dsp:spPr>
        <a:xfrm>
          <a:off x="0" y="4277807"/>
          <a:ext cx="4991962" cy="85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Baş, eller ve ayakların kullanımı</a:t>
          </a:r>
        </a:p>
      </dsp:txBody>
      <dsp:txXfrm>
        <a:off x="0" y="4277807"/>
        <a:ext cx="4991962" cy="8550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December 17,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4232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December 17,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2359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December 17,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7874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December 17,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080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cap="all"/>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December 17,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6239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December 17,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496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December 17,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0657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December 17,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68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December 17,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4519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December 17,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90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December 17,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905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Thursday, December 17,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0849665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E9F3C4-0623-4F2B-A4FE-187D7B73C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D24FF2-0EF7-4840-85F9-E82A0C371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55FA046-549B-4B12-9AE5-5379B91D7D7C}"/>
              </a:ext>
            </a:extLst>
          </p:cNvPr>
          <p:cNvSpPr>
            <a:spLocks noGrp="1"/>
          </p:cNvSpPr>
          <p:nvPr>
            <p:ph type="ctrTitle"/>
          </p:nvPr>
        </p:nvSpPr>
        <p:spPr>
          <a:xfrm>
            <a:off x="731838" y="1469364"/>
            <a:ext cx="10728324" cy="1969770"/>
          </a:xfrm>
        </p:spPr>
        <p:txBody>
          <a:bodyPr>
            <a:normAutofit/>
          </a:bodyPr>
          <a:lstStyle/>
          <a:p>
            <a:r>
              <a:rPr lang="tr-TR" sz="8000" b="1" dirty="0"/>
              <a:t>AİLE İÇİ İLETİŞİM</a:t>
            </a:r>
          </a:p>
        </p:txBody>
      </p:sp>
      <p:sp>
        <p:nvSpPr>
          <p:cNvPr id="3" name="Alt Başlık 2">
            <a:extLst>
              <a:ext uri="{FF2B5EF4-FFF2-40B4-BE49-F238E27FC236}">
                <a16:creationId xmlns:a16="http://schemas.microsoft.com/office/drawing/2014/main" id="{87972654-86DD-4CF5-AADE-29C155F6AADB}"/>
              </a:ext>
            </a:extLst>
          </p:cNvPr>
          <p:cNvSpPr>
            <a:spLocks noGrp="1"/>
          </p:cNvSpPr>
          <p:nvPr>
            <p:ph type="subTitle" idx="1"/>
          </p:nvPr>
        </p:nvSpPr>
        <p:spPr>
          <a:xfrm>
            <a:off x="731838" y="3799133"/>
            <a:ext cx="10728324" cy="993670"/>
          </a:xfrm>
        </p:spPr>
        <p:txBody>
          <a:bodyPr>
            <a:normAutofit/>
          </a:bodyPr>
          <a:lstStyle/>
          <a:p>
            <a:pPr>
              <a:lnSpc>
                <a:spcPct val="110000"/>
              </a:lnSpc>
            </a:pPr>
            <a:r>
              <a:rPr lang="tr-TR" sz="2600">
                <a:solidFill>
                  <a:schemeClr val="tx2">
                    <a:lumMod val="90000"/>
                  </a:schemeClr>
                </a:solidFill>
              </a:rPr>
              <a:t>FERHAT KANAT</a:t>
            </a:r>
          </a:p>
          <a:p>
            <a:pPr>
              <a:lnSpc>
                <a:spcPct val="110000"/>
              </a:lnSpc>
            </a:pPr>
            <a:r>
              <a:rPr lang="tr-TR" sz="2600">
                <a:solidFill>
                  <a:schemeClr val="tx2">
                    <a:lumMod val="90000"/>
                  </a:schemeClr>
                </a:solidFill>
              </a:rPr>
              <a:t>OKUL PSİKOLOJİK DANIŞMANI</a:t>
            </a:r>
          </a:p>
        </p:txBody>
      </p:sp>
      <p:sp>
        <p:nvSpPr>
          <p:cNvPr id="19" name="Freeform 78">
            <a:extLst>
              <a:ext uri="{FF2B5EF4-FFF2-40B4-BE49-F238E27FC236}">
                <a16:creationId xmlns:a16="http://schemas.microsoft.com/office/drawing/2014/main" id="{703DF8EC-903F-4FF4-B443-3B8B5DEF5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4532666" y="45741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79">
            <a:extLst>
              <a:ext uri="{FF2B5EF4-FFF2-40B4-BE49-F238E27FC236}">
                <a16:creationId xmlns:a16="http://schemas.microsoft.com/office/drawing/2014/main" id="{00B4453B-3251-479A-995C-568CE6203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5791465" y="20895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A4A5B20B-437F-4239-9753-30EB5AB90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7087193" y="46060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7">
            <a:extLst>
              <a:ext uri="{FF2B5EF4-FFF2-40B4-BE49-F238E27FC236}">
                <a16:creationId xmlns:a16="http://schemas.microsoft.com/office/drawing/2014/main" id="{14874823-A924-45C1-B19B-8468C071F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4430858">
            <a:off x="4571743" y="5281959"/>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7" name="Freeform 80">
            <a:extLst>
              <a:ext uri="{FF2B5EF4-FFF2-40B4-BE49-F238E27FC236}">
                <a16:creationId xmlns:a16="http://schemas.microsoft.com/office/drawing/2014/main" id="{A9402C84-62F4-4868-AF08-B13A6194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0691" y="5562952"/>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9" name="Freeform 84">
            <a:extLst>
              <a:ext uri="{FF2B5EF4-FFF2-40B4-BE49-F238E27FC236}">
                <a16:creationId xmlns:a16="http://schemas.microsoft.com/office/drawing/2014/main" id="{801ACD2F-9E03-4258-BB7D-5006BA0B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274527">
            <a:off x="6910134" y="5273050"/>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Tree>
    <p:extLst>
      <p:ext uri="{BB962C8B-B14F-4D97-AF65-F5344CB8AC3E}">
        <p14:creationId xmlns:p14="http://schemas.microsoft.com/office/powerpoint/2010/main" val="27567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9D8AFF-91C2-4750-A8DA-1441DB47858B}"/>
              </a:ext>
            </a:extLst>
          </p:cNvPr>
          <p:cNvSpPr>
            <a:spLocks noGrp="1"/>
          </p:cNvSpPr>
          <p:nvPr>
            <p:ph type="title"/>
          </p:nvPr>
        </p:nvSpPr>
        <p:spPr>
          <a:xfrm>
            <a:off x="720000" y="619200"/>
            <a:ext cx="10728322" cy="573496"/>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C984C6B-04D6-4D13-BDC4-E0997E81CCE7}"/>
              </a:ext>
            </a:extLst>
          </p:cNvPr>
          <p:cNvSpPr>
            <a:spLocks noGrp="1"/>
          </p:cNvSpPr>
          <p:nvPr>
            <p:ph idx="1"/>
          </p:nvPr>
        </p:nvSpPr>
        <p:spPr>
          <a:xfrm>
            <a:off x="720000" y="1431236"/>
            <a:ext cx="10728325" cy="4807564"/>
          </a:xfrm>
        </p:spPr>
        <p:txBody>
          <a:bodyPr>
            <a:normAutofit fontScale="92500"/>
          </a:bodyPr>
          <a:lstStyle/>
          <a:p>
            <a:pPr algn="just" eaLnBrk="1" hangingPunct="1"/>
            <a:r>
              <a:rPr lang="tr-TR" sz="2800" b="1" dirty="0"/>
              <a:t>3.Kıyaslama: </a:t>
            </a:r>
            <a:r>
              <a:rPr lang="tr-TR" altLang="tr-TR" sz="2800" dirty="0"/>
              <a:t>Aile üyelerini birbirlerine ve kendinize düşman etmenin en kısa ve basit yoludur. O kadar etkilidir ki uzun süre unutulmaz.</a:t>
            </a:r>
          </a:p>
          <a:p>
            <a:pPr algn="just" eaLnBrk="1" hangingPunct="1"/>
            <a:r>
              <a:rPr lang="tr-TR" altLang="tr-TR" sz="2800" dirty="0"/>
              <a:t> Denemeyi tavsiye etmeyiz, illaki denemek isterseniz, eşinizden sizi başkası ile kıyaslamasını, ya da sadece ceketlerinizi kıyaslamasını isteyin ve empati kurun.</a:t>
            </a:r>
          </a:p>
          <a:p>
            <a:pPr algn="just" eaLnBrk="1" hangingPunct="1"/>
            <a:r>
              <a:rPr lang="tr-TR" altLang="tr-TR" sz="2800" dirty="0"/>
              <a:t>İnsanlar genelde satın alabileceği ya da değiştirebileceği, araba, giysi gibi ögeleri birbirleri ile kıyaslar. Değiştirme şansının olmadığı bir ailenin kıyaslanması pek akıllıca olamasa gerek.</a:t>
            </a:r>
          </a:p>
          <a:p>
            <a:endParaRPr lang="tr-TR" sz="2800" b="1" dirty="0"/>
          </a:p>
        </p:txBody>
      </p:sp>
    </p:spTree>
    <p:extLst>
      <p:ext uri="{BB962C8B-B14F-4D97-AF65-F5344CB8AC3E}">
        <p14:creationId xmlns:p14="http://schemas.microsoft.com/office/powerpoint/2010/main" val="270041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E9EED0-95A1-4DBB-9E0E-D7393B21E06F}"/>
              </a:ext>
            </a:extLst>
          </p:cNvPr>
          <p:cNvSpPr>
            <a:spLocks noGrp="1"/>
          </p:cNvSpPr>
          <p:nvPr>
            <p:ph type="title"/>
          </p:nvPr>
        </p:nvSpPr>
        <p:spPr>
          <a:xfrm>
            <a:off x="720000" y="619200"/>
            <a:ext cx="10728322" cy="469825"/>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1E6B850B-C243-4A5C-BFD0-C178669A0AE3}"/>
              </a:ext>
            </a:extLst>
          </p:cNvPr>
          <p:cNvSpPr>
            <a:spLocks noGrp="1"/>
          </p:cNvSpPr>
          <p:nvPr>
            <p:ph idx="1"/>
          </p:nvPr>
        </p:nvSpPr>
        <p:spPr>
          <a:xfrm>
            <a:off x="720000" y="1338470"/>
            <a:ext cx="10728325" cy="4430505"/>
          </a:xfrm>
        </p:spPr>
        <p:txBody>
          <a:bodyPr>
            <a:noAutofit/>
          </a:bodyPr>
          <a:lstStyle/>
          <a:p>
            <a:pPr algn="just"/>
            <a:r>
              <a:rPr lang="tr-TR" sz="2400" b="1" dirty="0"/>
              <a:t>4.Duyarsızlık:  </a:t>
            </a:r>
            <a:r>
              <a:rPr lang="tr-TR" sz="2400" dirty="0"/>
              <a:t>Başkalarının duygu ve düşüncelerini dikkate almayıp, sürekli kendi yaptıklarımız, kendi durumumuz ya da kendi duygularımızla ilgilendiğimizde insanlarla olan iletişimimizde aksamalar olur.</a:t>
            </a:r>
          </a:p>
          <a:p>
            <a:pPr algn="just"/>
            <a:r>
              <a:rPr lang="tr-TR" sz="2400" b="1" dirty="0"/>
              <a:t>5.Benmerkezcilik:</a:t>
            </a:r>
            <a:r>
              <a:rPr lang="en-US" altLang="tr-TR" sz="2400" dirty="0"/>
              <a:t> Ben </a:t>
            </a:r>
            <a:r>
              <a:rPr lang="en-US" altLang="tr-TR" sz="2400" dirty="0" err="1"/>
              <a:t>merkezci</a:t>
            </a:r>
            <a:r>
              <a:rPr lang="en-US" altLang="tr-TR" sz="2400" dirty="0"/>
              <a:t> </a:t>
            </a:r>
            <a:r>
              <a:rPr lang="en-US" altLang="tr-TR" sz="2400" dirty="0" err="1"/>
              <a:t>biriyle</a:t>
            </a:r>
            <a:r>
              <a:rPr lang="en-US" altLang="tr-TR" sz="2400" dirty="0"/>
              <a:t> </a:t>
            </a:r>
            <a:r>
              <a:rPr lang="en-US" altLang="tr-TR" sz="2400" dirty="0" err="1"/>
              <a:t>konuşmakta</a:t>
            </a:r>
            <a:r>
              <a:rPr lang="en-US" altLang="tr-TR" sz="2400" dirty="0"/>
              <a:t> </a:t>
            </a:r>
            <a:r>
              <a:rPr lang="en-US" altLang="tr-TR" sz="2400" dirty="0" err="1"/>
              <a:t>olan</a:t>
            </a:r>
            <a:r>
              <a:rPr lang="en-US" altLang="tr-TR" sz="2400" dirty="0"/>
              <a:t> </a:t>
            </a:r>
            <a:r>
              <a:rPr lang="en-US" altLang="tr-TR" sz="2400" dirty="0" err="1"/>
              <a:t>kişi</a:t>
            </a:r>
            <a:r>
              <a:rPr lang="en-US" altLang="tr-TR" sz="2400" dirty="0"/>
              <a:t> </a:t>
            </a:r>
            <a:r>
              <a:rPr lang="en-US" altLang="tr-TR" sz="2400" dirty="0" err="1"/>
              <a:t>kendini</a:t>
            </a:r>
            <a:r>
              <a:rPr lang="en-US" altLang="tr-TR" sz="2400" dirty="0"/>
              <a:t> </a:t>
            </a:r>
            <a:r>
              <a:rPr lang="en-US" altLang="tr-TR" sz="2400" dirty="0" err="1"/>
              <a:t>önemsiz</a:t>
            </a:r>
            <a:r>
              <a:rPr lang="en-US" altLang="tr-TR" sz="2400" dirty="0"/>
              <a:t> </a:t>
            </a:r>
            <a:r>
              <a:rPr lang="en-US" altLang="tr-TR" sz="2400" dirty="0" err="1"/>
              <a:t>hatta</a:t>
            </a:r>
            <a:r>
              <a:rPr lang="en-US" altLang="tr-TR" sz="2400" dirty="0"/>
              <a:t> </a:t>
            </a:r>
            <a:r>
              <a:rPr lang="en-US" altLang="tr-TR" sz="2400" dirty="0" err="1"/>
              <a:t>varlığı</a:t>
            </a:r>
            <a:r>
              <a:rPr lang="en-US" altLang="tr-TR" sz="2400" dirty="0"/>
              <a:t> </a:t>
            </a:r>
            <a:r>
              <a:rPr lang="en-US" altLang="tr-TR" sz="2400" dirty="0" err="1"/>
              <a:t>dikkate</a:t>
            </a:r>
            <a:r>
              <a:rPr lang="en-US" altLang="tr-TR" sz="2400" dirty="0"/>
              <a:t> </a:t>
            </a:r>
            <a:r>
              <a:rPr lang="en-US" altLang="tr-TR" sz="2400" dirty="0" err="1"/>
              <a:t>alınmıyor</a:t>
            </a:r>
            <a:r>
              <a:rPr lang="en-US" altLang="tr-TR" sz="2400" dirty="0"/>
              <a:t> </a:t>
            </a:r>
            <a:r>
              <a:rPr lang="en-US" altLang="tr-TR" sz="2400" dirty="0" err="1"/>
              <a:t>gibi</a:t>
            </a:r>
            <a:r>
              <a:rPr lang="en-US" altLang="tr-TR" sz="2400" dirty="0"/>
              <a:t> </a:t>
            </a:r>
            <a:r>
              <a:rPr lang="en-US" altLang="tr-TR" sz="2400" dirty="0" err="1"/>
              <a:t>hisseder</a:t>
            </a:r>
            <a:r>
              <a:rPr lang="en-US" altLang="tr-TR" sz="2400" dirty="0"/>
              <a:t>. </a:t>
            </a:r>
            <a:r>
              <a:rPr lang="en-US" altLang="tr-TR" sz="2400" dirty="0" err="1"/>
              <a:t>Böylece</a:t>
            </a:r>
            <a:r>
              <a:rPr lang="en-US" altLang="tr-TR" sz="2400" dirty="0"/>
              <a:t> </a:t>
            </a:r>
            <a:r>
              <a:rPr lang="en-US" altLang="tr-TR" sz="2400" dirty="0" err="1"/>
              <a:t>sağlıklı</a:t>
            </a:r>
            <a:r>
              <a:rPr lang="en-US" altLang="tr-TR" sz="2400" dirty="0"/>
              <a:t> </a:t>
            </a:r>
            <a:r>
              <a:rPr lang="en-US" altLang="tr-TR" sz="2400" dirty="0" err="1"/>
              <a:t>iletişim</a:t>
            </a:r>
            <a:r>
              <a:rPr lang="en-US" altLang="tr-TR" sz="2400" dirty="0"/>
              <a:t> </a:t>
            </a:r>
            <a:r>
              <a:rPr lang="en-US" altLang="tr-TR" sz="2400" dirty="0" err="1"/>
              <a:t>gerçekleşmez</a:t>
            </a:r>
            <a:r>
              <a:rPr lang="tr-TR" altLang="tr-TR" sz="2400" dirty="0"/>
              <a:t>.</a:t>
            </a:r>
          </a:p>
          <a:p>
            <a:pPr algn="just"/>
            <a:r>
              <a:rPr lang="tr-TR" sz="2400" b="1" dirty="0"/>
              <a:t>6.Diğer iletişim engelleri: </a:t>
            </a:r>
            <a:r>
              <a:rPr lang="tr-TR" sz="2400" dirty="0"/>
              <a:t>Suçlamak</a:t>
            </a:r>
            <a:r>
              <a:rPr lang="tr-TR" sz="2400" b="1" dirty="0"/>
              <a:t>, </a:t>
            </a:r>
            <a:r>
              <a:rPr lang="tr-TR" sz="2400" dirty="0"/>
              <a:t>eleştirmek, yargılamak, ad takmak, alay etmek, sürekli soru sormak- sorgulamak, nutuk çekmek, ahlak dersi vermek…</a:t>
            </a:r>
          </a:p>
        </p:txBody>
      </p:sp>
    </p:spTree>
    <p:extLst>
      <p:ext uri="{BB962C8B-B14F-4D97-AF65-F5344CB8AC3E}">
        <p14:creationId xmlns:p14="http://schemas.microsoft.com/office/powerpoint/2010/main" val="334031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F6A878B-30E5-4C18-818A-2FCEFDA22BED}"/>
              </a:ext>
            </a:extLst>
          </p:cNvPr>
          <p:cNvSpPr>
            <a:spLocks noGrp="1"/>
          </p:cNvSpPr>
          <p:nvPr>
            <p:ph type="title"/>
          </p:nvPr>
        </p:nvSpPr>
        <p:spPr>
          <a:xfrm>
            <a:off x="720000" y="619200"/>
            <a:ext cx="4991961" cy="759434"/>
          </a:xfrm>
        </p:spPr>
        <p:txBody>
          <a:bodyPr wrap="square" anchor="ctr">
            <a:normAutofit/>
          </a:bodyPr>
          <a:lstStyle/>
          <a:p>
            <a:r>
              <a:rPr lang="tr-TR" sz="3200" b="1" dirty="0"/>
              <a:t>ETKİLİ İLETİŞİMİN TEMEL NOKTALARI</a:t>
            </a:r>
          </a:p>
        </p:txBody>
      </p:sp>
      <p:sp>
        <p:nvSpPr>
          <p:cNvPr id="5128" name="İçerik Yer Tutucusu 2">
            <a:extLst>
              <a:ext uri="{FF2B5EF4-FFF2-40B4-BE49-F238E27FC236}">
                <a16:creationId xmlns:a16="http://schemas.microsoft.com/office/drawing/2014/main" id="{650FEAEC-FF68-494E-895B-922BB9D2F6CC}"/>
              </a:ext>
            </a:extLst>
          </p:cNvPr>
          <p:cNvSpPr>
            <a:spLocks noGrp="1"/>
          </p:cNvSpPr>
          <p:nvPr>
            <p:ph idx="1"/>
          </p:nvPr>
        </p:nvSpPr>
        <p:spPr>
          <a:xfrm>
            <a:off x="720000" y="1378634"/>
            <a:ext cx="5495270" cy="4860166"/>
          </a:xfrm>
        </p:spPr>
        <p:txBody>
          <a:bodyPr>
            <a:normAutofit/>
          </a:bodyPr>
          <a:lstStyle/>
          <a:p>
            <a:pPr algn="just">
              <a:lnSpc>
                <a:spcPct val="110000"/>
              </a:lnSpc>
            </a:pPr>
            <a:r>
              <a:rPr lang="tr-TR" sz="1800" b="1" dirty="0"/>
              <a:t>EMPATİ: </a:t>
            </a:r>
            <a:r>
              <a:rPr lang="tr-TR" sz="1800" dirty="0"/>
              <a:t>Kişinin kendisini karşısındaki bireyin yerine koyarak onun duygu ve düşüncelerini anlaması ve bunu ona iletmesidir. </a:t>
            </a:r>
          </a:p>
          <a:p>
            <a:pPr algn="just">
              <a:lnSpc>
                <a:spcPct val="110000"/>
              </a:lnSpc>
            </a:pPr>
            <a:r>
              <a:rPr lang="tr-TR" sz="1800" dirty="0"/>
              <a:t>Empati kurulma sürecinde kişinin tarafsızlığını yitirmemesi gerekir yani kişi karşıdaki kişiyle aynı duyguyu yaşamamalı, onun hissettikleri ve düşündüklerini anlamaya çalışmalıdır.</a:t>
            </a:r>
          </a:p>
          <a:p>
            <a:pPr algn="just">
              <a:lnSpc>
                <a:spcPct val="110000"/>
              </a:lnSpc>
            </a:pPr>
            <a:r>
              <a:rPr lang="tr-TR" sz="1800" dirty="0"/>
              <a:t>Empati, karşımızdaki kişiye ‘seni anlıyorum.’ mesajı vermektir. </a:t>
            </a:r>
          </a:p>
          <a:p>
            <a:pPr algn="just">
              <a:lnSpc>
                <a:spcPct val="110000"/>
              </a:lnSpc>
            </a:pPr>
            <a:r>
              <a:rPr lang="tr-TR" sz="1800" dirty="0"/>
              <a:t>Örneğin; sınava hazırlanan ve kaygılı olan bir öğrenciye ‘Önünde önemli bir sınavın olduğu için kaygılanıyorsun.’ demek </a:t>
            </a:r>
          </a:p>
          <a:p>
            <a:pPr>
              <a:lnSpc>
                <a:spcPct val="110000"/>
              </a:lnSpc>
            </a:pPr>
            <a:endParaRPr lang="tr-TR" sz="1400" dirty="0"/>
          </a:p>
        </p:txBody>
      </p:sp>
      <p:sp useBgFill="1">
        <p:nvSpPr>
          <p:cNvPr id="75" name="Freeform: Shape 7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122" name="Picture 2" descr="Empati">
            <a:extLst>
              <a:ext uri="{FF2B5EF4-FFF2-40B4-BE49-F238E27FC236}">
                <a16:creationId xmlns:a16="http://schemas.microsoft.com/office/drawing/2014/main" id="{765D611F-263E-487B-8376-1A4C78CAAF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162" y="2216361"/>
            <a:ext cx="4284000" cy="2416615"/>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86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a16="http://schemas.microsoft.com/office/drawing/2014/main" id="{40F83F4E-87D0-4464-8A0A-F77C82065464}"/>
              </a:ext>
            </a:extLst>
          </p:cNvPr>
          <p:cNvSpPr>
            <a:spLocks noGrp="1"/>
          </p:cNvSpPr>
          <p:nvPr>
            <p:ph type="title"/>
          </p:nvPr>
        </p:nvSpPr>
        <p:spPr>
          <a:xfrm>
            <a:off x="720000" y="619201"/>
            <a:ext cx="3095626" cy="1477328"/>
          </a:xfrm>
        </p:spPr>
        <p:txBody>
          <a:bodyPr>
            <a:normAutofit/>
          </a:bodyPr>
          <a:lstStyle/>
          <a:p>
            <a:r>
              <a:rPr lang="tr-TR" sz="6600" b="1" dirty="0"/>
              <a:t>BEN DİLİ</a:t>
            </a:r>
          </a:p>
        </p:txBody>
      </p:sp>
      <p:sp>
        <p:nvSpPr>
          <p:cNvPr id="3" name="İçerik Yer Tutucusu 2">
            <a:extLst>
              <a:ext uri="{FF2B5EF4-FFF2-40B4-BE49-F238E27FC236}">
                <a16:creationId xmlns:a16="http://schemas.microsoft.com/office/drawing/2014/main" id="{86851726-C1EC-44D4-898E-004B65F0B702}"/>
              </a:ext>
            </a:extLst>
          </p:cNvPr>
          <p:cNvSpPr>
            <a:spLocks noGrp="1"/>
          </p:cNvSpPr>
          <p:nvPr>
            <p:ph idx="1"/>
          </p:nvPr>
        </p:nvSpPr>
        <p:spPr>
          <a:xfrm>
            <a:off x="5852160" y="633599"/>
            <a:ext cx="5583802" cy="5170853"/>
          </a:xfrm>
        </p:spPr>
        <p:txBody>
          <a:bodyPr>
            <a:normAutofit/>
          </a:bodyPr>
          <a:lstStyle/>
          <a:p>
            <a:pPr algn="just"/>
            <a:r>
              <a:rPr lang="tr-TR" b="1" dirty="0"/>
              <a:t>BEN DİLİ: </a:t>
            </a:r>
            <a:r>
              <a:rPr lang="tr-TR" dirty="0"/>
              <a:t>Birey davranışın kendisi üzerindeki somut etkisinden ve onunla ilgili duygularından söz ettiğinde bu ileti ben iletisi  ( ben dili) olur.</a:t>
            </a:r>
          </a:p>
          <a:p>
            <a:pPr algn="just"/>
            <a:r>
              <a:rPr lang="tr-TR" dirty="0"/>
              <a:t>Ben iletilerini gönderen bireyler, kendi duygularının bilincinde olmak için önce kendini dinleme ve duygularını tüm açıklığıyla diğer bireylerle paylaşma yükümlülüğünü taşır. </a:t>
            </a:r>
          </a:p>
          <a:p>
            <a:pPr algn="just"/>
            <a:r>
              <a:rPr lang="tr-TR" dirty="0"/>
              <a:t>Etkili bir ben iletisinin bireyin davranışını değiştirme olasılığı yüksektir, diğer bireyle ilgili çok az olumsuz değerlendirme içerir ve kesinlikle iletişimi zedelemez.</a:t>
            </a:r>
          </a:p>
          <a:p>
            <a:endParaRPr lang="tr-TR" sz="1900" dirty="0"/>
          </a:p>
        </p:txBody>
      </p:sp>
    </p:spTree>
    <p:extLst>
      <p:ext uri="{BB962C8B-B14F-4D97-AF65-F5344CB8AC3E}">
        <p14:creationId xmlns:p14="http://schemas.microsoft.com/office/powerpoint/2010/main" val="80778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a16="http://schemas.microsoft.com/office/drawing/2014/main" id="{C8F20F78-A7E4-4B3C-86D5-D2A24B180CD8}"/>
              </a:ext>
            </a:extLst>
          </p:cNvPr>
          <p:cNvSpPr>
            <a:spLocks noGrp="1"/>
          </p:cNvSpPr>
          <p:nvPr>
            <p:ph type="title"/>
          </p:nvPr>
        </p:nvSpPr>
        <p:spPr>
          <a:xfrm>
            <a:off x="720000" y="619201"/>
            <a:ext cx="3095626" cy="1477328"/>
          </a:xfrm>
        </p:spPr>
        <p:txBody>
          <a:bodyPr>
            <a:normAutofit/>
          </a:bodyPr>
          <a:lstStyle/>
          <a:p>
            <a:r>
              <a:rPr lang="tr-TR" sz="6000" b="1" dirty="0"/>
              <a:t>SEN DİLİ</a:t>
            </a:r>
          </a:p>
        </p:txBody>
      </p:sp>
      <p:sp>
        <p:nvSpPr>
          <p:cNvPr id="3" name="İçerik Yer Tutucusu 2">
            <a:extLst>
              <a:ext uri="{FF2B5EF4-FFF2-40B4-BE49-F238E27FC236}">
                <a16:creationId xmlns:a16="http://schemas.microsoft.com/office/drawing/2014/main" id="{3C9E64BB-1FBC-42BE-A74B-5CF39AAED888}"/>
              </a:ext>
            </a:extLst>
          </p:cNvPr>
          <p:cNvSpPr>
            <a:spLocks noGrp="1"/>
          </p:cNvSpPr>
          <p:nvPr>
            <p:ph idx="1"/>
          </p:nvPr>
        </p:nvSpPr>
        <p:spPr>
          <a:xfrm>
            <a:off x="6132222" y="633600"/>
            <a:ext cx="5303740" cy="5135374"/>
          </a:xfrm>
        </p:spPr>
        <p:txBody>
          <a:bodyPr>
            <a:normAutofit/>
          </a:bodyPr>
          <a:lstStyle/>
          <a:p>
            <a:pPr algn="just"/>
            <a:r>
              <a:rPr lang="tr-TR" sz="2400" dirty="0"/>
              <a:t>SEN DİLİ: Bireyin öfkesini ve davranışını kontrol edemediği durumlarda karşısında bulunan kişiye suçlayıcı, eleştirici, emir verici ifadeler kullanmasıdır.</a:t>
            </a:r>
          </a:p>
          <a:p>
            <a:pPr algn="just"/>
            <a:r>
              <a:rPr lang="tr-TR" sz="2400" dirty="0"/>
              <a:t>Sen dilinde mesajı veren kişi mesajı alan kişiyi değersiz kılacak aşağılayıcı sözler kullanır.</a:t>
            </a:r>
          </a:p>
          <a:p>
            <a:pPr algn="just"/>
            <a:r>
              <a:rPr lang="tr-TR" sz="2400" dirty="0"/>
              <a:t>Bu tür ifadeler mesajı alan kişinin savunmaya geçmesine neden olur.</a:t>
            </a:r>
          </a:p>
          <a:p>
            <a:endParaRPr lang="tr-TR" dirty="0"/>
          </a:p>
        </p:txBody>
      </p:sp>
    </p:spTree>
    <p:extLst>
      <p:ext uri="{BB962C8B-B14F-4D97-AF65-F5344CB8AC3E}">
        <p14:creationId xmlns:p14="http://schemas.microsoft.com/office/powerpoint/2010/main" val="302401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3600" b="1" dirty="0">
              <a:solidFill>
                <a:schemeClr val="accent1">
                  <a:lumMod val="75000"/>
                </a:schemeClr>
              </a:solidFill>
              <a:latin typeface="+mn-lt"/>
            </a:endParaRPr>
          </a:p>
        </p:txBody>
      </p:sp>
      <p:sp>
        <p:nvSpPr>
          <p:cNvPr id="4" name="Metin Yer Tutucusu 3"/>
          <p:cNvSpPr>
            <a:spLocks noGrp="1"/>
          </p:cNvSpPr>
          <p:nvPr>
            <p:ph type="body" idx="1"/>
          </p:nvPr>
        </p:nvSpPr>
        <p:spPr>
          <a:xfrm>
            <a:off x="708163" y="1634004"/>
            <a:ext cx="5015638" cy="565796"/>
          </a:xfrm>
        </p:spPr>
        <p:txBody>
          <a:bodyPr/>
          <a:lstStyle/>
          <a:p>
            <a:pPr algn="ctr"/>
            <a:r>
              <a:rPr lang="tr-TR" b="1" dirty="0"/>
              <a:t>BEN DİLİ</a:t>
            </a:r>
          </a:p>
        </p:txBody>
      </p:sp>
      <p:sp>
        <p:nvSpPr>
          <p:cNvPr id="5" name="İçerik Yer Tutucusu 4"/>
          <p:cNvSpPr>
            <a:spLocks noGrp="1"/>
          </p:cNvSpPr>
          <p:nvPr>
            <p:ph sz="half" idx="2"/>
          </p:nvPr>
        </p:nvSpPr>
        <p:spPr/>
        <p:txBody>
          <a:bodyPr/>
          <a:lstStyle/>
          <a:p>
            <a:r>
              <a:rPr lang="tr-TR" dirty="0">
                <a:solidFill>
                  <a:schemeClr val="tx1"/>
                </a:solidFill>
              </a:rPr>
              <a:t>Kişiyi savunmaya itmez, yapıcıdır.</a:t>
            </a:r>
          </a:p>
          <a:p>
            <a:r>
              <a:rPr lang="tr-TR" dirty="0">
                <a:solidFill>
                  <a:schemeClr val="tx1"/>
                </a:solidFill>
              </a:rPr>
              <a:t>Davranışa yöneliktir.</a:t>
            </a:r>
          </a:p>
          <a:p>
            <a:r>
              <a:rPr lang="tr-TR" dirty="0">
                <a:solidFill>
                  <a:schemeClr val="tx1"/>
                </a:solidFill>
              </a:rPr>
              <a:t>Kişiye olması gerekeni yumuşak bir dille anlatır.</a:t>
            </a:r>
          </a:p>
          <a:p>
            <a:r>
              <a:rPr lang="tr-TR" dirty="0">
                <a:solidFill>
                  <a:schemeClr val="tx1"/>
                </a:solidFill>
              </a:rPr>
              <a:t>Sorun çözmeye yöneliktir.</a:t>
            </a:r>
          </a:p>
          <a:p>
            <a:r>
              <a:rPr lang="tr-TR" dirty="0">
                <a:solidFill>
                  <a:schemeClr val="tx1"/>
                </a:solidFill>
              </a:rPr>
              <a:t>Kişi, başkalarını düşünmeyi öğrenir</a:t>
            </a:r>
            <a:r>
              <a:rPr lang="tr-TR" dirty="0">
                <a:solidFill>
                  <a:schemeClr val="accent6">
                    <a:lumMod val="50000"/>
                  </a:schemeClr>
                </a:solidFill>
              </a:rPr>
              <a:t>.</a:t>
            </a:r>
          </a:p>
        </p:txBody>
      </p:sp>
      <p:sp>
        <p:nvSpPr>
          <p:cNvPr id="6" name="Metin Yer Tutucusu 5"/>
          <p:cNvSpPr>
            <a:spLocks noGrp="1"/>
          </p:cNvSpPr>
          <p:nvPr>
            <p:ph type="body" sz="quarter" idx="3"/>
          </p:nvPr>
        </p:nvSpPr>
        <p:spPr>
          <a:xfrm>
            <a:off x="6458400" y="1597897"/>
            <a:ext cx="5015638" cy="638012"/>
          </a:xfrm>
        </p:spPr>
        <p:txBody>
          <a:bodyPr/>
          <a:lstStyle/>
          <a:p>
            <a:pPr algn="ctr"/>
            <a:r>
              <a:rPr lang="tr-TR" b="1" dirty="0"/>
              <a:t>SEN DİLİ</a:t>
            </a:r>
          </a:p>
        </p:txBody>
      </p:sp>
      <p:sp>
        <p:nvSpPr>
          <p:cNvPr id="7" name="İçerik Yer Tutucusu 6"/>
          <p:cNvSpPr>
            <a:spLocks noGrp="1"/>
          </p:cNvSpPr>
          <p:nvPr>
            <p:ph sz="quarter" idx="4"/>
          </p:nvPr>
        </p:nvSpPr>
        <p:spPr/>
        <p:txBody>
          <a:bodyPr/>
          <a:lstStyle/>
          <a:p>
            <a:r>
              <a:rPr lang="tr-TR" dirty="0">
                <a:solidFill>
                  <a:schemeClr val="tx1"/>
                </a:solidFill>
              </a:rPr>
              <a:t>Kişiyi savunmaya iter, suçlayıcıdır.</a:t>
            </a:r>
          </a:p>
          <a:p>
            <a:r>
              <a:rPr lang="tr-TR" dirty="0">
                <a:solidFill>
                  <a:schemeClr val="tx1"/>
                </a:solidFill>
              </a:rPr>
              <a:t>Davranıştan çok kişiliğe yöneliktir.</a:t>
            </a:r>
          </a:p>
          <a:p>
            <a:r>
              <a:rPr lang="tr-TR" dirty="0">
                <a:solidFill>
                  <a:schemeClr val="tx1"/>
                </a:solidFill>
              </a:rPr>
              <a:t>Kişiyi aşağılar ve kırar.</a:t>
            </a:r>
          </a:p>
          <a:p>
            <a:r>
              <a:rPr lang="tr-TR" dirty="0">
                <a:solidFill>
                  <a:schemeClr val="tx1"/>
                </a:solidFill>
              </a:rPr>
              <a:t>Sorunu daha çok büyütür.</a:t>
            </a:r>
          </a:p>
          <a:p>
            <a:r>
              <a:rPr lang="tr-TR" dirty="0">
                <a:solidFill>
                  <a:schemeClr val="tx1"/>
                </a:solidFill>
              </a:rPr>
              <a:t>Kişi, kendini suçlanmış hisseder</a:t>
            </a:r>
            <a:r>
              <a:rPr lang="tr-TR" dirty="0">
                <a:solidFill>
                  <a:schemeClr val="accent6">
                    <a:lumMod val="50000"/>
                  </a:schemeClr>
                </a:solidFill>
              </a:rPr>
              <a:t>.</a:t>
            </a:r>
          </a:p>
        </p:txBody>
      </p:sp>
    </p:spTree>
    <p:extLst>
      <p:ext uri="{BB962C8B-B14F-4D97-AF65-F5344CB8AC3E}">
        <p14:creationId xmlns:p14="http://schemas.microsoft.com/office/powerpoint/2010/main" val="32400888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a16="http://schemas.microsoft.com/office/drawing/2014/main" id="{04B6CBD9-6E52-42CF-BACF-DB7E3AB34277}"/>
              </a:ext>
            </a:extLst>
          </p:cNvPr>
          <p:cNvSpPr>
            <a:spLocks noGrp="1"/>
          </p:cNvSpPr>
          <p:nvPr>
            <p:ph type="title"/>
          </p:nvPr>
        </p:nvSpPr>
        <p:spPr>
          <a:xfrm>
            <a:off x="720000" y="619201"/>
            <a:ext cx="3095626" cy="1477328"/>
          </a:xfrm>
        </p:spPr>
        <p:txBody>
          <a:bodyPr>
            <a:noAutofit/>
          </a:bodyPr>
          <a:lstStyle/>
          <a:p>
            <a:r>
              <a:rPr lang="tr-TR" sz="6000" dirty="0"/>
              <a:t>ETKİN DİNLEME</a:t>
            </a:r>
          </a:p>
        </p:txBody>
      </p:sp>
      <p:sp>
        <p:nvSpPr>
          <p:cNvPr id="3" name="İçerik Yer Tutucusu 2">
            <a:extLst>
              <a:ext uri="{FF2B5EF4-FFF2-40B4-BE49-F238E27FC236}">
                <a16:creationId xmlns:a16="http://schemas.microsoft.com/office/drawing/2014/main" id="{2169B0B8-E955-4884-90C7-8A2337B01BEA}"/>
              </a:ext>
            </a:extLst>
          </p:cNvPr>
          <p:cNvSpPr>
            <a:spLocks noGrp="1"/>
          </p:cNvSpPr>
          <p:nvPr>
            <p:ph idx="1"/>
          </p:nvPr>
        </p:nvSpPr>
        <p:spPr>
          <a:xfrm>
            <a:off x="6021969" y="709136"/>
            <a:ext cx="4991962" cy="5135374"/>
          </a:xfrm>
        </p:spPr>
        <p:txBody>
          <a:bodyPr>
            <a:normAutofit/>
          </a:bodyPr>
          <a:lstStyle/>
          <a:p>
            <a:endParaRPr lang="tr-TR" dirty="0"/>
          </a:p>
          <a:p>
            <a:endParaRPr lang="tr-TR" dirty="0"/>
          </a:p>
          <a:p>
            <a:endParaRPr lang="tr-TR" dirty="0"/>
          </a:p>
          <a:p>
            <a:endParaRPr lang="tr-TR" dirty="0"/>
          </a:p>
          <a:p>
            <a:pPr algn="just"/>
            <a:r>
              <a:rPr lang="tr-TR" b="1" dirty="0"/>
              <a:t>Etkin dinleme: </a:t>
            </a:r>
            <a:r>
              <a:rPr lang="tr-TR" dirty="0"/>
              <a:t>Alıcı açısından iletişimdeki gürültüyü azaltma ve mesajı tam ve doğru olarak alma etkinliğidir/becerisidir. Etkin dinleme sadece mesajı almakla sınırlı değildir. Mesajın alındığını geri bildirmeyi de içerir.</a:t>
            </a:r>
          </a:p>
          <a:p>
            <a:endParaRPr lang="tr-TR" dirty="0"/>
          </a:p>
        </p:txBody>
      </p:sp>
      <p:pic>
        <p:nvPicPr>
          <p:cNvPr id="9218" name="Picture 2" descr="Nasıl etkin bir dinleyici olabiliriz? | İK Blog">
            <a:extLst>
              <a:ext uri="{FF2B5EF4-FFF2-40B4-BE49-F238E27FC236}">
                <a16:creationId xmlns:a16="http://schemas.microsoft.com/office/drawing/2014/main" id="{59F1933A-AF90-4042-914B-DE764EAE2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23" y="726451"/>
            <a:ext cx="4881708" cy="174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6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192E4-039F-4460-B87D-B0005CE4AD22}"/>
              </a:ext>
            </a:extLst>
          </p:cNvPr>
          <p:cNvSpPr>
            <a:spLocks noGrp="1"/>
          </p:cNvSpPr>
          <p:nvPr>
            <p:ph type="title"/>
          </p:nvPr>
        </p:nvSpPr>
        <p:spPr>
          <a:xfrm>
            <a:off x="720000" y="619200"/>
            <a:ext cx="10728322" cy="1024070"/>
          </a:xfrm>
        </p:spPr>
        <p:txBody>
          <a:bodyPr/>
          <a:lstStyle/>
          <a:p>
            <a:r>
              <a:rPr lang="tr-TR" b="1" dirty="0"/>
              <a:t>Etkin Dinlemenin Temel Kuralları</a:t>
            </a:r>
          </a:p>
        </p:txBody>
      </p:sp>
      <p:sp>
        <p:nvSpPr>
          <p:cNvPr id="3" name="İçerik Yer Tutucusu 2">
            <a:extLst>
              <a:ext uri="{FF2B5EF4-FFF2-40B4-BE49-F238E27FC236}">
                <a16:creationId xmlns:a16="http://schemas.microsoft.com/office/drawing/2014/main" id="{1A528C74-FB80-4E12-9EB8-0DF7C3F3200D}"/>
              </a:ext>
            </a:extLst>
          </p:cNvPr>
          <p:cNvSpPr>
            <a:spLocks noGrp="1"/>
          </p:cNvSpPr>
          <p:nvPr>
            <p:ph idx="1"/>
          </p:nvPr>
        </p:nvSpPr>
        <p:spPr>
          <a:xfrm>
            <a:off x="720000" y="1643270"/>
            <a:ext cx="10728325" cy="4125705"/>
          </a:xfrm>
        </p:spPr>
        <p:txBody>
          <a:bodyPr/>
          <a:lstStyle/>
          <a:p>
            <a:pPr algn="just"/>
            <a:r>
              <a:rPr lang="tr-TR" altLang="tr-TR" sz="2400" dirty="0">
                <a:latin typeface="Tahoma" panose="020B0604030504040204" pitchFamily="34" charset="0"/>
              </a:rPr>
              <a:t>Yapmakta olduğunuz işi bir tarafa bırakın. Biri bir şey anlatırken başka bir şeyle meşgul olmayın, başka şeyler düşünmemeye çalışın.</a:t>
            </a:r>
          </a:p>
          <a:p>
            <a:pPr algn="just"/>
            <a:r>
              <a:rPr lang="tr-TR" altLang="tr-TR" sz="2400" dirty="0">
                <a:latin typeface="Tahoma" panose="020B0604030504040204" pitchFamily="34" charset="0"/>
              </a:rPr>
              <a:t>Diğer düşüncelerinizi geri plana itin; dikkatinizi konuşmacının ne söylediğine verin. Konuya, olaya konsantre olun.</a:t>
            </a:r>
          </a:p>
          <a:p>
            <a:pPr algn="just"/>
            <a:r>
              <a:rPr lang="tr-TR" altLang="tr-TR" sz="2400" dirty="0">
                <a:latin typeface="Tahoma" panose="020B0604030504040204" pitchFamily="34" charset="0"/>
              </a:rPr>
              <a:t>Konuşmacının gözlerine bakın.</a:t>
            </a:r>
          </a:p>
          <a:p>
            <a:pPr algn="just"/>
            <a:r>
              <a:rPr lang="tr-TR" sz="2400" dirty="0">
                <a:latin typeface="Tahoma" panose="020B0604030504040204" pitchFamily="34" charset="0"/>
              </a:rPr>
              <a:t>Konuşan kişiye doğru biraz eğilin.</a:t>
            </a:r>
          </a:p>
          <a:p>
            <a:pPr algn="just"/>
            <a:r>
              <a:rPr lang="tr-TR" altLang="tr-TR" sz="2400" dirty="0">
                <a:latin typeface="Tahoma" panose="020B0604030504040204" pitchFamily="34" charset="0"/>
              </a:rPr>
              <a:t>Konuya ilişkin değerlendirme yapmadan önce, mesajın tamamlandığından emin olun. Hemen sonuca varmayın ve onu peşinen yargılamayın.</a:t>
            </a:r>
          </a:p>
          <a:p>
            <a:endParaRPr lang="tr-TR" dirty="0"/>
          </a:p>
        </p:txBody>
      </p:sp>
    </p:spTree>
    <p:extLst>
      <p:ext uri="{BB962C8B-B14F-4D97-AF65-F5344CB8AC3E}">
        <p14:creationId xmlns:p14="http://schemas.microsoft.com/office/powerpoint/2010/main" val="406226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710908-256C-4833-952B-C9779D8BD8B1}"/>
              </a:ext>
            </a:extLst>
          </p:cNvPr>
          <p:cNvSpPr>
            <a:spLocks noGrp="1"/>
          </p:cNvSpPr>
          <p:nvPr>
            <p:ph type="title"/>
          </p:nvPr>
        </p:nvSpPr>
        <p:spPr>
          <a:xfrm>
            <a:off x="720000" y="619200"/>
            <a:ext cx="10728322" cy="613252"/>
          </a:xfrm>
        </p:spPr>
        <p:txBody>
          <a:bodyPr/>
          <a:lstStyle/>
          <a:p>
            <a:endParaRPr lang="tr-TR" dirty="0"/>
          </a:p>
        </p:txBody>
      </p:sp>
      <p:sp>
        <p:nvSpPr>
          <p:cNvPr id="3" name="İçerik Yer Tutucusu 2">
            <a:extLst>
              <a:ext uri="{FF2B5EF4-FFF2-40B4-BE49-F238E27FC236}">
                <a16:creationId xmlns:a16="http://schemas.microsoft.com/office/drawing/2014/main" id="{54913203-026B-40AC-BAFA-C75ED30F3E1C}"/>
              </a:ext>
            </a:extLst>
          </p:cNvPr>
          <p:cNvSpPr>
            <a:spLocks noGrp="1"/>
          </p:cNvSpPr>
          <p:nvPr>
            <p:ph idx="1"/>
          </p:nvPr>
        </p:nvSpPr>
        <p:spPr>
          <a:xfrm>
            <a:off x="720000" y="1616766"/>
            <a:ext cx="10728325" cy="4622034"/>
          </a:xfrm>
        </p:spPr>
        <p:txBody>
          <a:bodyPr/>
          <a:lstStyle/>
          <a:p>
            <a:pPr>
              <a:spcBef>
                <a:spcPct val="50000"/>
              </a:spcBef>
            </a:pPr>
            <a:r>
              <a:rPr lang="tr-TR" altLang="tr-TR" sz="2400" dirty="0"/>
              <a:t>Başınızı sallayarak veya anlattıklarını kendi kelimelerinizle tekrar ederek konuşanı cesaretlendirin.</a:t>
            </a:r>
          </a:p>
          <a:p>
            <a:pPr marL="0" indent="0">
              <a:spcBef>
                <a:spcPct val="50000"/>
              </a:spcBef>
              <a:buNone/>
            </a:pPr>
            <a:r>
              <a:rPr lang="tr-TR" altLang="tr-TR" sz="2400" dirty="0">
                <a:solidFill>
                  <a:schemeClr val="tx1"/>
                </a:solidFill>
              </a:rPr>
              <a:t>Anlatılanları kendi kelimelerinizle tekrarlamanız dikkatinizi söylenenlere vermenizi sağlar. Aynı zaman da “Ben seni dinliyorum, sana değer veriyorum ve seni anlamaya çalışıyorum” mesajı verir.</a:t>
            </a:r>
          </a:p>
          <a:p>
            <a:pPr>
              <a:spcBef>
                <a:spcPct val="50000"/>
              </a:spcBef>
            </a:pPr>
            <a:r>
              <a:rPr lang="tr-TR" altLang="tr-TR" sz="2400" dirty="0">
                <a:solidFill>
                  <a:schemeClr val="tx1"/>
                </a:solidFill>
              </a:rPr>
              <a:t>Sorular sorarak konuya açıklık kazandırın.</a:t>
            </a:r>
          </a:p>
          <a:p>
            <a:pPr marL="0" indent="0">
              <a:spcBef>
                <a:spcPct val="50000"/>
              </a:spcBef>
              <a:buNone/>
            </a:pPr>
            <a:r>
              <a:rPr lang="tr-TR" altLang="tr-TR" sz="2400" dirty="0">
                <a:solidFill>
                  <a:schemeClr val="tx1"/>
                </a:solidFill>
              </a:rPr>
              <a:t> “Çok mu üzüldün?”</a:t>
            </a:r>
          </a:p>
          <a:p>
            <a:pPr marL="0" indent="0">
              <a:spcBef>
                <a:spcPct val="50000"/>
              </a:spcBef>
              <a:buNone/>
            </a:pPr>
            <a:r>
              <a:rPr lang="tr-TR" altLang="tr-TR" sz="2400" dirty="0">
                <a:solidFill>
                  <a:schemeClr val="tx1"/>
                </a:solidFill>
              </a:rPr>
              <a:t> “Her zaman mı böyle yapar? </a:t>
            </a:r>
          </a:p>
          <a:p>
            <a:pPr marL="0" indent="0">
              <a:spcBef>
                <a:spcPct val="50000"/>
              </a:spcBef>
              <a:buNone/>
            </a:pPr>
            <a:endParaRPr lang="tr-TR" altLang="tr-TR" dirty="0">
              <a:solidFill>
                <a:schemeClr val="tx1"/>
              </a:solidFill>
            </a:endParaRPr>
          </a:p>
          <a:p>
            <a:pPr marL="0" indent="0">
              <a:spcBef>
                <a:spcPct val="50000"/>
              </a:spcBef>
              <a:buNone/>
            </a:pPr>
            <a:endParaRPr lang="tr-TR" altLang="tr-TR" dirty="0">
              <a:solidFill>
                <a:schemeClr val="tx1"/>
              </a:solidFill>
            </a:endParaRPr>
          </a:p>
          <a:p>
            <a:pPr>
              <a:spcBef>
                <a:spcPct val="50000"/>
              </a:spcBef>
            </a:pPr>
            <a:endParaRPr lang="tr-TR" altLang="tr-TR" b="1" dirty="0">
              <a:solidFill>
                <a:schemeClr val="tx1"/>
              </a:solidFill>
            </a:endParaRPr>
          </a:p>
          <a:p>
            <a:pPr marL="0" indent="0">
              <a:spcBef>
                <a:spcPct val="50000"/>
              </a:spcBef>
              <a:buNone/>
            </a:pPr>
            <a:endParaRPr lang="tr-TR" altLang="tr-TR" sz="2400" dirty="0">
              <a:solidFill>
                <a:schemeClr val="tx1"/>
              </a:solidFill>
            </a:endParaRPr>
          </a:p>
          <a:p>
            <a:endParaRPr lang="tr-TR" dirty="0"/>
          </a:p>
        </p:txBody>
      </p:sp>
    </p:spTree>
    <p:extLst>
      <p:ext uri="{BB962C8B-B14F-4D97-AF65-F5344CB8AC3E}">
        <p14:creationId xmlns:p14="http://schemas.microsoft.com/office/powerpoint/2010/main" val="40512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98503-9A5A-4334-A20C-F9FBD1317936}"/>
              </a:ext>
            </a:extLst>
          </p:cNvPr>
          <p:cNvSpPr>
            <a:spLocks noGrp="1"/>
          </p:cNvSpPr>
          <p:nvPr>
            <p:ph type="title"/>
          </p:nvPr>
        </p:nvSpPr>
        <p:spPr>
          <a:xfrm>
            <a:off x="720000" y="619200"/>
            <a:ext cx="10728322" cy="469825"/>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B5031FD3-1268-42EB-B8D1-789703ED282E}"/>
              </a:ext>
            </a:extLst>
          </p:cNvPr>
          <p:cNvSpPr>
            <a:spLocks noGrp="1"/>
          </p:cNvSpPr>
          <p:nvPr>
            <p:ph idx="1"/>
          </p:nvPr>
        </p:nvSpPr>
        <p:spPr>
          <a:xfrm>
            <a:off x="720000" y="1484244"/>
            <a:ext cx="10728325" cy="4284732"/>
          </a:xfrm>
        </p:spPr>
        <p:txBody>
          <a:bodyPr/>
          <a:lstStyle/>
          <a:p>
            <a:pPr algn="just"/>
            <a:r>
              <a:rPr lang="tr-TR" sz="2400" dirty="0"/>
              <a:t>Göz teması sağlayın.</a:t>
            </a:r>
          </a:p>
          <a:p>
            <a:pPr algn="just"/>
            <a:r>
              <a:rPr lang="tr-TR" sz="2400" dirty="0"/>
              <a:t>Yargılamalardan kaçının.</a:t>
            </a:r>
          </a:p>
          <a:p>
            <a:pPr algn="just"/>
            <a:r>
              <a:rPr lang="tr-TR" sz="2400" dirty="0"/>
              <a:t>Çok kızdığınız ya da şaşkınlığa uğradığınız durumlarda bile önce gerçekte ne söylendiğini anlamaya çalışın. Kendinizi konuşanın yerine koyup, empati gösterin.</a:t>
            </a:r>
          </a:p>
          <a:p>
            <a:pPr marL="0" indent="0" algn="just">
              <a:buNone/>
            </a:pPr>
            <a:r>
              <a:rPr lang="tr-TR" sz="2400" dirty="0"/>
              <a:t>Dinlerken kendinize şunu sorun; “Onun yerinde ben olsaydım ne düşünürdüm ne yapardım?” </a:t>
            </a:r>
          </a:p>
          <a:p>
            <a:pPr algn="just"/>
            <a:r>
              <a:rPr lang="tr-TR" sz="2400" dirty="0"/>
              <a:t>Anlamadığınızda yorum yapmayın, gerekirse doğrudan sorun.</a:t>
            </a:r>
          </a:p>
          <a:p>
            <a:endParaRPr lang="tr-TR" dirty="0"/>
          </a:p>
          <a:p>
            <a:endParaRPr lang="tr-TR" dirty="0"/>
          </a:p>
        </p:txBody>
      </p:sp>
    </p:spTree>
    <p:extLst>
      <p:ext uri="{BB962C8B-B14F-4D97-AF65-F5344CB8AC3E}">
        <p14:creationId xmlns:p14="http://schemas.microsoft.com/office/powerpoint/2010/main" val="441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1E4D63-DF68-4233-AEFB-E262A2A0F874}"/>
              </a:ext>
            </a:extLst>
          </p:cNvPr>
          <p:cNvSpPr>
            <a:spLocks noGrp="1"/>
          </p:cNvSpPr>
          <p:nvPr>
            <p:ph type="title"/>
          </p:nvPr>
        </p:nvSpPr>
        <p:spPr>
          <a:xfrm>
            <a:off x="720000" y="619200"/>
            <a:ext cx="10728322" cy="971061"/>
          </a:xfrm>
        </p:spPr>
        <p:txBody>
          <a:bodyPr/>
          <a:lstStyle/>
          <a:p>
            <a:r>
              <a:rPr lang="tr-TR" dirty="0"/>
              <a:t>SUNUM İÇERİĞİ</a:t>
            </a:r>
          </a:p>
        </p:txBody>
      </p:sp>
      <p:sp>
        <p:nvSpPr>
          <p:cNvPr id="3" name="İçerik Yer Tutucusu 2">
            <a:extLst>
              <a:ext uri="{FF2B5EF4-FFF2-40B4-BE49-F238E27FC236}">
                <a16:creationId xmlns:a16="http://schemas.microsoft.com/office/drawing/2014/main" id="{90C5DFDC-5F99-4E62-B8CC-E7B9EA43CE4B}"/>
              </a:ext>
            </a:extLst>
          </p:cNvPr>
          <p:cNvSpPr>
            <a:spLocks noGrp="1"/>
          </p:cNvSpPr>
          <p:nvPr>
            <p:ph idx="1"/>
          </p:nvPr>
        </p:nvSpPr>
        <p:spPr>
          <a:xfrm>
            <a:off x="720000" y="1709530"/>
            <a:ext cx="10728325" cy="4059445"/>
          </a:xfrm>
        </p:spPr>
        <p:txBody>
          <a:bodyPr/>
          <a:lstStyle/>
          <a:p>
            <a:r>
              <a:rPr lang="tr-TR" dirty="0"/>
              <a:t>1.AİLE VE TOPLUMDAKİ İŞLEVİ</a:t>
            </a:r>
          </a:p>
          <a:p>
            <a:r>
              <a:rPr lang="tr-TR" dirty="0"/>
              <a:t>2.İLETİŞİM NEDİR?</a:t>
            </a:r>
          </a:p>
          <a:p>
            <a:r>
              <a:rPr lang="tr-TR" dirty="0"/>
              <a:t>3.AİLE İÇİ İLETİŞİMDEKİ YANLIŞLAR</a:t>
            </a:r>
          </a:p>
          <a:p>
            <a:r>
              <a:rPr lang="tr-TR" dirty="0"/>
              <a:t>4.ETKİLİ İLETİŞİMİN TEMEL NOKTALARI</a:t>
            </a:r>
          </a:p>
        </p:txBody>
      </p:sp>
    </p:spTree>
    <p:extLst>
      <p:ext uri="{BB962C8B-B14F-4D97-AF65-F5344CB8AC3E}">
        <p14:creationId xmlns:p14="http://schemas.microsoft.com/office/powerpoint/2010/main" val="280174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E06E00-B699-4DC9-8FF9-641E5AEB71A3}"/>
              </a:ext>
            </a:extLst>
          </p:cNvPr>
          <p:cNvSpPr>
            <a:spLocks noGrp="1"/>
          </p:cNvSpPr>
          <p:nvPr>
            <p:ph type="title"/>
          </p:nvPr>
        </p:nvSpPr>
        <p:spPr>
          <a:xfrm>
            <a:off x="720000" y="619200"/>
            <a:ext cx="10728322" cy="573496"/>
          </a:xfrm>
        </p:spPr>
        <p:txBody>
          <a:bodyPr>
            <a:normAutofit fontScale="90000"/>
          </a:bodyPr>
          <a:lstStyle/>
          <a:p>
            <a:pPr algn="ctr"/>
            <a:r>
              <a:rPr lang="tr-TR" b="1" dirty="0"/>
              <a:t>ÖZETLE</a:t>
            </a:r>
          </a:p>
        </p:txBody>
      </p:sp>
      <p:sp>
        <p:nvSpPr>
          <p:cNvPr id="3" name="İçerik Yer Tutucusu 2">
            <a:extLst>
              <a:ext uri="{FF2B5EF4-FFF2-40B4-BE49-F238E27FC236}">
                <a16:creationId xmlns:a16="http://schemas.microsoft.com/office/drawing/2014/main" id="{3DEE05D2-730F-47F2-8EE8-6E8BC448F340}"/>
              </a:ext>
            </a:extLst>
          </p:cNvPr>
          <p:cNvSpPr>
            <a:spLocks noGrp="1"/>
          </p:cNvSpPr>
          <p:nvPr>
            <p:ph idx="1"/>
          </p:nvPr>
        </p:nvSpPr>
        <p:spPr>
          <a:xfrm>
            <a:off x="720000" y="1391478"/>
            <a:ext cx="10728325" cy="4377498"/>
          </a:xfrm>
        </p:spPr>
        <p:txBody>
          <a:bodyPr>
            <a:noAutofit/>
          </a:bodyPr>
          <a:lstStyle/>
          <a:p>
            <a:pPr algn="just"/>
            <a:r>
              <a:rPr lang="tr-TR" sz="3600" dirty="0"/>
              <a:t>Göz iletişimini sağlayarak, sorular sorarak, başınızı sallayarak,  konuşmacının söylediklerini özetleyerek, dinlemenizi engelleyecek şeylere izin vermeyerek (telefon gibi) konuşmacıyı  </a:t>
            </a:r>
            <a:r>
              <a:rPr lang="tr-TR" sz="3600" b="1" dirty="0"/>
              <a:t>«</a:t>
            </a:r>
            <a:r>
              <a:rPr lang="tr-TR" sz="3600" b="1" i="1" dirty="0"/>
              <a:t>gerçekten dinlediğinizi» onu ve söylediklerini önemsediğinizi belli edin.</a:t>
            </a:r>
          </a:p>
        </p:txBody>
      </p:sp>
    </p:spTree>
    <p:extLst>
      <p:ext uri="{BB962C8B-B14F-4D97-AF65-F5344CB8AC3E}">
        <p14:creationId xmlns:p14="http://schemas.microsoft.com/office/powerpoint/2010/main" val="373462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a16="http://schemas.microsoft.com/office/drawing/2014/main" id="{72643D22-27A5-4DD1-8024-9BAD687437BD}"/>
              </a:ext>
            </a:extLst>
          </p:cNvPr>
          <p:cNvSpPr>
            <a:spLocks noGrp="1"/>
          </p:cNvSpPr>
          <p:nvPr>
            <p:ph type="title"/>
          </p:nvPr>
        </p:nvSpPr>
        <p:spPr>
          <a:xfrm>
            <a:off x="720000" y="619201"/>
            <a:ext cx="3095626" cy="1477328"/>
          </a:xfrm>
        </p:spPr>
        <p:txBody>
          <a:bodyPr>
            <a:normAutofit/>
          </a:bodyPr>
          <a:lstStyle/>
          <a:p>
            <a:r>
              <a:rPr lang="tr-TR" sz="6600" dirty="0"/>
              <a:t>BEDEN DİLİ</a:t>
            </a:r>
          </a:p>
        </p:txBody>
      </p:sp>
      <p:sp>
        <p:nvSpPr>
          <p:cNvPr id="3" name="İçerik Yer Tutucusu 2">
            <a:extLst>
              <a:ext uri="{FF2B5EF4-FFF2-40B4-BE49-F238E27FC236}">
                <a16:creationId xmlns:a16="http://schemas.microsoft.com/office/drawing/2014/main" id="{4E2B7B46-187D-40B8-936A-15DCDE25174D}"/>
              </a:ext>
            </a:extLst>
          </p:cNvPr>
          <p:cNvSpPr>
            <a:spLocks noGrp="1"/>
          </p:cNvSpPr>
          <p:nvPr>
            <p:ph idx="1"/>
          </p:nvPr>
        </p:nvSpPr>
        <p:spPr>
          <a:xfrm>
            <a:off x="6444000" y="633600"/>
            <a:ext cx="4991962" cy="5135374"/>
          </a:xfrm>
        </p:spPr>
        <p:txBody>
          <a:bodyPr>
            <a:normAutofit/>
          </a:bodyPr>
          <a:lstStyle/>
          <a:p>
            <a:pPr algn="just"/>
            <a:r>
              <a:rPr lang="tr-TR" altLang="tr-TR" sz="2400" b="1" dirty="0">
                <a:latin typeface="Tahoma" panose="020B0604030504040204" pitchFamily="34" charset="0"/>
              </a:rPr>
              <a:t>Beden dili insanlık tarihi açısından en eski iletişim aracımızdır. Beden dili duygu ve düşüncelerimizin yansımasıdır. İnsanların yüz yüze kurdukları ilişkide, kelimeler %10, ses tonu %30, beden dili %60 önem taşır.</a:t>
            </a:r>
          </a:p>
          <a:p>
            <a:endParaRPr lang="tr-TR" dirty="0"/>
          </a:p>
        </p:txBody>
      </p:sp>
    </p:spTree>
    <p:extLst>
      <p:ext uri="{BB962C8B-B14F-4D97-AF65-F5344CB8AC3E}">
        <p14:creationId xmlns:p14="http://schemas.microsoft.com/office/powerpoint/2010/main" val="6064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 name="Freeform: Shape 19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Başlık 1">
            <a:extLst>
              <a:ext uri="{FF2B5EF4-FFF2-40B4-BE49-F238E27FC236}">
                <a16:creationId xmlns:a16="http://schemas.microsoft.com/office/drawing/2014/main" id="{B83A4B5E-872B-4784-A3CA-36D2D76B7B54}"/>
              </a:ext>
            </a:extLst>
          </p:cNvPr>
          <p:cNvSpPr>
            <a:spLocks noGrp="1"/>
          </p:cNvSpPr>
          <p:nvPr>
            <p:ph type="title"/>
          </p:nvPr>
        </p:nvSpPr>
        <p:spPr>
          <a:xfrm>
            <a:off x="720000" y="1051790"/>
            <a:ext cx="5015505" cy="1044737"/>
          </a:xfrm>
        </p:spPr>
        <p:txBody>
          <a:bodyPr>
            <a:normAutofit/>
          </a:bodyPr>
          <a:lstStyle/>
          <a:p>
            <a:r>
              <a:rPr lang="tr-TR" b="1" dirty="0"/>
              <a:t>Beden Dili Öğeleri</a:t>
            </a:r>
          </a:p>
        </p:txBody>
      </p:sp>
      <p:pic>
        <p:nvPicPr>
          <p:cNvPr id="4" name="Picture 4" descr="Beden dili her şeyi anlatıyor – Ege Telgraf">
            <a:extLst>
              <a:ext uri="{FF2B5EF4-FFF2-40B4-BE49-F238E27FC236}">
                <a16:creationId xmlns:a16="http://schemas.microsoft.com/office/drawing/2014/main" id="{12A16103-90C3-47B3-A5A3-45F3D2E627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2" r="8834" b="-2"/>
          <a:stretch/>
        </p:blipFill>
        <p:spPr bwMode="auto">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244" name="İçerik Yer Tutucusu 2">
            <a:extLst>
              <a:ext uri="{FF2B5EF4-FFF2-40B4-BE49-F238E27FC236}">
                <a16:creationId xmlns:a16="http://schemas.microsoft.com/office/drawing/2014/main" id="{A7DB3C81-941F-4B8D-AD49-1D3F78535186}"/>
              </a:ext>
            </a:extLst>
          </p:cNvPr>
          <p:cNvGraphicFramePr>
            <a:graphicFrameLocks noGrp="1"/>
          </p:cNvGraphicFramePr>
          <p:nvPr>
            <p:ph idx="1"/>
            <p:extLst>
              <p:ext uri="{D42A27DB-BD31-4B8C-83A1-F6EECF244321}">
                <p14:modId xmlns:p14="http://schemas.microsoft.com/office/powerpoint/2010/main" val="2191167546"/>
              </p:ext>
            </p:extLst>
          </p:nvPr>
        </p:nvGraphicFramePr>
        <p:xfrm>
          <a:off x="6480000" y="633599"/>
          <a:ext cx="4991962" cy="513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24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Başlık 1">
            <a:extLst>
              <a:ext uri="{FF2B5EF4-FFF2-40B4-BE49-F238E27FC236}">
                <a16:creationId xmlns:a16="http://schemas.microsoft.com/office/drawing/2014/main" id="{04B9E71B-8B45-4A9B-A500-781ED13A88AF}"/>
              </a:ext>
            </a:extLst>
          </p:cNvPr>
          <p:cNvSpPr>
            <a:spLocks noGrp="1"/>
          </p:cNvSpPr>
          <p:nvPr>
            <p:ph type="title"/>
          </p:nvPr>
        </p:nvSpPr>
        <p:spPr>
          <a:xfrm>
            <a:off x="720000" y="619201"/>
            <a:ext cx="3095626" cy="1477328"/>
          </a:xfrm>
        </p:spPr>
        <p:txBody>
          <a:bodyPr>
            <a:normAutofit/>
          </a:bodyPr>
          <a:lstStyle/>
          <a:p>
            <a:r>
              <a:rPr lang="tr-TR" sz="4000" b="1" dirty="0"/>
              <a:t>Doğrudan Göz İlişkisi</a:t>
            </a:r>
          </a:p>
        </p:txBody>
      </p:sp>
      <p:sp>
        <p:nvSpPr>
          <p:cNvPr id="3" name="İçerik Yer Tutucusu 2">
            <a:extLst>
              <a:ext uri="{FF2B5EF4-FFF2-40B4-BE49-F238E27FC236}">
                <a16:creationId xmlns:a16="http://schemas.microsoft.com/office/drawing/2014/main" id="{6E19AEEB-988C-44E7-8A83-79EAFCD5ED9C}"/>
              </a:ext>
            </a:extLst>
          </p:cNvPr>
          <p:cNvSpPr>
            <a:spLocks noGrp="1"/>
          </p:cNvSpPr>
          <p:nvPr>
            <p:ph idx="1"/>
          </p:nvPr>
        </p:nvSpPr>
        <p:spPr>
          <a:xfrm>
            <a:off x="6444000" y="1364566"/>
            <a:ext cx="4991962" cy="4994030"/>
          </a:xfrm>
        </p:spPr>
        <p:txBody>
          <a:bodyPr>
            <a:normAutofit/>
          </a:bodyPr>
          <a:lstStyle/>
          <a:p>
            <a:pPr algn="just"/>
            <a:r>
              <a:rPr lang="tr-TR" dirty="0"/>
              <a:t>Bir kişiyle konuşurken dikkat edilecek en önemli noktalardan biri, nereye baktığınızdır. Doğrudan konuştuğunuz kişiye bakmak, karşınızdaki kişiye samimiyetinizi iletmenize yardımcı olur ve mesajınızın etkisini artırır. Yere bakarak veya gözlerinizi kaçırarak konuşmanız, karşınızdaki kişinin üstünlüğünü kabullenme olarak yorumlanacaktır.</a:t>
            </a:r>
          </a:p>
          <a:p>
            <a:pPr algn="just"/>
            <a:r>
              <a:rPr lang="tr-TR" dirty="0"/>
              <a:t>Doğrudan göz ilişkisi kurmak ve sürdürmek konusunda aşırılığa kaçmamak gerekir.</a:t>
            </a:r>
          </a:p>
        </p:txBody>
      </p:sp>
      <p:pic>
        <p:nvPicPr>
          <p:cNvPr id="5122" name="Picture 2" descr="Göz Teması Kurmanın Sırları — Aklınızı Keşfedin">
            <a:extLst>
              <a:ext uri="{FF2B5EF4-FFF2-40B4-BE49-F238E27FC236}">
                <a16:creationId xmlns:a16="http://schemas.microsoft.com/office/drawing/2014/main" id="{0EF7A01B-CB24-4016-9BC0-5D64288E8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02" y="3941713"/>
            <a:ext cx="5412222" cy="22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9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Başlık 1">
            <a:extLst>
              <a:ext uri="{FF2B5EF4-FFF2-40B4-BE49-F238E27FC236}">
                <a16:creationId xmlns:a16="http://schemas.microsoft.com/office/drawing/2014/main" id="{35E0C4A8-861A-42EE-A2EE-255203B17879}"/>
              </a:ext>
            </a:extLst>
          </p:cNvPr>
          <p:cNvSpPr>
            <a:spLocks noGrp="1"/>
          </p:cNvSpPr>
          <p:nvPr>
            <p:ph type="title"/>
          </p:nvPr>
        </p:nvSpPr>
        <p:spPr>
          <a:xfrm>
            <a:off x="720000" y="1007165"/>
            <a:ext cx="5003800" cy="795131"/>
          </a:xfrm>
        </p:spPr>
        <p:txBody>
          <a:bodyPr>
            <a:normAutofit/>
          </a:bodyPr>
          <a:lstStyle/>
          <a:p>
            <a:r>
              <a:rPr lang="tr-TR" sz="3600" dirty="0"/>
              <a:t>Beden Duruşu (</a:t>
            </a:r>
            <a:r>
              <a:rPr lang="tr-TR" sz="3600" dirty="0" err="1"/>
              <a:t>Postür</a:t>
            </a:r>
            <a:r>
              <a:rPr lang="tr-TR" sz="3600" dirty="0"/>
              <a:t>)</a:t>
            </a:r>
          </a:p>
        </p:txBody>
      </p:sp>
      <p:pic>
        <p:nvPicPr>
          <p:cNvPr id="12292" name="Picture 4" descr="23 Beden Dili Önerisi | AB Proje Yönetimi">
            <a:extLst>
              <a:ext uri="{FF2B5EF4-FFF2-40B4-BE49-F238E27FC236}">
                <a16:creationId xmlns:a16="http://schemas.microsoft.com/office/drawing/2014/main" id="{B4187D52-0B8E-4E5C-9B38-CD6000D08F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564" y="2024619"/>
            <a:ext cx="5015639" cy="2808757"/>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
        <p:nvSpPr>
          <p:cNvPr id="4" name="İçerik Yer Tutucusu 3">
            <a:extLst>
              <a:ext uri="{FF2B5EF4-FFF2-40B4-BE49-F238E27FC236}">
                <a16:creationId xmlns:a16="http://schemas.microsoft.com/office/drawing/2014/main" id="{3064321C-939F-4133-A812-1C833FFAF4AF}"/>
              </a:ext>
            </a:extLst>
          </p:cNvPr>
          <p:cNvSpPr>
            <a:spLocks noGrp="1"/>
          </p:cNvSpPr>
          <p:nvPr>
            <p:ph idx="1"/>
          </p:nvPr>
        </p:nvSpPr>
        <p:spPr>
          <a:xfrm>
            <a:off x="6480038" y="746141"/>
            <a:ext cx="4991962" cy="5135374"/>
          </a:xfrm>
        </p:spPr>
        <p:txBody>
          <a:bodyPr>
            <a:normAutofit/>
          </a:bodyPr>
          <a:lstStyle/>
          <a:p>
            <a:pPr algn="just"/>
            <a:r>
              <a:rPr lang="tr-TR" dirty="0"/>
              <a:t>Çocuğa eğilerek konuşan yetişkin, karşısında işbirliğine çok daha yatkın bir çocuk bulacaktır.</a:t>
            </a:r>
          </a:p>
          <a:p>
            <a:pPr algn="just"/>
            <a:r>
              <a:rPr lang="tr-TR" dirty="0"/>
              <a:t>İlişkide olduğu kişiyi doğrudan karşısına alan ve dik bir beden duruşuna sahip olan kişi, mesajına güvenli bir özellik katmış olacaktır.</a:t>
            </a:r>
          </a:p>
          <a:p>
            <a:pPr algn="just"/>
            <a:r>
              <a:rPr lang="tr-TR" dirty="0"/>
              <a:t>Başı ve bedeni dik tutarak konuşmak ve dinlemek, dikkat ederek zamanla beden duruşunu güvenli tavır yönünde geliştirmek mümkündür.</a:t>
            </a:r>
          </a:p>
          <a:p>
            <a:endParaRPr lang="tr-TR" dirty="0"/>
          </a:p>
        </p:txBody>
      </p:sp>
    </p:spTree>
    <p:extLst>
      <p:ext uri="{BB962C8B-B14F-4D97-AF65-F5344CB8AC3E}">
        <p14:creationId xmlns:p14="http://schemas.microsoft.com/office/powerpoint/2010/main" val="136226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534D2-675B-45CA-B529-B1CC90EB3C73}"/>
              </a:ext>
            </a:extLst>
          </p:cNvPr>
          <p:cNvSpPr>
            <a:spLocks noGrp="1"/>
          </p:cNvSpPr>
          <p:nvPr>
            <p:ph type="title"/>
          </p:nvPr>
        </p:nvSpPr>
        <p:spPr>
          <a:xfrm>
            <a:off x="720000" y="619200"/>
            <a:ext cx="10728322" cy="242191"/>
          </a:xfrm>
        </p:spPr>
        <p:txBody>
          <a:bodyPr>
            <a:normAutofit fontScale="90000"/>
          </a:bodyPr>
          <a:lstStyle/>
          <a:p>
            <a:endParaRPr lang="tr-TR" b="1" dirty="0"/>
          </a:p>
        </p:txBody>
      </p:sp>
      <p:sp>
        <p:nvSpPr>
          <p:cNvPr id="3" name="İçerik Yer Tutucusu 2">
            <a:extLst>
              <a:ext uri="{FF2B5EF4-FFF2-40B4-BE49-F238E27FC236}">
                <a16:creationId xmlns:a16="http://schemas.microsoft.com/office/drawing/2014/main" id="{4D8DB77E-35B4-4136-AC55-2E83BC458C03}"/>
              </a:ext>
            </a:extLst>
          </p:cNvPr>
          <p:cNvSpPr>
            <a:spLocks noGrp="1"/>
          </p:cNvSpPr>
          <p:nvPr>
            <p:ph idx="1"/>
          </p:nvPr>
        </p:nvSpPr>
        <p:spPr>
          <a:xfrm>
            <a:off x="720000" y="1417984"/>
            <a:ext cx="10728325" cy="4350992"/>
          </a:xfrm>
        </p:spPr>
        <p:txBody>
          <a:bodyPr>
            <a:normAutofit/>
          </a:bodyPr>
          <a:lstStyle/>
          <a:p>
            <a:pPr marL="0" indent="0" algn="just">
              <a:buNone/>
            </a:pPr>
            <a:r>
              <a:rPr lang="tr-TR" sz="2800" b="1" dirty="0"/>
              <a:t>Jestler</a:t>
            </a:r>
          </a:p>
          <a:p>
            <a:pPr algn="just"/>
            <a:r>
              <a:rPr lang="tr-TR" dirty="0"/>
              <a:t>Uygun ölçüde ve uygun şiddette yapılan jestler bir konuşmaya güç katar.</a:t>
            </a:r>
          </a:p>
          <a:p>
            <a:pPr algn="just"/>
            <a:r>
              <a:rPr lang="tr-TR" dirty="0"/>
              <a:t>Rahat, sakin ve yumuşak jestler, konuşmacının kendine güvenini, konuştuğu konuya hakimiyetini ortaya koyduğu yönünde yorumlanmaktadır.</a:t>
            </a:r>
          </a:p>
          <a:p>
            <a:pPr marL="0" indent="0" algn="just">
              <a:buNone/>
            </a:pPr>
            <a:r>
              <a:rPr lang="tr-TR" sz="2800" b="1" dirty="0"/>
              <a:t>Mimikler</a:t>
            </a:r>
          </a:p>
          <a:p>
            <a:pPr algn="just"/>
            <a:r>
              <a:rPr lang="tr-TR" sz="2200" dirty="0"/>
              <a:t>İnsan ilişkilerinde hiçbir şey, belki yüz ifadesi kadar önemli ve anlamlı olamaz. Üzüntünün veya kızgınlığın gülümseyen bir ifadeyle, sevincin çatık kaşlarla ifade edilmesi uygun düşmez.</a:t>
            </a:r>
          </a:p>
          <a:p>
            <a:pPr algn="just"/>
            <a:r>
              <a:rPr lang="tr-TR" sz="2200" dirty="0"/>
              <a:t> Güvenli bir ifade, verilen mesajla uyum içindeki bir ifadedir.</a:t>
            </a:r>
          </a:p>
        </p:txBody>
      </p:sp>
    </p:spTree>
    <p:extLst>
      <p:ext uri="{BB962C8B-B14F-4D97-AF65-F5344CB8AC3E}">
        <p14:creationId xmlns:p14="http://schemas.microsoft.com/office/powerpoint/2010/main" val="55005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29FB7D7-7A0C-4E77-8D76-4F4A0A54FC65}"/>
              </a:ext>
            </a:extLst>
          </p:cNvPr>
          <p:cNvSpPr>
            <a:spLocks noGrp="1"/>
          </p:cNvSpPr>
          <p:nvPr>
            <p:ph type="title"/>
          </p:nvPr>
        </p:nvSpPr>
        <p:spPr>
          <a:xfrm>
            <a:off x="720000" y="619200"/>
            <a:ext cx="4991961" cy="871975"/>
          </a:xfrm>
        </p:spPr>
        <p:txBody>
          <a:bodyPr wrap="square" anchor="ctr">
            <a:normAutofit/>
          </a:bodyPr>
          <a:lstStyle/>
          <a:p>
            <a:r>
              <a:rPr lang="tr-TR" sz="3200" b="1" dirty="0"/>
              <a:t>Ses Tonu, Şiddeti ve Konuşmanın Akıcılığı</a:t>
            </a:r>
          </a:p>
        </p:txBody>
      </p:sp>
      <p:sp>
        <p:nvSpPr>
          <p:cNvPr id="3" name="İçerik Yer Tutucusu 2">
            <a:extLst>
              <a:ext uri="{FF2B5EF4-FFF2-40B4-BE49-F238E27FC236}">
                <a16:creationId xmlns:a16="http://schemas.microsoft.com/office/drawing/2014/main" id="{11FB2B8E-463B-42AB-B07B-798498807797}"/>
              </a:ext>
            </a:extLst>
          </p:cNvPr>
          <p:cNvSpPr>
            <a:spLocks noGrp="1"/>
          </p:cNvSpPr>
          <p:nvPr>
            <p:ph idx="1"/>
          </p:nvPr>
        </p:nvSpPr>
        <p:spPr>
          <a:xfrm>
            <a:off x="720000" y="1491175"/>
            <a:ext cx="6159102" cy="4909625"/>
          </a:xfrm>
        </p:spPr>
        <p:txBody>
          <a:bodyPr>
            <a:normAutofit fontScale="85000" lnSpcReduction="20000"/>
          </a:bodyPr>
          <a:lstStyle/>
          <a:p>
            <a:pPr algn="just">
              <a:lnSpc>
                <a:spcPct val="110000"/>
              </a:lnSpc>
            </a:pPr>
            <a:r>
              <a:rPr lang="tr-TR" sz="2200" dirty="0"/>
              <a:t>İnsanlar arası ilişkilerde yaşanan en küçük gerginlik, kendini önce ses tonunda ortaya koyar. Büyük çoğunlukla gündelik ilişkilerde canlı, neşeli, enerjik bir ses tonu, insanlar üzerinde olumlu etki bırakır. Ancak ortada bir gerginlik ve sorun varsa ses tonunun yumuşak ve sakin olması çatışmayı önler ve işbirliğini kolaylaştırır.</a:t>
            </a:r>
          </a:p>
          <a:p>
            <a:pPr algn="just">
              <a:lnSpc>
                <a:spcPct val="110000"/>
              </a:lnSpc>
            </a:pPr>
            <a:r>
              <a:rPr lang="tr-TR" sz="2200" dirty="0"/>
              <a:t>Monoton, dinleyende bıkkınlık yaratan, kolayca dikkatin dağılmasına sebep olan bir konuşma üslubuyla kişi ortaya ne kadar orijinal fikirler koysa da ikna edici olmakta güçlük çekecektir.</a:t>
            </a:r>
          </a:p>
          <a:p>
            <a:pPr algn="just">
              <a:lnSpc>
                <a:spcPct val="110000"/>
              </a:lnSpc>
            </a:pPr>
            <a:r>
              <a:rPr lang="tr-TR" sz="2200" dirty="0"/>
              <a:t>Sert ve kesin konuşma biçimi, çoğunlukla dinleyenlerde savunuculuğa sebep olur ve rahatsızlık doğurur. Ayrıca sesine özür diler gibi bir ton veren kişilerin, karşısındakiler tarafından istekleri kolayca geri çevrilir veya söyledikleri önemsiz olarak görülür</a:t>
            </a:r>
            <a:r>
              <a:rPr lang="tr-TR" sz="1800" dirty="0"/>
              <a:t>.</a:t>
            </a:r>
          </a:p>
          <a:p>
            <a:pPr>
              <a:lnSpc>
                <a:spcPct val="110000"/>
              </a:lnSpc>
            </a:pPr>
            <a:endParaRPr lang="tr-TR" sz="1100" dirty="0"/>
          </a:p>
        </p:txBody>
      </p:sp>
      <p:pic>
        <p:nvPicPr>
          <p:cNvPr id="13314" name="Picture 2" descr="Ses tonunu değiştirmek mümkün mü? - Sağlık Haberleri">
            <a:extLst>
              <a:ext uri="{FF2B5EF4-FFF2-40B4-BE49-F238E27FC236}">
                <a16:creationId xmlns:a16="http://schemas.microsoft.com/office/drawing/2014/main" id="{3C3A6411-918B-4E89-B121-EAF058F3F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32" r="16504"/>
          <a:stretch/>
        </p:blipFill>
        <p:spPr bwMode="auto">
          <a:xfrm>
            <a:off x="6719670" y="0"/>
            <a:ext cx="5391098" cy="685800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6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AE84C4-33AF-46C7-AA56-585013B9A829}"/>
              </a:ext>
            </a:extLst>
          </p:cNvPr>
          <p:cNvSpPr>
            <a:spLocks noGrp="1"/>
          </p:cNvSpPr>
          <p:nvPr>
            <p:ph type="title"/>
          </p:nvPr>
        </p:nvSpPr>
        <p:spPr>
          <a:xfrm>
            <a:off x="720000" y="619199"/>
            <a:ext cx="3095626" cy="1476000"/>
          </a:xfrm>
        </p:spPr>
        <p:txBody>
          <a:bodyPr>
            <a:normAutofit/>
          </a:bodyPr>
          <a:lstStyle/>
          <a:p>
            <a:r>
              <a:rPr lang="tr-TR" sz="5400" b="1" dirty="0"/>
              <a:t>Eller ve Kolların Kullanımı</a:t>
            </a:r>
          </a:p>
        </p:txBody>
      </p:sp>
      <p:pic>
        <p:nvPicPr>
          <p:cNvPr id="2050" name="Picture 2" descr="Karşınızdaki Kişinin Gerçekte Ne Düşündüğünü Anlayabileceğiniz Beden Dili  Şifreleri - Ekşi Şeyler">
            <a:extLst>
              <a:ext uri="{FF2B5EF4-FFF2-40B4-BE49-F238E27FC236}">
                <a16:creationId xmlns:a16="http://schemas.microsoft.com/office/drawing/2014/main" id="{14B1BA15-A54E-4999-BBFC-8B0E382BBA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9" r="39289"/>
          <a:stretch/>
        </p:blipFill>
        <p:spPr bwMode="auto">
          <a:xfrm>
            <a:off x="210678" y="2095199"/>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1CC292AC-F2F3-4604-A110-DA0DB7F3701C}"/>
              </a:ext>
            </a:extLst>
          </p:cNvPr>
          <p:cNvSpPr>
            <a:spLocks noGrp="1"/>
          </p:cNvSpPr>
          <p:nvPr>
            <p:ph idx="1"/>
          </p:nvPr>
        </p:nvSpPr>
        <p:spPr>
          <a:xfrm>
            <a:off x="4548188" y="576000"/>
            <a:ext cx="6900137" cy="5197474"/>
          </a:xfrm>
        </p:spPr>
        <p:txBody>
          <a:bodyPr>
            <a:normAutofit fontScale="92500" lnSpcReduction="20000"/>
          </a:bodyPr>
          <a:lstStyle/>
          <a:p>
            <a:pPr algn="just">
              <a:lnSpc>
                <a:spcPct val="110000"/>
              </a:lnSpc>
            </a:pPr>
            <a:r>
              <a:rPr lang="tr-TR" sz="2300" dirty="0"/>
              <a:t>Beden dilinde el hareketlerimiz, duygu ve düşüncelerimizi en kolay şekilde ifade edebilme yöntemimizdir. Ellerimizle kendimizi ifade ettiğimiz gibi karşı tarafa gizli mesajlar da göndeririz. Ellerin vücuda doğru yaklaştırılması gerginliğin, teslimiyetin ifadesi olarak bilinir. Bacaklara yapışık eller kişinin konuşmasını ve düşünmesini güçleştirir.</a:t>
            </a:r>
          </a:p>
          <a:p>
            <a:pPr algn="just">
              <a:lnSpc>
                <a:spcPct val="110000"/>
              </a:lnSpc>
            </a:pPr>
            <a:r>
              <a:rPr lang="tr-TR" sz="2300" dirty="0"/>
              <a:t>Avuçların yukarı olması ‘sana tehdit oluşturmuyorum, ellerim boş, ellerimde sana zarar verecek bir şey yok’ manasına gelir. Avuç içlerini gösteren bir kişi ‘bana güvenebilirsin’ mesajını verir.</a:t>
            </a:r>
          </a:p>
          <a:p>
            <a:pPr algn="just">
              <a:lnSpc>
                <a:spcPct val="110000"/>
              </a:lnSpc>
            </a:pPr>
            <a:r>
              <a:rPr lang="tr-TR" sz="2300" dirty="0"/>
              <a:t>Avuç içlerinin gizlenmesi ise kişinin bir şeyler sakladığını ya da yalan söylüyor olabileceğini gösterir. Elleri cebe sokmak, arkaya almak ise avuç içlerini gizlemenin en kolay yoludur.</a:t>
            </a:r>
          </a:p>
        </p:txBody>
      </p:sp>
    </p:spTree>
    <p:extLst>
      <p:ext uri="{BB962C8B-B14F-4D97-AF65-F5344CB8AC3E}">
        <p14:creationId xmlns:p14="http://schemas.microsoft.com/office/powerpoint/2010/main" val="523876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0A3182-148D-4259-8DF2-6DD7FCABA056}"/>
              </a:ext>
            </a:extLst>
          </p:cNvPr>
          <p:cNvSpPr>
            <a:spLocks noGrp="1"/>
          </p:cNvSpPr>
          <p:nvPr>
            <p:ph type="title"/>
          </p:nvPr>
        </p:nvSpPr>
        <p:spPr>
          <a:xfrm>
            <a:off x="720000" y="619200"/>
            <a:ext cx="10728322" cy="600000"/>
          </a:xfrm>
        </p:spPr>
        <p:txBody>
          <a:bodyPr/>
          <a:lstStyle/>
          <a:p>
            <a:endParaRPr lang="tr-TR" dirty="0"/>
          </a:p>
        </p:txBody>
      </p:sp>
      <p:sp>
        <p:nvSpPr>
          <p:cNvPr id="3" name="İçerik Yer Tutucusu 2">
            <a:extLst>
              <a:ext uri="{FF2B5EF4-FFF2-40B4-BE49-F238E27FC236}">
                <a16:creationId xmlns:a16="http://schemas.microsoft.com/office/drawing/2014/main" id="{4967E7C5-4E49-49C5-A57A-3AABA88ECDD2}"/>
              </a:ext>
            </a:extLst>
          </p:cNvPr>
          <p:cNvSpPr>
            <a:spLocks noGrp="1"/>
          </p:cNvSpPr>
          <p:nvPr>
            <p:ph idx="1"/>
          </p:nvPr>
        </p:nvSpPr>
        <p:spPr>
          <a:xfrm>
            <a:off x="720000" y="1457740"/>
            <a:ext cx="10728325" cy="4311236"/>
          </a:xfrm>
        </p:spPr>
        <p:txBody>
          <a:bodyPr/>
          <a:lstStyle/>
          <a:p>
            <a:pPr algn="just"/>
            <a:r>
              <a:rPr lang="tr-TR" dirty="0"/>
              <a:t>Ellerin göğüs üstünde kavuşturulması ise, sıkıntının ve gerginliğin belirtisidir. Karşınızdaki kişi siz ona bir şeyler anlatırken ellerini göğsünün üzerinde kenetliyorsa, muhtemelen artık sizin konuşmanız ya da ortam onu sıkmıştır. Bu gibi durumda ortamı ya da konuşmanızı değiştirmeniz yerinde bir davranış olacaktır.</a:t>
            </a:r>
          </a:p>
          <a:p>
            <a:pPr algn="just"/>
            <a:r>
              <a:rPr lang="tr-TR" dirty="0"/>
              <a:t>Yumruk şekline getirilmiş bir el ise öfke belirtisidir. “Her an sana zarar verebilirim, bana yaklaşma.” anlamını taşır. Fakat yumruk şeklinde havaya kaldırılan bir el ise mutluluğun simgesidir.</a:t>
            </a:r>
          </a:p>
          <a:p>
            <a:pPr algn="just"/>
            <a:r>
              <a:rPr lang="tr-TR" dirty="0"/>
              <a:t>Ellerin çatı şeklinde birleştirilmesi ise kişinin konuşulan konuda uzman olduğunu gösterir. Yine aynı şekilde bu hareketi kullanarak siz de karşınızdaki kişinin sizin yapacağınız konuşmaya güven duymasını sağlayabilirsiniz.</a:t>
            </a:r>
          </a:p>
        </p:txBody>
      </p:sp>
    </p:spTree>
    <p:extLst>
      <p:ext uri="{BB962C8B-B14F-4D97-AF65-F5344CB8AC3E}">
        <p14:creationId xmlns:p14="http://schemas.microsoft.com/office/powerpoint/2010/main" val="79824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6FA3BDA-234E-4E3B-89FA-174913E06236}"/>
              </a:ext>
            </a:extLst>
          </p:cNvPr>
          <p:cNvSpPr>
            <a:spLocks noGrp="1"/>
          </p:cNvSpPr>
          <p:nvPr>
            <p:ph type="title"/>
          </p:nvPr>
        </p:nvSpPr>
        <p:spPr>
          <a:xfrm>
            <a:off x="720000" y="619199"/>
            <a:ext cx="3095626" cy="1476000"/>
          </a:xfrm>
        </p:spPr>
        <p:txBody>
          <a:bodyPr>
            <a:normAutofit/>
          </a:bodyPr>
          <a:lstStyle/>
          <a:p>
            <a:r>
              <a:rPr lang="tr-TR" sz="4800" b="1" dirty="0"/>
              <a:t>Ayak ve Bacaklar</a:t>
            </a:r>
          </a:p>
        </p:txBody>
      </p:sp>
      <p:pic>
        <p:nvPicPr>
          <p:cNvPr id="3074" name="Picture 2" descr="Beden Dili Okumanın ve Beden Dili ile İletişimin 7 Kolay Yolu">
            <a:extLst>
              <a:ext uri="{FF2B5EF4-FFF2-40B4-BE49-F238E27FC236}">
                <a16:creationId xmlns:a16="http://schemas.microsoft.com/office/drawing/2014/main" id="{169F85F0-5468-4D88-A204-5F131EC636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 r="2" b="2"/>
          <a:stretch/>
        </p:blipFill>
        <p:spPr bwMode="auto">
          <a:xfrm>
            <a:off x="648000" y="2636621"/>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8C8BBE28-EE99-4AEC-9D3D-C14E501B7C9A}"/>
              </a:ext>
            </a:extLst>
          </p:cNvPr>
          <p:cNvSpPr>
            <a:spLocks noGrp="1"/>
          </p:cNvSpPr>
          <p:nvPr>
            <p:ph idx="1"/>
          </p:nvPr>
        </p:nvSpPr>
        <p:spPr>
          <a:xfrm>
            <a:off x="4548188" y="576000"/>
            <a:ext cx="6900137" cy="5197474"/>
          </a:xfrm>
        </p:spPr>
        <p:txBody>
          <a:bodyPr>
            <a:normAutofit/>
          </a:bodyPr>
          <a:lstStyle/>
          <a:p>
            <a:pPr algn="just">
              <a:lnSpc>
                <a:spcPct val="110000"/>
              </a:lnSpc>
            </a:pPr>
            <a:r>
              <a:rPr lang="tr-TR" sz="2300" dirty="0"/>
              <a:t>Ayak uçlarınızın baktığı yön ilgilendiğiniz kişiyi gösterir. Örneğin; karşınızdaki kişi sizinle konuşurken, ayak uçları ortamda bulunan üçüncü bir kişiye dönükse, size gizlice onunla ilgileniyorum mesajını veriyordur.</a:t>
            </a:r>
          </a:p>
          <a:p>
            <a:pPr algn="just">
              <a:lnSpc>
                <a:spcPct val="110000"/>
              </a:lnSpc>
            </a:pPr>
            <a:r>
              <a:rPr lang="tr-TR" sz="2300" dirty="0"/>
              <a:t>Ayakların sandalye etrafında dolanması çaresizliğin göstergesidir. Karşınızdaki kişi ayaklarını sandalyeye dolamış ise kendisini muhtemelen kenara sıkışmış ve çaresiz hissediyordur. Bu davranış şekli gene</a:t>
            </a:r>
          </a:p>
          <a:p>
            <a:pPr algn="just">
              <a:lnSpc>
                <a:spcPct val="110000"/>
              </a:lnSpc>
            </a:pPr>
            <a:r>
              <a:rPr lang="tr-TR" sz="2300" dirty="0" err="1"/>
              <a:t>llikle</a:t>
            </a:r>
            <a:r>
              <a:rPr lang="tr-TR" sz="2300" dirty="0"/>
              <a:t> kadınlarda daha sık görülür.</a:t>
            </a:r>
          </a:p>
        </p:txBody>
      </p:sp>
    </p:spTree>
    <p:extLst>
      <p:ext uri="{BB962C8B-B14F-4D97-AF65-F5344CB8AC3E}">
        <p14:creationId xmlns:p14="http://schemas.microsoft.com/office/powerpoint/2010/main" val="103410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BE1414D-0C65-4491-BEBF-7FE1CDA3F34A}"/>
              </a:ext>
            </a:extLst>
          </p:cNvPr>
          <p:cNvSpPr>
            <a:spLocks noGrp="1"/>
          </p:cNvSpPr>
          <p:nvPr>
            <p:ph type="title"/>
          </p:nvPr>
        </p:nvSpPr>
        <p:spPr>
          <a:xfrm>
            <a:off x="720000" y="619200"/>
            <a:ext cx="4991961" cy="1477328"/>
          </a:xfrm>
        </p:spPr>
        <p:txBody>
          <a:bodyPr wrap="square" anchor="ctr">
            <a:normAutofit/>
          </a:bodyPr>
          <a:lstStyle/>
          <a:p>
            <a:r>
              <a:rPr lang="tr-TR" sz="3200" b="1" dirty="0">
                <a:latin typeface="Tahoma" pitchFamily="34" charset="0"/>
              </a:rPr>
              <a:t>Aile ve Toplumdaki Fonksiyonu</a:t>
            </a:r>
            <a:endParaRPr lang="tr-TR" sz="3200" b="1" dirty="0"/>
          </a:p>
        </p:txBody>
      </p:sp>
      <p:sp>
        <p:nvSpPr>
          <p:cNvPr id="3" name="İçerik Yer Tutucusu 2">
            <a:extLst>
              <a:ext uri="{FF2B5EF4-FFF2-40B4-BE49-F238E27FC236}">
                <a16:creationId xmlns:a16="http://schemas.microsoft.com/office/drawing/2014/main" id="{D9128996-300C-4174-BD80-9C79CA1092CC}"/>
              </a:ext>
            </a:extLst>
          </p:cNvPr>
          <p:cNvSpPr>
            <a:spLocks noGrp="1"/>
          </p:cNvSpPr>
          <p:nvPr>
            <p:ph idx="1"/>
          </p:nvPr>
        </p:nvSpPr>
        <p:spPr>
          <a:xfrm>
            <a:off x="720000" y="1995452"/>
            <a:ext cx="4991962" cy="3762422"/>
          </a:xfrm>
        </p:spPr>
        <p:txBody>
          <a:bodyPr>
            <a:normAutofit/>
          </a:bodyPr>
          <a:lstStyle/>
          <a:p>
            <a:pPr algn="just"/>
            <a:r>
              <a:rPr lang="tr-TR" sz="2800" dirty="0">
                <a:latin typeface="Tahoma" pitchFamily="34" charset="0"/>
                <a:cs typeface="Tahoma" pitchFamily="34" charset="0"/>
              </a:rPr>
              <a:t>Aile; Kendilerini gerçek ya da </a:t>
            </a:r>
            <a:r>
              <a:rPr lang="tr-TR" sz="2800" dirty="0" err="1">
                <a:latin typeface="Tahoma" pitchFamily="34" charset="0"/>
                <a:cs typeface="Tahoma" pitchFamily="34" charset="0"/>
              </a:rPr>
              <a:t>varsayımlı</a:t>
            </a:r>
            <a:r>
              <a:rPr lang="tr-TR" sz="2800" dirty="0">
                <a:latin typeface="Tahoma" pitchFamily="34" charset="0"/>
                <a:cs typeface="Tahoma" pitchFamily="34" charset="0"/>
              </a:rPr>
              <a:t> olarak kandaş (akraba) sayan ve aralarında toplumca tanınmış karşılıklı hak ve ödevler bulunan kişilerden kurulu bir topluluktur.</a:t>
            </a:r>
          </a:p>
          <a:p>
            <a:endParaRPr lang="tr-TR" dirty="0"/>
          </a:p>
        </p:txBody>
      </p:sp>
      <p:pic>
        <p:nvPicPr>
          <p:cNvPr id="1026" name="Picture 2" descr="TÜRK AİLE YAPISINDA DEĞİŞİM VE DÖNÜŞÜM PROJESİ! | Bayrak Yayıncılık">
            <a:extLst>
              <a:ext uri="{FF2B5EF4-FFF2-40B4-BE49-F238E27FC236}">
                <a16:creationId xmlns:a16="http://schemas.microsoft.com/office/drawing/2014/main" id="{7C100138-21EE-4A18-8294-84D67A3A39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995451"/>
            <a:ext cx="5636455" cy="3547220"/>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FEC6CDD-A299-4A0E-B8DE-2B815C1F200E}"/>
              </a:ext>
            </a:extLst>
          </p:cNvPr>
          <p:cNvSpPr>
            <a:spLocks noGrp="1"/>
          </p:cNvSpPr>
          <p:nvPr>
            <p:ph type="title"/>
          </p:nvPr>
        </p:nvSpPr>
        <p:spPr>
          <a:xfrm>
            <a:off x="720000" y="914399"/>
            <a:ext cx="3095626" cy="1180799"/>
          </a:xfrm>
        </p:spPr>
        <p:txBody>
          <a:bodyPr>
            <a:normAutofit/>
          </a:bodyPr>
          <a:lstStyle/>
          <a:p>
            <a:r>
              <a:rPr lang="tr-TR" b="1" dirty="0"/>
              <a:t>TAVSİYE KAYNAKLAR</a:t>
            </a:r>
          </a:p>
        </p:txBody>
      </p:sp>
      <p:pic>
        <p:nvPicPr>
          <p:cNvPr id="4098" name="Picture 2" descr="Dünya Klasikleri: Okunması Gereken 20 Klasik #Kitap | bluesyemre">
            <a:extLst>
              <a:ext uri="{FF2B5EF4-FFF2-40B4-BE49-F238E27FC236}">
                <a16:creationId xmlns:a16="http://schemas.microsoft.com/office/drawing/2014/main" id="{8C21D5C5-454C-415A-BA84-B3E0F63A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39" r="10944"/>
          <a:stretch/>
        </p:blipFill>
        <p:spPr bwMode="auto">
          <a:xfrm>
            <a:off x="451052" y="2095199"/>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F7371734-B966-4E59-B8D3-B5651735B3EF}"/>
              </a:ext>
            </a:extLst>
          </p:cNvPr>
          <p:cNvSpPr>
            <a:spLocks noGrp="1"/>
          </p:cNvSpPr>
          <p:nvPr>
            <p:ph idx="1"/>
          </p:nvPr>
        </p:nvSpPr>
        <p:spPr>
          <a:xfrm>
            <a:off x="4548188" y="1364974"/>
            <a:ext cx="6900137" cy="4408500"/>
          </a:xfrm>
        </p:spPr>
        <p:txBody>
          <a:bodyPr>
            <a:normAutofit lnSpcReduction="10000"/>
          </a:bodyPr>
          <a:lstStyle/>
          <a:p>
            <a:pPr>
              <a:lnSpc>
                <a:spcPct val="110000"/>
              </a:lnSpc>
            </a:pPr>
            <a:r>
              <a:rPr lang="tr-TR" sz="3600" dirty="0"/>
              <a:t>Ahmet Şerif </a:t>
            </a:r>
            <a:r>
              <a:rPr lang="tr-TR" sz="3600" dirty="0" err="1"/>
              <a:t>İzgören</a:t>
            </a:r>
            <a:r>
              <a:rPr lang="tr-TR" sz="3600" dirty="0"/>
              <a:t>-Dikkat Vücudunuz Konuşuyor</a:t>
            </a:r>
          </a:p>
          <a:p>
            <a:pPr>
              <a:lnSpc>
                <a:spcPct val="110000"/>
              </a:lnSpc>
            </a:pPr>
            <a:r>
              <a:rPr lang="tr-TR" sz="3600" dirty="0"/>
              <a:t>Joe </a:t>
            </a:r>
            <a:r>
              <a:rPr lang="tr-TR" sz="3600" dirty="0" err="1"/>
              <a:t>Navarro</a:t>
            </a:r>
            <a:r>
              <a:rPr lang="tr-TR" sz="3600" dirty="0"/>
              <a:t>-Beden Dili</a:t>
            </a:r>
          </a:p>
          <a:p>
            <a:pPr>
              <a:lnSpc>
                <a:spcPct val="110000"/>
              </a:lnSpc>
            </a:pPr>
            <a:r>
              <a:rPr lang="tr-TR" sz="3600" dirty="0"/>
              <a:t>Marshall B. </a:t>
            </a:r>
            <a:r>
              <a:rPr lang="tr-TR" sz="3600" dirty="0" err="1"/>
              <a:t>Rosenberg</a:t>
            </a:r>
            <a:r>
              <a:rPr lang="tr-TR" sz="3600" dirty="0"/>
              <a:t>-Şiddetsiz İletişim</a:t>
            </a:r>
          </a:p>
          <a:p>
            <a:pPr>
              <a:lnSpc>
                <a:spcPct val="110000"/>
              </a:lnSpc>
            </a:pPr>
            <a:r>
              <a:rPr lang="tr-TR" sz="3600" dirty="0"/>
              <a:t>Üstün Dökmen-İletişim Çatışmaları ve Empati</a:t>
            </a:r>
          </a:p>
          <a:p>
            <a:pPr>
              <a:lnSpc>
                <a:spcPct val="110000"/>
              </a:lnSpc>
            </a:pPr>
            <a:endParaRPr lang="tr-TR" sz="3700" dirty="0"/>
          </a:p>
        </p:txBody>
      </p:sp>
    </p:spTree>
    <p:extLst>
      <p:ext uri="{BB962C8B-B14F-4D97-AF65-F5344CB8AC3E}">
        <p14:creationId xmlns:p14="http://schemas.microsoft.com/office/powerpoint/2010/main" val="411650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179A95C-AE2F-48CC-A99F-7F38BF1505E4}"/>
              </a:ext>
            </a:extLst>
          </p:cNvPr>
          <p:cNvSpPr>
            <a:spLocks noGrp="1"/>
          </p:cNvSpPr>
          <p:nvPr>
            <p:ph idx="1"/>
          </p:nvPr>
        </p:nvSpPr>
        <p:spPr>
          <a:xfrm>
            <a:off x="720000" y="980661"/>
            <a:ext cx="4991962" cy="4777212"/>
          </a:xfrm>
        </p:spPr>
        <p:txBody>
          <a:bodyPr>
            <a:noAutofit/>
          </a:bodyPr>
          <a:lstStyle/>
          <a:p>
            <a:pPr algn="just">
              <a:defRPr/>
            </a:pPr>
            <a:r>
              <a:rPr lang="tr-TR" sz="2400" dirty="0">
                <a:cs typeface="Arial" pitchFamily="34" charset="0"/>
              </a:rPr>
              <a:t>Neslin devamını sağlamak; ailenin en temel görevlerinden birisi neslin, soyun devamını sağlamaktır.</a:t>
            </a:r>
          </a:p>
          <a:p>
            <a:pPr algn="just">
              <a:defRPr/>
            </a:pPr>
            <a:r>
              <a:rPr lang="tr-TR" sz="2400" dirty="0">
                <a:cs typeface="Arial" pitchFamily="34" charset="0"/>
              </a:rPr>
              <a:t>Üyelerin ekonomik ihtiyaçlarını karşılamak, karı kocanın; ve diğer aile üyelerinin, işbirliği ve iş bölümü sayesinde, birçok ihtiyaç ekonomik şekilde karşılanır.</a:t>
            </a:r>
          </a:p>
        </p:txBody>
      </p:sp>
      <p:pic>
        <p:nvPicPr>
          <p:cNvPr id="6147" name="Picture 3">
            <a:extLst>
              <a:ext uri="{FF2B5EF4-FFF2-40B4-BE49-F238E27FC236}">
                <a16:creationId xmlns:a16="http://schemas.microsoft.com/office/drawing/2014/main" id="{D5040A74-35C8-4F50-94DE-872A744C71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4525" y="1318453"/>
            <a:ext cx="5014800" cy="4212432"/>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AD0AF1EB-FD30-4009-8642-8B378979B520}"/>
              </a:ext>
            </a:extLst>
          </p:cNvPr>
          <p:cNvSpPr>
            <a:spLocks noGrp="1"/>
          </p:cNvSpPr>
          <p:nvPr>
            <p:ph idx="1"/>
          </p:nvPr>
        </p:nvSpPr>
        <p:spPr>
          <a:xfrm>
            <a:off x="384313" y="228600"/>
            <a:ext cx="9978887" cy="6629400"/>
          </a:xfrm>
        </p:spPr>
        <p:txBody>
          <a:bodyPr>
            <a:normAutofit/>
          </a:bodyPr>
          <a:lstStyle/>
          <a:p>
            <a:pPr algn="just">
              <a:defRPr/>
            </a:pPr>
            <a:r>
              <a:rPr lang="tr-TR" sz="2400" dirty="0">
                <a:latin typeface="Sagona Book" panose="02020503050505020204" pitchFamily="18" charset="0"/>
                <a:cs typeface="Tahoma" pitchFamily="34" charset="0"/>
              </a:rPr>
              <a:t>Çocukların sosyalleşmesinin</a:t>
            </a:r>
          </a:p>
          <a:p>
            <a:pPr marL="0" indent="0" algn="just">
              <a:buNone/>
              <a:defRPr/>
            </a:pPr>
            <a:r>
              <a:rPr lang="tr-TR" sz="2400" dirty="0">
                <a:latin typeface="Sagona Book" panose="02020503050505020204" pitchFamily="18" charset="0"/>
                <a:cs typeface="Tahoma" pitchFamily="34" charset="0"/>
              </a:rPr>
              <a:t> sağlanması; aile çocukları </a:t>
            </a:r>
          </a:p>
          <a:p>
            <a:pPr marL="0" indent="0" algn="just">
              <a:buNone/>
              <a:defRPr/>
            </a:pPr>
            <a:r>
              <a:rPr lang="tr-TR" sz="2400" dirty="0">
                <a:latin typeface="Sagona Book" panose="02020503050505020204" pitchFamily="18" charset="0"/>
                <a:cs typeface="Tahoma" pitchFamily="34" charset="0"/>
              </a:rPr>
              <a:t>topluma hazırlayan ilk </a:t>
            </a:r>
          </a:p>
          <a:p>
            <a:pPr marL="0" indent="0" algn="just">
              <a:buNone/>
              <a:defRPr/>
            </a:pPr>
            <a:r>
              <a:rPr lang="tr-TR" sz="2400" dirty="0">
                <a:latin typeface="Sagona Book" panose="02020503050505020204" pitchFamily="18" charset="0"/>
                <a:cs typeface="Tahoma" pitchFamily="34" charset="0"/>
              </a:rPr>
              <a:t>kurumdur. Toplumun değer </a:t>
            </a:r>
          </a:p>
          <a:p>
            <a:pPr marL="0" indent="0" algn="just">
              <a:buNone/>
              <a:defRPr/>
            </a:pPr>
            <a:r>
              <a:rPr lang="tr-TR" sz="2400" dirty="0">
                <a:latin typeface="Sagona Book" panose="02020503050505020204" pitchFamily="18" charset="0"/>
                <a:cs typeface="Tahoma" pitchFamily="34" charset="0"/>
              </a:rPr>
              <a:t>yargıları, gelenek, görenek, </a:t>
            </a:r>
          </a:p>
          <a:p>
            <a:pPr marL="0" indent="0" algn="just">
              <a:buNone/>
              <a:defRPr/>
            </a:pPr>
            <a:r>
              <a:rPr lang="tr-TR" sz="2400" dirty="0">
                <a:latin typeface="Sagona Book" panose="02020503050505020204" pitchFamily="18" charset="0"/>
                <a:cs typeface="Tahoma" pitchFamily="34" charset="0"/>
              </a:rPr>
              <a:t>din, dil, doğru ve yanlış ilk </a:t>
            </a:r>
          </a:p>
          <a:p>
            <a:pPr marL="0" indent="0" algn="just">
              <a:buNone/>
              <a:defRPr/>
            </a:pPr>
            <a:r>
              <a:rPr lang="tr-TR" sz="2400" dirty="0">
                <a:latin typeface="Sagona Book" panose="02020503050505020204" pitchFamily="18" charset="0"/>
                <a:cs typeface="Tahoma" pitchFamily="34" charset="0"/>
              </a:rPr>
              <a:t>önce ailede öğretilir.</a:t>
            </a:r>
          </a:p>
          <a:p>
            <a:pPr algn="just">
              <a:defRPr/>
            </a:pPr>
            <a:r>
              <a:rPr lang="tr-TR" sz="2400" dirty="0">
                <a:latin typeface="Sagona Book" panose="02020503050505020204" pitchFamily="18" charset="0"/>
                <a:cs typeface="Tahoma" pitchFamily="34" charset="0"/>
              </a:rPr>
              <a:t>Üyelerin duygusal ihtiyaçlarının karşılanması; ait olma, sevgi, saygı, takdir edilme, değer görme gibi para ile satın alınamayacak birçok duygu ailede karşılanır. Ailenin bu fonksiyonunu yerine getirmede yetersiz kalması, topluma sorun çıkartacak kişilerin katılması demektir</a:t>
            </a:r>
            <a:r>
              <a:rPr lang="tr-TR" sz="2800" dirty="0">
                <a:latin typeface="Tahoma" pitchFamily="34" charset="0"/>
                <a:cs typeface="Tahoma" pitchFamily="34" charset="0"/>
              </a:rPr>
              <a:t>.</a:t>
            </a:r>
          </a:p>
        </p:txBody>
      </p:sp>
      <p:pic>
        <p:nvPicPr>
          <p:cNvPr id="7171" name="Picture 3" descr="C:\Users\Hamur\Desktop\1.jpg">
            <a:extLst>
              <a:ext uri="{FF2B5EF4-FFF2-40B4-BE49-F238E27FC236}">
                <a16:creationId xmlns:a16="http://schemas.microsoft.com/office/drawing/2014/main" id="{A2D7F6D7-8299-4276-8C5A-815267C09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591" y="228600"/>
            <a:ext cx="515840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434D89-37A6-4A42-A9FD-6A20529AF42F}"/>
              </a:ext>
            </a:extLst>
          </p:cNvPr>
          <p:cNvSpPr>
            <a:spLocks noGrp="1"/>
          </p:cNvSpPr>
          <p:nvPr>
            <p:ph type="title"/>
          </p:nvPr>
        </p:nvSpPr>
        <p:spPr>
          <a:xfrm>
            <a:off x="720000" y="619200"/>
            <a:ext cx="4991961" cy="1477328"/>
          </a:xfrm>
        </p:spPr>
        <p:txBody>
          <a:bodyPr wrap="square" anchor="ctr">
            <a:normAutofit/>
          </a:bodyPr>
          <a:lstStyle/>
          <a:p>
            <a:r>
              <a:rPr lang="tr-TR" sz="6000" b="1" dirty="0"/>
              <a:t>İletişim Nedir?</a:t>
            </a:r>
          </a:p>
        </p:txBody>
      </p:sp>
      <p:sp>
        <p:nvSpPr>
          <p:cNvPr id="3" name="İçerik Yer Tutucusu 2">
            <a:extLst>
              <a:ext uri="{FF2B5EF4-FFF2-40B4-BE49-F238E27FC236}">
                <a16:creationId xmlns:a16="http://schemas.microsoft.com/office/drawing/2014/main" id="{91927D37-7B2A-4B6F-8720-EC9829273D79}"/>
              </a:ext>
            </a:extLst>
          </p:cNvPr>
          <p:cNvSpPr>
            <a:spLocks noGrp="1"/>
          </p:cNvSpPr>
          <p:nvPr>
            <p:ph idx="1"/>
          </p:nvPr>
        </p:nvSpPr>
        <p:spPr>
          <a:xfrm>
            <a:off x="720000" y="1961322"/>
            <a:ext cx="4991962" cy="3796552"/>
          </a:xfrm>
        </p:spPr>
        <p:txBody>
          <a:bodyPr>
            <a:normAutofit/>
          </a:bodyPr>
          <a:lstStyle/>
          <a:p>
            <a:pPr algn="just"/>
            <a:r>
              <a:rPr lang="tr-TR" sz="2800" dirty="0"/>
              <a:t>En genel anlamıyla iletişim: ‘’Kaynak ve alıcı arasındaki bilgi alışverişi, bilgi aktarma ve iletiye ortak bir anlam kazandırma süreci” olarak tanımlanır</a:t>
            </a:r>
            <a:r>
              <a:rPr lang="tr-TR" dirty="0"/>
              <a:t>.</a:t>
            </a:r>
          </a:p>
        </p:txBody>
      </p:sp>
      <p:pic>
        <p:nvPicPr>
          <p:cNvPr id="2050" name="Picture 2" descr="İletişim Nedir? İletişim Neden Önemlidir? İletişim Türleri Nelerdir? -  Branding Türkiye">
            <a:extLst>
              <a:ext uri="{FF2B5EF4-FFF2-40B4-BE49-F238E27FC236}">
                <a16:creationId xmlns:a16="http://schemas.microsoft.com/office/drawing/2014/main" id="{5819FB7C-869C-4086-8426-9BEDE7EF8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11" r="15678" b="2"/>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5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a:extLst>
              <a:ext uri="{FF2B5EF4-FFF2-40B4-BE49-F238E27FC236}">
                <a16:creationId xmlns:a16="http://schemas.microsoft.com/office/drawing/2014/main" id="{B041EC67-5C2B-4246-9AA0-7DF17F4E67F8}"/>
              </a:ext>
            </a:extLst>
          </p:cNvPr>
          <p:cNvSpPr txBox="1">
            <a:spLocks noChangeArrowheads="1"/>
          </p:cNvSpPr>
          <p:nvPr/>
        </p:nvSpPr>
        <p:spPr bwMode="auto">
          <a:xfrm>
            <a:off x="821635" y="76200"/>
            <a:ext cx="9846365"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400" b="1" dirty="0">
                <a:solidFill>
                  <a:srgbClr val="DB053D"/>
                </a:solidFill>
              </a:rPr>
              <a:t>İletişim aynı zamanda;</a:t>
            </a:r>
            <a:endParaRPr lang="tr-TR" altLang="tr-TR" sz="2400" b="1" dirty="0"/>
          </a:p>
          <a:p>
            <a:endParaRPr lang="tr-TR" altLang="tr-TR" sz="2400" b="1" dirty="0"/>
          </a:p>
          <a:p>
            <a:r>
              <a:rPr lang="tr-TR" altLang="tr-TR" sz="2400" b="1" dirty="0"/>
              <a:t>*</a:t>
            </a:r>
            <a:r>
              <a:rPr lang="tr-TR" altLang="tr-TR" sz="2400" dirty="0">
                <a:solidFill>
                  <a:schemeClr val="accent2"/>
                </a:solidFill>
              </a:rPr>
              <a:t> </a:t>
            </a:r>
            <a:r>
              <a:rPr lang="tr-TR" altLang="tr-TR" sz="2400" b="1" dirty="0">
                <a:effectLst>
                  <a:outerShdw blurRad="38100" dist="38100" dir="2700000" algn="tl">
                    <a:srgbClr val="000000"/>
                  </a:outerShdw>
                </a:effectLst>
              </a:rPr>
              <a:t>Ne</a:t>
            </a:r>
            <a:r>
              <a:rPr lang="tr-TR" altLang="tr-TR" sz="2400" dirty="0"/>
              <a:t> söyleyeceğimizi ve</a:t>
            </a:r>
          </a:p>
          <a:p>
            <a:br>
              <a:rPr lang="tr-TR" altLang="tr-TR" sz="2400" dirty="0"/>
            </a:br>
            <a:r>
              <a:rPr lang="tr-TR" altLang="tr-TR" sz="2400" b="1" dirty="0"/>
              <a:t>*</a:t>
            </a:r>
            <a:r>
              <a:rPr lang="tr-TR" altLang="tr-TR" sz="2400" dirty="0"/>
              <a:t> Bunu </a:t>
            </a:r>
            <a:r>
              <a:rPr lang="tr-TR" altLang="tr-TR" sz="2400" b="1" dirty="0">
                <a:effectLst>
                  <a:outerShdw blurRad="38100" dist="38100" dir="2700000" algn="tl">
                    <a:srgbClr val="FFFFFF"/>
                  </a:outerShdw>
                </a:effectLst>
              </a:rPr>
              <a:t>ne zaman</a:t>
            </a:r>
            <a:r>
              <a:rPr lang="tr-TR" altLang="tr-TR" sz="2400" dirty="0"/>
              <a:t> söylemenin daha uygun olacağını bilmek,</a:t>
            </a:r>
          </a:p>
          <a:p>
            <a:br>
              <a:rPr lang="tr-TR" altLang="tr-TR" sz="2400" dirty="0"/>
            </a:br>
            <a:r>
              <a:rPr lang="tr-TR" altLang="tr-TR" sz="2400" b="1" dirty="0"/>
              <a:t>*</a:t>
            </a:r>
            <a:r>
              <a:rPr lang="tr-TR" altLang="tr-TR" sz="2400" dirty="0"/>
              <a:t> </a:t>
            </a:r>
            <a:r>
              <a:rPr lang="tr-TR" altLang="tr-TR" sz="2400" b="1" dirty="0">
                <a:effectLst>
                  <a:outerShdw blurRad="38100" dist="38100" dir="2700000" algn="tl">
                    <a:srgbClr val="000000"/>
                  </a:outerShdw>
                </a:effectLst>
              </a:rPr>
              <a:t>Nerede</a:t>
            </a:r>
            <a:r>
              <a:rPr lang="tr-TR" altLang="tr-TR" sz="2400" dirty="0"/>
              <a:t> söylemenin doğru olduğuna karar vermek,</a:t>
            </a:r>
            <a:br>
              <a:rPr lang="tr-TR" altLang="tr-TR" sz="2400" dirty="0"/>
            </a:br>
            <a:endParaRPr lang="tr-TR" altLang="tr-TR" sz="2400" dirty="0"/>
          </a:p>
          <a:p>
            <a:r>
              <a:rPr lang="tr-TR" altLang="tr-TR" sz="2400" b="1" dirty="0"/>
              <a:t>*</a:t>
            </a:r>
            <a:r>
              <a:rPr lang="tr-TR" altLang="tr-TR" sz="2400" dirty="0"/>
              <a:t> En iyi </a:t>
            </a:r>
            <a:r>
              <a:rPr lang="tr-TR" altLang="tr-TR" sz="2400" b="1" dirty="0">
                <a:effectLst>
                  <a:outerShdw blurRad="38100" dist="38100" dir="2700000" algn="tl">
                    <a:srgbClr val="FFFFFF"/>
                  </a:outerShdw>
                </a:effectLst>
              </a:rPr>
              <a:t>nasıl</a:t>
            </a:r>
            <a:r>
              <a:rPr lang="tr-TR" altLang="tr-TR" sz="2400" dirty="0"/>
              <a:t> söyleneceğini düşünmek,</a:t>
            </a:r>
          </a:p>
          <a:p>
            <a:br>
              <a:rPr lang="tr-TR" altLang="tr-TR" sz="2400" dirty="0"/>
            </a:br>
            <a:r>
              <a:rPr lang="tr-TR" altLang="tr-TR" sz="2400" b="1" dirty="0"/>
              <a:t>*</a:t>
            </a:r>
            <a:r>
              <a:rPr lang="tr-TR" altLang="tr-TR" sz="2400" dirty="0"/>
              <a:t> Olayları </a:t>
            </a:r>
            <a:r>
              <a:rPr lang="tr-TR" altLang="tr-TR" sz="2400" b="1" dirty="0">
                <a:effectLst>
                  <a:outerShdw blurRad="38100" dist="38100" dir="2700000" algn="tl">
                    <a:srgbClr val="000000"/>
                  </a:outerShdw>
                </a:effectLst>
              </a:rPr>
              <a:t>basitçe</a:t>
            </a:r>
            <a:r>
              <a:rPr lang="tr-TR" altLang="tr-TR" sz="2400" dirty="0"/>
              <a:t> anlatabilmek,</a:t>
            </a:r>
            <a:br>
              <a:rPr lang="tr-TR" altLang="tr-TR" sz="2400" dirty="0"/>
            </a:br>
            <a:endParaRPr lang="tr-TR" altLang="tr-TR" sz="2400" dirty="0"/>
          </a:p>
          <a:p>
            <a:r>
              <a:rPr lang="tr-TR" altLang="tr-TR" sz="2400" b="1" dirty="0"/>
              <a:t>*</a:t>
            </a:r>
            <a:r>
              <a:rPr lang="tr-TR" altLang="tr-TR" sz="2400" dirty="0"/>
              <a:t> </a:t>
            </a:r>
            <a:r>
              <a:rPr lang="tr-TR" altLang="tr-TR" sz="2400" b="1" dirty="0">
                <a:effectLst>
                  <a:outerShdw blurRad="38100" dist="38100" dir="2700000" algn="tl">
                    <a:srgbClr val="FFFFFF"/>
                  </a:outerShdw>
                </a:effectLst>
              </a:rPr>
              <a:t>Akıcı</a:t>
            </a:r>
            <a:r>
              <a:rPr lang="tr-TR" altLang="tr-TR" sz="2400" dirty="0"/>
              <a:t> bir dille ve karşımızdaki kişiyle </a:t>
            </a:r>
            <a:r>
              <a:rPr lang="tr-TR" altLang="tr-TR" sz="2400" b="1" dirty="0"/>
              <a:t>göz kontağı</a:t>
            </a:r>
            <a:r>
              <a:rPr lang="tr-TR" altLang="tr-TR" sz="2400" dirty="0"/>
              <a:t> kurarak konuşabilmek,</a:t>
            </a:r>
            <a:br>
              <a:rPr lang="tr-TR" altLang="tr-TR" sz="2400" dirty="0"/>
            </a:br>
            <a:endParaRPr lang="tr-TR" altLang="tr-TR" sz="2400" dirty="0"/>
          </a:p>
          <a:p>
            <a:r>
              <a:rPr lang="tr-TR" altLang="tr-TR" sz="2400" b="1" dirty="0"/>
              <a:t>*</a:t>
            </a:r>
            <a:r>
              <a:rPr lang="tr-TR" altLang="tr-TR" sz="2400" dirty="0"/>
              <a:t> </a:t>
            </a:r>
            <a:r>
              <a:rPr lang="tr-TR" altLang="tr-TR" sz="2400" b="1" dirty="0">
                <a:effectLst>
                  <a:outerShdw blurRad="38100" dist="38100" dir="2700000" algn="tl">
                    <a:srgbClr val="000000"/>
                  </a:outerShdw>
                </a:effectLst>
              </a:rPr>
              <a:t>Dikkati</a:t>
            </a:r>
            <a:r>
              <a:rPr lang="tr-TR" altLang="tr-TR" sz="2400" dirty="0"/>
              <a:t> yoğunlaştırmak ve verdiğimiz mesajların alınıp alınmadığını </a:t>
            </a:r>
            <a:r>
              <a:rPr lang="tr-TR" altLang="tr-TR" sz="2400" b="1" dirty="0">
                <a:effectLst>
                  <a:outerShdw blurRad="38100" dist="38100" dir="2700000" algn="tl">
                    <a:srgbClr val="000000"/>
                  </a:outerShdw>
                </a:effectLst>
              </a:rPr>
              <a:t>fark</a:t>
            </a:r>
            <a:r>
              <a:rPr lang="tr-TR" altLang="tr-TR" sz="2400" b="1" dirty="0"/>
              <a:t> </a:t>
            </a:r>
            <a:r>
              <a:rPr lang="tr-TR" altLang="tr-TR" sz="2400" b="1" dirty="0">
                <a:effectLst>
                  <a:outerShdw blurRad="38100" dist="38100" dir="2700000" algn="tl">
                    <a:srgbClr val="000000"/>
                  </a:outerShdw>
                </a:effectLst>
              </a:rPr>
              <a:t>edebilmek</a:t>
            </a:r>
            <a:r>
              <a:rPr lang="tr-TR" altLang="tr-TR" sz="2400" dirty="0"/>
              <a:t>tir</a:t>
            </a:r>
            <a:r>
              <a:rPr lang="tr-TR" altLang="tr-TR"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ED653CE-265C-444B-9F87-9514D91DE743}"/>
              </a:ext>
            </a:extLst>
          </p:cNvPr>
          <p:cNvSpPr>
            <a:spLocks noGrp="1"/>
          </p:cNvSpPr>
          <p:nvPr>
            <p:ph type="title"/>
          </p:nvPr>
        </p:nvSpPr>
        <p:spPr>
          <a:xfrm>
            <a:off x="720000" y="619200"/>
            <a:ext cx="4991961" cy="1477328"/>
          </a:xfrm>
        </p:spPr>
        <p:txBody>
          <a:bodyPr wrap="square" anchor="ctr">
            <a:normAutofit/>
          </a:bodyPr>
          <a:lstStyle/>
          <a:p>
            <a:pPr eaLnBrk="1" hangingPunct="1"/>
            <a:r>
              <a:rPr lang="tr-TR" altLang="tr-TR" sz="2700" b="1" dirty="0">
                <a:latin typeface="Tahoma" panose="020B0604030504040204" pitchFamily="34" charset="0"/>
              </a:rPr>
              <a:t>Aile İçi iletişimdeki iletişim  yanlışlarımız</a:t>
            </a:r>
            <a:br>
              <a:rPr lang="tr-TR" altLang="tr-TR" sz="2700" b="1" dirty="0">
                <a:latin typeface="Tahoma" panose="020B0604030504040204" pitchFamily="34" charset="0"/>
              </a:rPr>
            </a:br>
            <a:br>
              <a:rPr lang="tr-TR" altLang="tr-TR" sz="2700" b="1" dirty="0">
                <a:latin typeface="Tahoma" panose="020B0604030504040204" pitchFamily="34" charset="0"/>
              </a:rPr>
            </a:br>
            <a:endParaRPr lang="tr-TR" sz="2700" dirty="0"/>
          </a:p>
        </p:txBody>
      </p:sp>
      <p:sp>
        <p:nvSpPr>
          <p:cNvPr id="3" name="İçerik Yer Tutucusu 2">
            <a:extLst>
              <a:ext uri="{FF2B5EF4-FFF2-40B4-BE49-F238E27FC236}">
                <a16:creationId xmlns:a16="http://schemas.microsoft.com/office/drawing/2014/main" id="{8367BD98-E415-447A-8686-E05357C07D6C}"/>
              </a:ext>
            </a:extLst>
          </p:cNvPr>
          <p:cNvSpPr>
            <a:spLocks noGrp="1"/>
          </p:cNvSpPr>
          <p:nvPr>
            <p:ph idx="1"/>
          </p:nvPr>
        </p:nvSpPr>
        <p:spPr>
          <a:xfrm>
            <a:off x="720001" y="1688124"/>
            <a:ext cx="4011026" cy="4069750"/>
          </a:xfrm>
        </p:spPr>
        <p:txBody>
          <a:bodyPr>
            <a:normAutofit lnSpcReduction="10000"/>
          </a:bodyPr>
          <a:lstStyle/>
          <a:p>
            <a:pPr marL="0" indent="0" eaLnBrk="1" hangingPunct="1">
              <a:buNone/>
            </a:pPr>
            <a:r>
              <a:rPr lang="tr-TR" altLang="tr-TR" sz="2800" b="1" dirty="0">
                <a:latin typeface="Tahoma" panose="020B0604030504040204" pitchFamily="34" charset="0"/>
              </a:rPr>
              <a:t>1.Emir, </a:t>
            </a:r>
            <a:r>
              <a:rPr lang="tr-TR" altLang="tr-TR" sz="2800" b="1" dirty="0">
                <a:latin typeface="Tahoma" panose="020B0604030504040204" pitchFamily="34" charset="0"/>
                <a:cs typeface="Tahoma" panose="020B0604030504040204" pitchFamily="34" charset="0"/>
              </a:rPr>
              <a:t>Uyarma, </a:t>
            </a:r>
          </a:p>
          <a:p>
            <a:pPr eaLnBrk="1" hangingPunct="1">
              <a:buFont typeface="Wingdings" panose="05000000000000000000" pitchFamily="2" charset="2"/>
              <a:buNone/>
            </a:pPr>
            <a:r>
              <a:rPr lang="tr-TR" altLang="tr-TR" sz="2800" b="1" dirty="0">
                <a:latin typeface="Tahoma" panose="020B0604030504040204" pitchFamily="34" charset="0"/>
                <a:cs typeface="Tahoma" panose="020B0604030504040204" pitchFamily="34" charset="0"/>
              </a:rPr>
              <a:t>Tehdit Etmek </a:t>
            </a:r>
          </a:p>
          <a:p>
            <a:pPr eaLnBrk="1" hangingPunct="1">
              <a:buFont typeface="Wingdings" panose="05000000000000000000" pitchFamily="2" charset="2"/>
              <a:buNone/>
            </a:pPr>
            <a:r>
              <a:rPr lang="tr-TR" altLang="tr-TR" sz="2800" dirty="0">
                <a:latin typeface="Tahoma" panose="020B0604030504040204" pitchFamily="34" charset="0"/>
                <a:cs typeface="Tahoma" panose="020B0604030504040204" pitchFamily="34" charset="0"/>
              </a:rPr>
              <a:t>Burada ben değerli, siz </a:t>
            </a:r>
          </a:p>
          <a:p>
            <a:pPr eaLnBrk="1" hangingPunct="1">
              <a:buFont typeface="Wingdings" panose="05000000000000000000" pitchFamily="2" charset="2"/>
              <a:buNone/>
            </a:pPr>
            <a:r>
              <a:rPr lang="tr-TR" altLang="tr-TR" sz="2800" dirty="0">
                <a:latin typeface="Tahoma" panose="020B0604030504040204" pitchFamily="34" charset="0"/>
                <a:cs typeface="Tahoma" panose="020B0604030504040204" pitchFamily="34" charset="0"/>
              </a:rPr>
              <a:t>değersizsiniz anlamı taşır.</a:t>
            </a:r>
          </a:p>
          <a:p>
            <a:pPr eaLnBrk="1" hangingPunct="1">
              <a:buFont typeface="Wingdings" panose="05000000000000000000" pitchFamily="2" charset="2"/>
              <a:buNone/>
            </a:pPr>
            <a:r>
              <a:rPr lang="tr-TR" altLang="tr-TR" sz="2800" dirty="0">
                <a:latin typeface="Tahoma" panose="020B0604030504040204" pitchFamily="34" charset="0"/>
                <a:cs typeface="Tahoma" panose="020B0604030504040204" pitchFamily="34" charset="0"/>
              </a:rPr>
              <a:t>«Sizin bir değeriniz yok </a:t>
            </a:r>
          </a:p>
          <a:p>
            <a:pPr eaLnBrk="1" hangingPunct="1">
              <a:buFont typeface="Wingdings" panose="05000000000000000000" pitchFamily="2" charset="2"/>
              <a:buNone/>
            </a:pPr>
            <a:r>
              <a:rPr lang="tr-TR" altLang="tr-TR" sz="2800" dirty="0">
                <a:latin typeface="Tahoma" panose="020B0604030504040204" pitchFamily="34" charset="0"/>
                <a:cs typeface="Tahoma" panose="020B0604030504040204" pitchFamily="34" charset="0"/>
              </a:rPr>
              <a:t>ben değerliyim»</a:t>
            </a:r>
          </a:p>
          <a:p>
            <a:endParaRPr lang="tr-TR" dirty="0"/>
          </a:p>
        </p:txBody>
      </p:sp>
      <p:pic>
        <p:nvPicPr>
          <p:cNvPr id="4" name="Picture 3">
            <a:extLst>
              <a:ext uri="{FF2B5EF4-FFF2-40B4-BE49-F238E27FC236}">
                <a16:creationId xmlns:a16="http://schemas.microsoft.com/office/drawing/2014/main" id="{C6B3AA08-E65E-4281-938A-6F95C3797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6"/>
          <a:stretch/>
        </p:blipFill>
        <p:spPr bwMode="auto">
          <a:xfrm>
            <a:off x="5780745" y="836500"/>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2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7A6909D-BCA9-478C-8C72-BF5779779835}"/>
              </a:ext>
            </a:extLst>
          </p:cNvPr>
          <p:cNvSpPr>
            <a:spLocks noGrp="1"/>
          </p:cNvSpPr>
          <p:nvPr>
            <p:ph type="title"/>
          </p:nvPr>
        </p:nvSpPr>
        <p:spPr>
          <a:xfrm>
            <a:off x="720000" y="619199"/>
            <a:ext cx="3095626" cy="1476000"/>
          </a:xfrm>
        </p:spPr>
        <p:txBody>
          <a:bodyPr>
            <a:normAutofit/>
          </a:bodyPr>
          <a:lstStyle/>
          <a:p>
            <a:endParaRPr lang="tr-TR" sz="3200"/>
          </a:p>
        </p:txBody>
      </p:sp>
      <p:pic>
        <p:nvPicPr>
          <p:cNvPr id="1026" name="Picture 2" descr="Çocuğunuz kendini ifade edemiyorsa... - Milliyet Çocuk">
            <a:extLst>
              <a:ext uri="{FF2B5EF4-FFF2-40B4-BE49-F238E27FC236}">
                <a16:creationId xmlns:a16="http://schemas.microsoft.com/office/drawing/2014/main" id="{6379A501-BC33-4578-81D0-FF9865B704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20" r="32906" b="2"/>
          <a:stretch/>
        </p:blipFill>
        <p:spPr bwMode="auto">
          <a:xfrm>
            <a:off x="648000" y="2636621"/>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ACBC409B-BC72-45BB-8678-50D3427C1D89}"/>
              </a:ext>
            </a:extLst>
          </p:cNvPr>
          <p:cNvSpPr>
            <a:spLocks noGrp="1"/>
          </p:cNvSpPr>
          <p:nvPr>
            <p:ph idx="1"/>
          </p:nvPr>
        </p:nvSpPr>
        <p:spPr>
          <a:xfrm>
            <a:off x="4548188" y="576000"/>
            <a:ext cx="6900137" cy="5197474"/>
          </a:xfrm>
        </p:spPr>
        <p:txBody>
          <a:bodyPr>
            <a:normAutofit/>
          </a:bodyPr>
          <a:lstStyle/>
          <a:p>
            <a:pPr algn="just">
              <a:lnSpc>
                <a:spcPct val="110000"/>
              </a:lnSpc>
            </a:pPr>
            <a:r>
              <a:rPr lang="tr-TR" altLang="tr-TR" sz="3700" dirty="0">
                <a:latin typeface="Tahoma" panose="020B0604030504040204" pitchFamily="34" charset="0"/>
                <a:cs typeface="Tahoma" panose="020B0604030504040204" pitchFamily="34" charset="0"/>
              </a:rPr>
              <a:t>2. </a:t>
            </a:r>
            <a:r>
              <a:rPr lang="tr-TR" altLang="tr-TR" sz="3700" b="1" dirty="0">
                <a:latin typeface="Tahoma" panose="020B0604030504040204" pitchFamily="34" charset="0"/>
                <a:cs typeface="Tahoma" panose="020B0604030504040204" pitchFamily="34" charset="0"/>
              </a:rPr>
              <a:t>Çocuklarımız ile araya mesafe koyma: </a:t>
            </a:r>
            <a:r>
              <a:rPr lang="tr-TR" altLang="tr-TR" sz="3700" dirty="0">
                <a:latin typeface="Tahoma" panose="020B0604030504040204" pitchFamily="34" charset="0"/>
                <a:cs typeface="Tahoma" panose="020B0604030504040204" pitchFamily="34" charset="0"/>
              </a:rPr>
              <a:t>Bazı ebeveynlerin çocuk ile direkt temas kurmayıp «neyi var bunun» gibisinden davranması, aile içinde değersizlik duygusu ve yabancılaşmaya yol açar.</a:t>
            </a:r>
          </a:p>
          <a:p>
            <a:pPr>
              <a:lnSpc>
                <a:spcPct val="110000"/>
              </a:lnSpc>
            </a:pPr>
            <a:endParaRPr lang="tr-TR" sz="3700" dirty="0"/>
          </a:p>
        </p:txBody>
      </p:sp>
    </p:spTree>
    <p:extLst>
      <p:ext uri="{BB962C8B-B14F-4D97-AF65-F5344CB8AC3E}">
        <p14:creationId xmlns:p14="http://schemas.microsoft.com/office/powerpoint/2010/main" val="175715362"/>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53</TotalTime>
  <Words>1693</Words>
  <Application>Microsoft Office PowerPoint</Application>
  <PresentationFormat>Geniş ekran</PresentationFormat>
  <Paragraphs>139</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Sagona Book</vt:lpstr>
      <vt:lpstr>Tahoma</vt:lpstr>
      <vt:lpstr>The Hand Extrablack</vt:lpstr>
      <vt:lpstr>Wingdings</vt:lpstr>
      <vt:lpstr>BlobVTI</vt:lpstr>
      <vt:lpstr>AİLE İÇİ İLETİŞİM</vt:lpstr>
      <vt:lpstr>SUNUM İÇERİĞİ</vt:lpstr>
      <vt:lpstr>Aile ve Toplumdaki Fonksiyonu</vt:lpstr>
      <vt:lpstr>PowerPoint Sunusu</vt:lpstr>
      <vt:lpstr>PowerPoint Sunusu</vt:lpstr>
      <vt:lpstr>İletişim Nedir?</vt:lpstr>
      <vt:lpstr>PowerPoint Sunusu</vt:lpstr>
      <vt:lpstr>Aile İçi iletişimdeki iletişim  yanlışlarımız  </vt:lpstr>
      <vt:lpstr>PowerPoint Sunusu</vt:lpstr>
      <vt:lpstr>PowerPoint Sunusu</vt:lpstr>
      <vt:lpstr>PowerPoint Sunusu</vt:lpstr>
      <vt:lpstr>ETKİLİ İLETİŞİMİN TEMEL NOKTALARI</vt:lpstr>
      <vt:lpstr>BEN DİLİ</vt:lpstr>
      <vt:lpstr>SEN DİLİ</vt:lpstr>
      <vt:lpstr>PowerPoint Sunusu</vt:lpstr>
      <vt:lpstr>ETKİN DİNLEME</vt:lpstr>
      <vt:lpstr>Etkin Dinlemenin Temel Kuralları</vt:lpstr>
      <vt:lpstr>PowerPoint Sunusu</vt:lpstr>
      <vt:lpstr>PowerPoint Sunusu</vt:lpstr>
      <vt:lpstr>ÖZETLE</vt:lpstr>
      <vt:lpstr>BEDEN DİLİ</vt:lpstr>
      <vt:lpstr>Beden Dili Öğeleri</vt:lpstr>
      <vt:lpstr>Doğrudan Göz İlişkisi</vt:lpstr>
      <vt:lpstr>Beden Duruşu (Postür)</vt:lpstr>
      <vt:lpstr>PowerPoint Sunusu</vt:lpstr>
      <vt:lpstr>Ses Tonu, Şiddeti ve Konuşmanın Akıcılığı</vt:lpstr>
      <vt:lpstr>Eller ve Kolların Kullanımı</vt:lpstr>
      <vt:lpstr>PowerPoint Sunusu</vt:lpstr>
      <vt:lpstr>Ayak ve Bacaklar</vt:lpstr>
      <vt:lpstr>TAVSİYE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İLETİŞİM</dc:title>
  <dc:creator>Ferhat Kanat</dc:creator>
  <cp:lastModifiedBy>Ferhat Kanat</cp:lastModifiedBy>
  <cp:revision>4</cp:revision>
  <dcterms:created xsi:type="dcterms:W3CDTF">2020-12-15T21:46:25Z</dcterms:created>
  <dcterms:modified xsi:type="dcterms:W3CDTF">2020-12-17T17:36:00Z</dcterms:modified>
</cp:coreProperties>
</file>