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302" r:id="rId9"/>
    <p:sldId id="262" r:id="rId10"/>
    <p:sldId id="266" r:id="rId11"/>
    <p:sldId id="267" r:id="rId12"/>
    <p:sldId id="292" r:id="rId13"/>
    <p:sldId id="268" r:id="rId14"/>
    <p:sldId id="269" r:id="rId15"/>
    <p:sldId id="270" r:id="rId16"/>
    <p:sldId id="271" r:id="rId17"/>
    <p:sldId id="272" r:id="rId18"/>
    <p:sldId id="273" r:id="rId19"/>
    <p:sldId id="274" r:id="rId20"/>
    <p:sldId id="275" r:id="rId21"/>
    <p:sldId id="276" r:id="rId22"/>
    <p:sldId id="277" r:id="rId23"/>
    <p:sldId id="279" r:id="rId24"/>
    <p:sldId id="288" r:id="rId25"/>
    <p:sldId id="289" r:id="rId26"/>
    <p:sldId id="290" r:id="rId27"/>
    <p:sldId id="291" r:id="rId28"/>
    <p:sldId id="293" r:id="rId29"/>
    <p:sldId id="296" r:id="rId30"/>
    <p:sldId id="294" r:id="rId31"/>
    <p:sldId id="295" r:id="rId32"/>
    <p:sldId id="297" r:id="rId33"/>
    <p:sldId id="298" r:id="rId34"/>
    <p:sldId id="299" r:id="rId35"/>
    <p:sldId id="280" r:id="rId36"/>
    <p:sldId id="282" r:id="rId37"/>
    <p:sldId id="283" r:id="rId38"/>
    <p:sldId id="284" r:id="rId39"/>
    <p:sldId id="285" r:id="rId40"/>
    <p:sldId id="286" r:id="rId41"/>
    <p:sldId id="287" r:id="rId42"/>
    <p:sldId id="300" r:id="rId43"/>
    <p:sldId id="301" r:id="rId44"/>
    <p:sldId id="303"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9AA3AD-40F7-4FAA-AB28-DD255043E35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tr-TR"/>
        </a:p>
      </dgm:t>
    </dgm:pt>
    <dgm:pt modelId="{4A61464E-1EB4-43FE-8FDA-EB010B032A24}">
      <dgm:prSet phldrT="[Metin]" custT="1"/>
      <dgm:spPr/>
      <dgm:t>
        <a:bodyPr/>
        <a:lstStyle/>
        <a:p>
          <a:r>
            <a:rPr lang="tr-TR" sz="2000" b="1" i="1" dirty="0"/>
            <a:t>Fiziksel Belirtiler</a:t>
          </a:r>
        </a:p>
      </dgm:t>
    </dgm:pt>
    <dgm:pt modelId="{DBC3AA53-D099-4DF2-9C9B-D7BE1F64BFF7}" type="parTrans" cxnId="{4409DFC0-7601-4176-B792-5B279828F64C}">
      <dgm:prSet/>
      <dgm:spPr/>
      <dgm:t>
        <a:bodyPr/>
        <a:lstStyle/>
        <a:p>
          <a:endParaRPr lang="tr-TR"/>
        </a:p>
      </dgm:t>
    </dgm:pt>
    <dgm:pt modelId="{BF6E489D-FD69-4816-A63F-280889DABA6D}" type="sibTrans" cxnId="{4409DFC0-7601-4176-B792-5B279828F64C}">
      <dgm:prSet/>
      <dgm:spPr/>
      <dgm:t>
        <a:bodyPr/>
        <a:lstStyle/>
        <a:p>
          <a:endParaRPr lang="tr-TR"/>
        </a:p>
      </dgm:t>
    </dgm:pt>
    <dgm:pt modelId="{FDE6D95E-716C-4F81-B83C-360A530800FB}">
      <dgm:prSet phldrT="[Metin]"/>
      <dgm:spPr/>
      <dgm:t>
        <a:bodyPr/>
        <a:lstStyle/>
        <a:p>
          <a:r>
            <a:rPr lang="tr-TR" dirty="0"/>
            <a:t>Kalp atış hızında artış</a:t>
          </a:r>
        </a:p>
      </dgm:t>
    </dgm:pt>
    <dgm:pt modelId="{1F6E75EF-59BF-41B9-8530-D9730734F5BB}" type="parTrans" cxnId="{8E8F5260-CAC8-476F-8229-14C80620BC9B}">
      <dgm:prSet/>
      <dgm:spPr/>
      <dgm:t>
        <a:bodyPr/>
        <a:lstStyle/>
        <a:p>
          <a:endParaRPr lang="tr-TR"/>
        </a:p>
      </dgm:t>
    </dgm:pt>
    <dgm:pt modelId="{35E7A450-C437-4F6E-95EE-3B39444B6F07}" type="sibTrans" cxnId="{8E8F5260-CAC8-476F-8229-14C80620BC9B}">
      <dgm:prSet/>
      <dgm:spPr/>
      <dgm:t>
        <a:bodyPr/>
        <a:lstStyle/>
        <a:p>
          <a:endParaRPr lang="tr-TR"/>
        </a:p>
      </dgm:t>
    </dgm:pt>
    <dgm:pt modelId="{EA5E90DE-9FFE-4463-90C0-B49124E948FE}">
      <dgm:prSet phldrT="[Metin]" custT="1"/>
      <dgm:spPr/>
      <dgm:t>
        <a:bodyPr/>
        <a:lstStyle/>
        <a:p>
          <a:r>
            <a:rPr lang="tr-TR" sz="2000" b="1" i="1" dirty="0"/>
            <a:t>Bilişsel Belirtiler</a:t>
          </a:r>
        </a:p>
      </dgm:t>
    </dgm:pt>
    <dgm:pt modelId="{7F09AECF-B06E-4407-83E4-16F949293452}" type="parTrans" cxnId="{DAE767D2-3D92-4B5D-B0B6-3C03C64ECDA1}">
      <dgm:prSet/>
      <dgm:spPr/>
      <dgm:t>
        <a:bodyPr/>
        <a:lstStyle/>
        <a:p>
          <a:endParaRPr lang="tr-TR"/>
        </a:p>
      </dgm:t>
    </dgm:pt>
    <dgm:pt modelId="{620DAC60-50CE-4EAB-8C11-BDD02B79BB79}" type="sibTrans" cxnId="{DAE767D2-3D92-4B5D-B0B6-3C03C64ECDA1}">
      <dgm:prSet/>
      <dgm:spPr/>
      <dgm:t>
        <a:bodyPr/>
        <a:lstStyle/>
        <a:p>
          <a:endParaRPr lang="tr-TR"/>
        </a:p>
      </dgm:t>
    </dgm:pt>
    <dgm:pt modelId="{A8567638-779C-40D7-83A3-8CA11AEC6F29}">
      <dgm:prSet phldrT="[Metin]"/>
      <dgm:spPr/>
      <dgm:t>
        <a:bodyPr/>
        <a:lstStyle/>
        <a:p>
          <a:r>
            <a:rPr lang="tr-TR" dirty="0"/>
            <a:t>Konsantrasyon eksikliği</a:t>
          </a:r>
        </a:p>
      </dgm:t>
    </dgm:pt>
    <dgm:pt modelId="{83AC87CE-25FE-4668-B029-66146AC14DF7}" type="parTrans" cxnId="{900A772D-1544-49B7-B5F8-DA1D3D52776C}">
      <dgm:prSet/>
      <dgm:spPr/>
      <dgm:t>
        <a:bodyPr/>
        <a:lstStyle/>
        <a:p>
          <a:endParaRPr lang="tr-TR"/>
        </a:p>
      </dgm:t>
    </dgm:pt>
    <dgm:pt modelId="{39380165-CF91-4238-917A-037E90D41C03}" type="sibTrans" cxnId="{900A772D-1544-49B7-B5F8-DA1D3D52776C}">
      <dgm:prSet/>
      <dgm:spPr/>
      <dgm:t>
        <a:bodyPr/>
        <a:lstStyle/>
        <a:p>
          <a:endParaRPr lang="tr-TR"/>
        </a:p>
      </dgm:t>
    </dgm:pt>
    <dgm:pt modelId="{191E2C81-111A-46E9-87A7-3D788AF408EC}">
      <dgm:prSet phldrT="[Metin]" custT="1"/>
      <dgm:spPr/>
      <dgm:t>
        <a:bodyPr/>
        <a:lstStyle/>
        <a:p>
          <a:r>
            <a:rPr lang="tr-TR" sz="2000" b="1" i="1" dirty="0"/>
            <a:t>Duygusal Belirtiler</a:t>
          </a:r>
        </a:p>
      </dgm:t>
    </dgm:pt>
    <dgm:pt modelId="{98E0CFBD-7A74-462A-AC7E-C53746692195}" type="parTrans" cxnId="{F1769EA9-2DDF-49E5-87D1-39104187C004}">
      <dgm:prSet/>
      <dgm:spPr/>
      <dgm:t>
        <a:bodyPr/>
        <a:lstStyle/>
        <a:p>
          <a:endParaRPr lang="tr-TR"/>
        </a:p>
      </dgm:t>
    </dgm:pt>
    <dgm:pt modelId="{59C4FF9B-590C-4CB5-8DEC-45EC89B5B523}" type="sibTrans" cxnId="{F1769EA9-2DDF-49E5-87D1-39104187C004}">
      <dgm:prSet/>
      <dgm:spPr/>
      <dgm:t>
        <a:bodyPr/>
        <a:lstStyle/>
        <a:p>
          <a:endParaRPr lang="tr-TR"/>
        </a:p>
      </dgm:t>
    </dgm:pt>
    <dgm:pt modelId="{8F1F0A42-74C7-4E4E-B335-838FAB5F8891}">
      <dgm:prSet phldrT="[Metin]"/>
      <dgm:spPr/>
      <dgm:t>
        <a:bodyPr/>
        <a:lstStyle/>
        <a:p>
          <a:r>
            <a:rPr lang="tr-TR" dirty="0"/>
            <a:t>Endişe ve kaygı</a:t>
          </a:r>
        </a:p>
      </dgm:t>
    </dgm:pt>
    <dgm:pt modelId="{B84EFA8B-E6A3-4E0C-BDC8-06D4BAFAF92A}" type="parTrans" cxnId="{A61AFA72-5989-4BEF-97B3-80AEF9508A1C}">
      <dgm:prSet/>
      <dgm:spPr/>
      <dgm:t>
        <a:bodyPr/>
        <a:lstStyle/>
        <a:p>
          <a:endParaRPr lang="tr-TR"/>
        </a:p>
      </dgm:t>
    </dgm:pt>
    <dgm:pt modelId="{0ED1C1C0-D89D-4CD9-9253-DD4CE2907F1A}" type="sibTrans" cxnId="{A61AFA72-5989-4BEF-97B3-80AEF9508A1C}">
      <dgm:prSet/>
      <dgm:spPr/>
      <dgm:t>
        <a:bodyPr/>
        <a:lstStyle/>
        <a:p>
          <a:endParaRPr lang="tr-TR"/>
        </a:p>
      </dgm:t>
    </dgm:pt>
    <dgm:pt modelId="{E18249DB-E39B-438F-97DD-84140347E268}">
      <dgm:prSet phldrT="[Metin]"/>
      <dgm:spPr/>
      <dgm:t>
        <a:bodyPr/>
        <a:lstStyle/>
        <a:p>
          <a:r>
            <a:rPr lang="tr-TR" dirty="0"/>
            <a:t>Baş ağrısı</a:t>
          </a:r>
        </a:p>
      </dgm:t>
    </dgm:pt>
    <dgm:pt modelId="{5628B99F-A993-435F-8E17-4D27CEABC5F7}" type="parTrans" cxnId="{65B11D82-2346-4B70-B155-55F30BA63EF1}">
      <dgm:prSet/>
      <dgm:spPr/>
      <dgm:t>
        <a:bodyPr/>
        <a:lstStyle/>
        <a:p>
          <a:endParaRPr lang="tr-TR"/>
        </a:p>
      </dgm:t>
    </dgm:pt>
    <dgm:pt modelId="{545483AC-217F-405C-9960-8243F948421B}" type="sibTrans" cxnId="{65B11D82-2346-4B70-B155-55F30BA63EF1}">
      <dgm:prSet/>
      <dgm:spPr/>
      <dgm:t>
        <a:bodyPr/>
        <a:lstStyle/>
        <a:p>
          <a:endParaRPr lang="tr-TR"/>
        </a:p>
      </dgm:t>
    </dgm:pt>
    <dgm:pt modelId="{909F1D21-8C8B-49A1-B34B-28CEB6672A50}">
      <dgm:prSet phldrT="[Metin]"/>
      <dgm:spPr/>
      <dgm:t>
        <a:bodyPr/>
        <a:lstStyle/>
        <a:p>
          <a:endParaRPr lang="tr-TR" dirty="0"/>
        </a:p>
      </dgm:t>
    </dgm:pt>
    <dgm:pt modelId="{67729820-5942-416D-8D57-1682E889FE08}" type="parTrans" cxnId="{63DB8196-B6BF-4902-B73A-5DE3747F8491}">
      <dgm:prSet/>
      <dgm:spPr/>
      <dgm:t>
        <a:bodyPr/>
        <a:lstStyle/>
        <a:p>
          <a:endParaRPr lang="tr-TR"/>
        </a:p>
      </dgm:t>
    </dgm:pt>
    <dgm:pt modelId="{781E53B9-D76C-4E0B-AE57-FC76BFD54D46}" type="sibTrans" cxnId="{63DB8196-B6BF-4902-B73A-5DE3747F8491}">
      <dgm:prSet/>
      <dgm:spPr/>
      <dgm:t>
        <a:bodyPr/>
        <a:lstStyle/>
        <a:p>
          <a:endParaRPr lang="tr-TR"/>
        </a:p>
      </dgm:t>
    </dgm:pt>
    <dgm:pt modelId="{55B37CCD-8B1B-451F-B462-E75D1A856B9E}">
      <dgm:prSet phldrT="[Metin]"/>
      <dgm:spPr/>
      <dgm:t>
        <a:bodyPr/>
        <a:lstStyle/>
        <a:p>
          <a:r>
            <a:rPr lang="tr-TR" dirty="0"/>
            <a:t>Karın ağrısı</a:t>
          </a:r>
        </a:p>
      </dgm:t>
    </dgm:pt>
    <dgm:pt modelId="{3E89EE02-D087-4543-8DD0-8A14788D9FF4}" type="parTrans" cxnId="{872E1A87-A052-45D7-9B11-A0C5EA75C2E9}">
      <dgm:prSet/>
      <dgm:spPr/>
      <dgm:t>
        <a:bodyPr/>
        <a:lstStyle/>
        <a:p>
          <a:endParaRPr lang="tr-TR"/>
        </a:p>
      </dgm:t>
    </dgm:pt>
    <dgm:pt modelId="{404D1732-42A6-4A33-962A-6C9AB57FF2F9}" type="sibTrans" cxnId="{872E1A87-A052-45D7-9B11-A0C5EA75C2E9}">
      <dgm:prSet/>
      <dgm:spPr/>
      <dgm:t>
        <a:bodyPr/>
        <a:lstStyle/>
        <a:p>
          <a:endParaRPr lang="tr-TR"/>
        </a:p>
      </dgm:t>
    </dgm:pt>
    <dgm:pt modelId="{7E9F6E94-87B8-4785-8071-4F482C38C816}">
      <dgm:prSet phldrT="[Metin]"/>
      <dgm:spPr/>
      <dgm:t>
        <a:bodyPr/>
        <a:lstStyle/>
        <a:p>
          <a:r>
            <a:rPr lang="tr-TR" dirty="0"/>
            <a:t>Nefes alma hızında artış</a:t>
          </a:r>
        </a:p>
      </dgm:t>
    </dgm:pt>
    <dgm:pt modelId="{011793BC-246C-4EC1-8724-AD1B3B8278A0}" type="parTrans" cxnId="{05DFD7BF-EF8F-49A3-A084-F9F040B90F0B}">
      <dgm:prSet/>
      <dgm:spPr/>
      <dgm:t>
        <a:bodyPr/>
        <a:lstStyle/>
        <a:p>
          <a:endParaRPr lang="tr-TR"/>
        </a:p>
      </dgm:t>
    </dgm:pt>
    <dgm:pt modelId="{6094F9AD-C7C8-441C-8A18-6C2130D20FCB}" type="sibTrans" cxnId="{05DFD7BF-EF8F-49A3-A084-F9F040B90F0B}">
      <dgm:prSet/>
      <dgm:spPr/>
      <dgm:t>
        <a:bodyPr/>
        <a:lstStyle/>
        <a:p>
          <a:endParaRPr lang="tr-TR"/>
        </a:p>
      </dgm:t>
    </dgm:pt>
    <dgm:pt modelId="{3A2FA369-0D0D-4596-A8C0-D03DFBC38C78}">
      <dgm:prSet phldrT="[Metin]"/>
      <dgm:spPr/>
      <dgm:t>
        <a:bodyPr/>
        <a:lstStyle/>
        <a:p>
          <a:endParaRPr lang="tr-TR" dirty="0"/>
        </a:p>
      </dgm:t>
    </dgm:pt>
    <dgm:pt modelId="{78782A75-C8F9-4894-A538-151FEA0B8FAA}" type="parTrans" cxnId="{17A02CC8-CE4A-4898-BEE4-B664BA03233C}">
      <dgm:prSet/>
      <dgm:spPr/>
      <dgm:t>
        <a:bodyPr/>
        <a:lstStyle/>
        <a:p>
          <a:endParaRPr lang="tr-TR"/>
        </a:p>
      </dgm:t>
    </dgm:pt>
    <dgm:pt modelId="{19CAB1CA-6F10-49A8-806D-83ECCE334B5F}" type="sibTrans" cxnId="{17A02CC8-CE4A-4898-BEE4-B664BA03233C}">
      <dgm:prSet/>
      <dgm:spPr/>
      <dgm:t>
        <a:bodyPr/>
        <a:lstStyle/>
        <a:p>
          <a:endParaRPr lang="tr-TR"/>
        </a:p>
      </dgm:t>
    </dgm:pt>
    <dgm:pt modelId="{C96E6F59-BD72-45F0-8497-3AF51DC5AC4D}">
      <dgm:prSet phldrT="[Metin]"/>
      <dgm:spPr/>
      <dgm:t>
        <a:bodyPr/>
        <a:lstStyle/>
        <a:p>
          <a:r>
            <a:rPr lang="tr-TR" dirty="0"/>
            <a:t>Kas gerginliği</a:t>
          </a:r>
        </a:p>
      </dgm:t>
    </dgm:pt>
    <dgm:pt modelId="{B75F0D9B-123A-41AC-A3BB-E5DB91AF7711}" type="parTrans" cxnId="{FCE7C529-FB1A-4FB2-9325-BCF67E1FE83F}">
      <dgm:prSet/>
      <dgm:spPr/>
      <dgm:t>
        <a:bodyPr/>
        <a:lstStyle/>
        <a:p>
          <a:endParaRPr lang="tr-TR"/>
        </a:p>
      </dgm:t>
    </dgm:pt>
    <dgm:pt modelId="{47F6C53A-4690-40E2-B1E0-B41ED47B031C}" type="sibTrans" cxnId="{FCE7C529-FB1A-4FB2-9325-BCF67E1FE83F}">
      <dgm:prSet/>
      <dgm:spPr/>
      <dgm:t>
        <a:bodyPr/>
        <a:lstStyle/>
        <a:p>
          <a:endParaRPr lang="tr-TR"/>
        </a:p>
      </dgm:t>
    </dgm:pt>
    <dgm:pt modelId="{1C1F2A1A-6204-45B5-A720-128E21327ADE}">
      <dgm:prSet phldrT="[Metin]"/>
      <dgm:spPr/>
      <dgm:t>
        <a:bodyPr/>
        <a:lstStyle/>
        <a:p>
          <a:r>
            <a:rPr lang="tr-TR" dirty="0"/>
            <a:t>Ağızda kuruluk</a:t>
          </a:r>
        </a:p>
      </dgm:t>
    </dgm:pt>
    <dgm:pt modelId="{4C4E5EB1-F5E5-43AD-828B-B2F7805CD49C}" type="parTrans" cxnId="{0E740158-1005-4288-8F85-29F29CA2F289}">
      <dgm:prSet/>
      <dgm:spPr/>
      <dgm:t>
        <a:bodyPr/>
        <a:lstStyle/>
        <a:p>
          <a:endParaRPr lang="tr-TR"/>
        </a:p>
      </dgm:t>
    </dgm:pt>
    <dgm:pt modelId="{F7342B93-E074-482F-AE79-106C91AB9A85}" type="sibTrans" cxnId="{0E740158-1005-4288-8F85-29F29CA2F289}">
      <dgm:prSet/>
      <dgm:spPr/>
      <dgm:t>
        <a:bodyPr/>
        <a:lstStyle/>
        <a:p>
          <a:endParaRPr lang="tr-TR"/>
        </a:p>
      </dgm:t>
    </dgm:pt>
    <dgm:pt modelId="{661A2064-421C-4A93-B5A4-06D6182F85F7}">
      <dgm:prSet phldrT="[Metin]"/>
      <dgm:spPr/>
      <dgm:t>
        <a:bodyPr/>
        <a:lstStyle/>
        <a:p>
          <a:r>
            <a:rPr lang="tr-TR" dirty="0"/>
            <a:t>Karar vermede güçlük</a:t>
          </a:r>
        </a:p>
      </dgm:t>
    </dgm:pt>
    <dgm:pt modelId="{6DFAEADE-C48D-476E-822A-094AC5344157}" type="parTrans" cxnId="{E16D5816-B028-42DD-A21D-0034FD338D18}">
      <dgm:prSet/>
      <dgm:spPr/>
      <dgm:t>
        <a:bodyPr/>
        <a:lstStyle/>
        <a:p>
          <a:endParaRPr lang="tr-TR"/>
        </a:p>
      </dgm:t>
    </dgm:pt>
    <dgm:pt modelId="{7BA984D6-2C35-4B80-B4DB-F12DC0A13EF2}" type="sibTrans" cxnId="{E16D5816-B028-42DD-A21D-0034FD338D18}">
      <dgm:prSet/>
      <dgm:spPr/>
      <dgm:t>
        <a:bodyPr/>
        <a:lstStyle/>
        <a:p>
          <a:endParaRPr lang="tr-TR"/>
        </a:p>
      </dgm:t>
    </dgm:pt>
    <dgm:pt modelId="{51244809-F519-4ADC-8811-CBD38197E4FB}">
      <dgm:prSet phldrT="[Metin]"/>
      <dgm:spPr/>
      <dgm:t>
        <a:bodyPr/>
        <a:lstStyle/>
        <a:p>
          <a:r>
            <a:rPr lang="tr-TR" dirty="0"/>
            <a:t>Unutkanlık</a:t>
          </a:r>
        </a:p>
      </dgm:t>
    </dgm:pt>
    <dgm:pt modelId="{E0CFD747-3CFC-40AE-B030-5417C638DAB0}" type="parTrans" cxnId="{ED10386D-22D6-4B09-9401-D9EA91471CD3}">
      <dgm:prSet/>
      <dgm:spPr/>
      <dgm:t>
        <a:bodyPr/>
        <a:lstStyle/>
        <a:p>
          <a:endParaRPr lang="tr-TR"/>
        </a:p>
      </dgm:t>
    </dgm:pt>
    <dgm:pt modelId="{F6DE35B1-6F94-4537-9706-F2D9CE6C5AAB}" type="sibTrans" cxnId="{ED10386D-22D6-4B09-9401-D9EA91471CD3}">
      <dgm:prSet/>
      <dgm:spPr/>
      <dgm:t>
        <a:bodyPr/>
        <a:lstStyle/>
        <a:p>
          <a:endParaRPr lang="tr-TR"/>
        </a:p>
      </dgm:t>
    </dgm:pt>
    <dgm:pt modelId="{561F9BF1-5C89-4890-AAD8-5B8A868E02DD}">
      <dgm:prSet phldrT="[Metin]"/>
      <dgm:spPr/>
      <dgm:t>
        <a:bodyPr/>
        <a:lstStyle/>
        <a:p>
          <a:r>
            <a:rPr lang="tr-TR" dirty="0"/>
            <a:t>Hafızanın zayıflaması</a:t>
          </a:r>
        </a:p>
      </dgm:t>
    </dgm:pt>
    <dgm:pt modelId="{F9D5D401-EC18-4480-9194-2DB403F05A98}" type="parTrans" cxnId="{AFF416CC-5985-4302-A619-34667BE89244}">
      <dgm:prSet/>
      <dgm:spPr/>
      <dgm:t>
        <a:bodyPr/>
        <a:lstStyle/>
        <a:p>
          <a:endParaRPr lang="tr-TR"/>
        </a:p>
      </dgm:t>
    </dgm:pt>
    <dgm:pt modelId="{69AF3090-0734-4BA2-A0BD-3410F2BFA532}" type="sibTrans" cxnId="{AFF416CC-5985-4302-A619-34667BE89244}">
      <dgm:prSet/>
      <dgm:spPr/>
      <dgm:t>
        <a:bodyPr/>
        <a:lstStyle/>
        <a:p>
          <a:endParaRPr lang="tr-TR"/>
        </a:p>
      </dgm:t>
    </dgm:pt>
    <dgm:pt modelId="{6FBC5B73-B073-40C1-9771-6F4FF096DF6B}">
      <dgm:prSet phldrT="[Metin]"/>
      <dgm:spPr/>
      <dgm:t>
        <a:bodyPr/>
        <a:lstStyle/>
        <a:p>
          <a:r>
            <a:rPr lang="tr-TR" dirty="0"/>
            <a:t>Öfke patlamaları</a:t>
          </a:r>
        </a:p>
      </dgm:t>
    </dgm:pt>
    <dgm:pt modelId="{584DED6C-5955-4025-8D85-B5D83AA8E187}" type="parTrans" cxnId="{6C444F6F-50FE-4B59-B6F0-009398247EBD}">
      <dgm:prSet/>
      <dgm:spPr/>
      <dgm:t>
        <a:bodyPr/>
        <a:lstStyle/>
        <a:p>
          <a:endParaRPr lang="tr-TR"/>
        </a:p>
      </dgm:t>
    </dgm:pt>
    <dgm:pt modelId="{9838834D-FF76-4F58-BC27-586E3A75015A}" type="sibTrans" cxnId="{6C444F6F-50FE-4B59-B6F0-009398247EBD}">
      <dgm:prSet/>
      <dgm:spPr/>
      <dgm:t>
        <a:bodyPr/>
        <a:lstStyle/>
        <a:p>
          <a:endParaRPr lang="tr-TR"/>
        </a:p>
      </dgm:t>
    </dgm:pt>
    <dgm:pt modelId="{7D86D16E-D936-47C7-A444-A48353B2C9CA}">
      <dgm:prSet phldrT="[Metin]"/>
      <dgm:spPr/>
      <dgm:t>
        <a:bodyPr/>
        <a:lstStyle/>
        <a:p>
          <a:r>
            <a:rPr lang="tr-TR" dirty="0"/>
            <a:t>Gerginlik</a:t>
          </a:r>
        </a:p>
      </dgm:t>
    </dgm:pt>
    <dgm:pt modelId="{6F63B3AC-6DAA-428D-A296-66737EF25377}" type="parTrans" cxnId="{C0055899-16C4-47A8-B421-ECD59AA56824}">
      <dgm:prSet/>
      <dgm:spPr/>
      <dgm:t>
        <a:bodyPr/>
        <a:lstStyle/>
        <a:p>
          <a:endParaRPr lang="tr-TR"/>
        </a:p>
      </dgm:t>
    </dgm:pt>
    <dgm:pt modelId="{EEB4644E-9BF3-4582-9B57-E3514CCCC817}" type="sibTrans" cxnId="{C0055899-16C4-47A8-B421-ECD59AA56824}">
      <dgm:prSet/>
      <dgm:spPr/>
      <dgm:t>
        <a:bodyPr/>
        <a:lstStyle/>
        <a:p>
          <a:endParaRPr lang="tr-TR"/>
        </a:p>
      </dgm:t>
    </dgm:pt>
    <dgm:pt modelId="{D925196C-45CD-4E87-871E-995F1448EBD9}">
      <dgm:prSet phldrT="[Metin]"/>
      <dgm:spPr/>
      <dgm:t>
        <a:bodyPr/>
        <a:lstStyle/>
        <a:p>
          <a:r>
            <a:rPr lang="tr-TR" dirty="0"/>
            <a:t>Saldırganlık</a:t>
          </a:r>
        </a:p>
      </dgm:t>
    </dgm:pt>
    <dgm:pt modelId="{C8D8F898-781B-4454-BFB0-E5C75932DD21}" type="parTrans" cxnId="{41CDB836-0040-4916-AC83-081C7066E172}">
      <dgm:prSet/>
      <dgm:spPr/>
      <dgm:t>
        <a:bodyPr/>
        <a:lstStyle/>
        <a:p>
          <a:endParaRPr lang="tr-TR"/>
        </a:p>
      </dgm:t>
    </dgm:pt>
    <dgm:pt modelId="{3C405665-4D85-42D6-A3AA-77529D064BD7}" type="sibTrans" cxnId="{41CDB836-0040-4916-AC83-081C7066E172}">
      <dgm:prSet/>
      <dgm:spPr/>
      <dgm:t>
        <a:bodyPr/>
        <a:lstStyle/>
        <a:p>
          <a:endParaRPr lang="tr-TR"/>
        </a:p>
      </dgm:t>
    </dgm:pt>
    <dgm:pt modelId="{F783BF65-21A2-4F7C-BE4C-81BED14DE8F8}">
      <dgm:prSet phldrT="[Metin]"/>
      <dgm:spPr/>
      <dgm:t>
        <a:bodyPr/>
        <a:lstStyle/>
        <a:p>
          <a:r>
            <a:rPr lang="tr-TR" dirty="0"/>
            <a:t>Değersizlik ve güvensizlik hissi</a:t>
          </a:r>
        </a:p>
      </dgm:t>
    </dgm:pt>
    <dgm:pt modelId="{360CDCFD-DA0B-4D6A-8493-19143ADD9337}" type="parTrans" cxnId="{69621452-F21E-4CC6-B5E6-3A07521B1016}">
      <dgm:prSet/>
      <dgm:spPr/>
      <dgm:t>
        <a:bodyPr/>
        <a:lstStyle/>
        <a:p>
          <a:endParaRPr lang="tr-TR"/>
        </a:p>
      </dgm:t>
    </dgm:pt>
    <dgm:pt modelId="{808D2210-C3BE-44E3-8FD1-255FAE5FF5A2}" type="sibTrans" cxnId="{69621452-F21E-4CC6-B5E6-3A07521B1016}">
      <dgm:prSet/>
      <dgm:spPr/>
      <dgm:t>
        <a:bodyPr/>
        <a:lstStyle/>
        <a:p>
          <a:endParaRPr lang="tr-TR"/>
        </a:p>
      </dgm:t>
    </dgm:pt>
    <dgm:pt modelId="{A67AA251-3731-471D-A613-EEFC51E9D827}">
      <dgm:prSet phldrT="[Metin]"/>
      <dgm:spPr/>
      <dgm:t>
        <a:bodyPr/>
        <a:lstStyle/>
        <a:p>
          <a:r>
            <a:rPr lang="tr-TR" dirty="0"/>
            <a:t>Özgüven eksikliği</a:t>
          </a:r>
        </a:p>
      </dgm:t>
    </dgm:pt>
    <dgm:pt modelId="{0017217E-033C-4CB9-97BD-BD098FF8C8EE}" type="parTrans" cxnId="{18CE9558-0ACB-4F04-8C7E-8CF5EA4136B4}">
      <dgm:prSet/>
      <dgm:spPr/>
    </dgm:pt>
    <dgm:pt modelId="{60264DF8-4528-49F6-AB7D-3145BD92CFB9}" type="sibTrans" cxnId="{18CE9558-0ACB-4F04-8C7E-8CF5EA4136B4}">
      <dgm:prSet/>
      <dgm:spPr/>
    </dgm:pt>
    <dgm:pt modelId="{CA297D62-B2DE-44FB-A4EA-140391E835B3}">
      <dgm:prSet phldrT="[Metin]"/>
      <dgm:spPr/>
      <dgm:t>
        <a:bodyPr/>
        <a:lstStyle/>
        <a:p>
          <a:r>
            <a:rPr lang="tr-TR" dirty="0"/>
            <a:t>Gelecekle ilgili olumsuz beklentiler</a:t>
          </a:r>
        </a:p>
      </dgm:t>
    </dgm:pt>
    <dgm:pt modelId="{BCCB63CC-7589-4B93-8DD0-B2C18135F712}" type="parTrans" cxnId="{2364BCAA-3C22-4DC3-8B8F-DCEB306836F9}">
      <dgm:prSet/>
      <dgm:spPr/>
    </dgm:pt>
    <dgm:pt modelId="{D0B84645-55A7-400B-8A3A-FF6C71168112}" type="sibTrans" cxnId="{2364BCAA-3C22-4DC3-8B8F-DCEB306836F9}">
      <dgm:prSet/>
      <dgm:spPr/>
    </dgm:pt>
    <dgm:pt modelId="{2D1F1AF1-5BEE-4A5D-BB45-31C0F6B609CF}">
      <dgm:prSet phldrT="[Metin]"/>
      <dgm:spPr/>
      <dgm:t>
        <a:bodyPr/>
        <a:lstStyle/>
        <a:p>
          <a:r>
            <a:rPr lang="tr-TR" dirty="0" err="1"/>
            <a:t>Alınganlaşmak</a:t>
          </a:r>
          <a:endParaRPr lang="tr-TR" dirty="0"/>
        </a:p>
      </dgm:t>
    </dgm:pt>
    <dgm:pt modelId="{08BF518F-D6E6-4504-B449-1357F3C9967C}" type="parTrans" cxnId="{682219AB-00F1-43ED-9ABC-488EF78B6EE1}">
      <dgm:prSet/>
      <dgm:spPr/>
    </dgm:pt>
    <dgm:pt modelId="{B905266D-013C-4FA1-9465-4424F2F01B28}" type="sibTrans" cxnId="{682219AB-00F1-43ED-9ABC-488EF78B6EE1}">
      <dgm:prSet/>
      <dgm:spPr/>
    </dgm:pt>
    <dgm:pt modelId="{67275B0C-BF65-43C7-BAC7-B43A0100FF07}" type="pres">
      <dgm:prSet presAssocID="{0E9AA3AD-40F7-4FAA-AB28-DD255043E359}" presName="Name0" presStyleCnt="0">
        <dgm:presLayoutVars>
          <dgm:dir/>
          <dgm:animLvl val="lvl"/>
          <dgm:resizeHandles val="exact"/>
        </dgm:presLayoutVars>
      </dgm:prSet>
      <dgm:spPr/>
    </dgm:pt>
    <dgm:pt modelId="{724451BF-9FAE-4C13-BAD4-A49F028BE11F}" type="pres">
      <dgm:prSet presAssocID="{4A61464E-1EB4-43FE-8FDA-EB010B032A24}" presName="composite" presStyleCnt="0"/>
      <dgm:spPr/>
    </dgm:pt>
    <dgm:pt modelId="{EDEC17DF-AD8E-4393-A690-00CBE36A9564}" type="pres">
      <dgm:prSet presAssocID="{4A61464E-1EB4-43FE-8FDA-EB010B032A24}" presName="parTx" presStyleLbl="alignNode1" presStyleIdx="0" presStyleCnt="3">
        <dgm:presLayoutVars>
          <dgm:chMax val="0"/>
          <dgm:chPref val="0"/>
          <dgm:bulletEnabled val="1"/>
        </dgm:presLayoutVars>
      </dgm:prSet>
      <dgm:spPr/>
    </dgm:pt>
    <dgm:pt modelId="{ED17FAA0-EB3D-437C-BC23-C2F7CD25FEB1}" type="pres">
      <dgm:prSet presAssocID="{4A61464E-1EB4-43FE-8FDA-EB010B032A24}" presName="desTx" presStyleLbl="alignAccFollowNode1" presStyleIdx="0" presStyleCnt="3">
        <dgm:presLayoutVars>
          <dgm:bulletEnabled val="1"/>
        </dgm:presLayoutVars>
      </dgm:prSet>
      <dgm:spPr/>
    </dgm:pt>
    <dgm:pt modelId="{86243586-EC5B-4D33-8E55-FACBB6DE430D}" type="pres">
      <dgm:prSet presAssocID="{BF6E489D-FD69-4816-A63F-280889DABA6D}" presName="space" presStyleCnt="0"/>
      <dgm:spPr/>
    </dgm:pt>
    <dgm:pt modelId="{3ED8D5DF-B39B-48AD-A5FD-C6B840EE3A4F}" type="pres">
      <dgm:prSet presAssocID="{EA5E90DE-9FFE-4463-90C0-B49124E948FE}" presName="composite" presStyleCnt="0"/>
      <dgm:spPr/>
    </dgm:pt>
    <dgm:pt modelId="{60ECB4BB-A6A6-4798-8E3B-75510CCD507B}" type="pres">
      <dgm:prSet presAssocID="{EA5E90DE-9FFE-4463-90C0-B49124E948FE}" presName="parTx" presStyleLbl="alignNode1" presStyleIdx="1" presStyleCnt="3">
        <dgm:presLayoutVars>
          <dgm:chMax val="0"/>
          <dgm:chPref val="0"/>
          <dgm:bulletEnabled val="1"/>
        </dgm:presLayoutVars>
      </dgm:prSet>
      <dgm:spPr/>
    </dgm:pt>
    <dgm:pt modelId="{A5BBB3BF-36AD-469A-B1F3-029F1A80A79C}" type="pres">
      <dgm:prSet presAssocID="{EA5E90DE-9FFE-4463-90C0-B49124E948FE}" presName="desTx" presStyleLbl="alignAccFollowNode1" presStyleIdx="1" presStyleCnt="3">
        <dgm:presLayoutVars>
          <dgm:bulletEnabled val="1"/>
        </dgm:presLayoutVars>
      </dgm:prSet>
      <dgm:spPr/>
    </dgm:pt>
    <dgm:pt modelId="{AC752464-E85D-4DC7-8AF6-40CD073CD6C5}" type="pres">
      <dgm:prSet presAssocID="{620DAC60-50CE-4EAB-8C11-BDD02B79BB79}" presName="space" presStyleCnt="0"/>
      <dgm:spPr/>
    </dgm:pt>
    <dgm:pt modelId="{DD098C10-BA67-48F2-B5B9-DDB33635AC73}" type="pres">
      <dgm:prSet presAssocID="{191E2C81-111A-46E9-87A7-3D788AF408EC}" presName="composite" presStyleCnt="0"/>
      <dgm:spPr/>
    </dgm:pt>
    <dgm:pt modelId="{D03106B4-ABDF-45A4-8817-DC637D846E53}" type="pres">
      <dgm:prSet presAssocID="{191E2C81-111A-46E9-87A7-3D788AF408EC}" presName="parTx" presStyleLbl="alignNode1" presStyleIdx="2" presStyleCnt="3">
        <dgm:presLayoutVars>
          <dgm:chMax val="0"/>
          <dgm:chPref val="0"/>
          <dgm:bulletEnabled val="1"/>
        </dgm:presLayoutVars>
      </dgm:prSet>
      <dgm:spPr/>
    </dgm:pt>
    <dgm:pt modelId="{E2D221FD-813D-47D7-91C3-6D4BA83407B0}" type="pres">
      <dgm:prSet presAssocID="{191E2C81-111A-46E9-87A7-3D788AF408EC}" presName="desTx" presStyleLbl="alignAccFollowNode1" presStyleIdx="2" presStyleCnt="3">
        <dgm:presLayoutVars>
          <dgm:bulletEnabled val="1"/>
        </dgm:presLayoutVars>
      </dgm:prSet>
      <dgm:spPr/>
    </dgm:pt>
  </dgm:ptLst>
  <dgm:cxnLst>
    <dgm:cxn modelId="{1E1EBE11-DFEF-4144-9C8B-66C6E7FC93BC}" type="presOf" srcId="{CA297D62-B2DE-44FB-A4EA-140391E835B3}" destId="{A5BBB3BF-36AD-469A-B1F3-029F1A80A79C}" srcOrd="0" destOrd="5" presId="urn:microsoft.com/office/officeart/2005/8/layout/hList1"/>
    <dgm:cxn modelId="{E16D5816-B028-42DD-A21D-0034FD338D18}" srcId="{EA5E90DE-9FFE-4463-90C0-B49124E948FE}" destId="{661A2064-421C-4A93-B5A4-06D6182F85F7}" srcOrd="1" destOrd="0" parTransId="{6DFAEADE-C48D-476E-822A-094AC5344157}" sibTransId="{7BA984D6-2C35-4B80-B4DB-F12DC0A13EF2}"/>
    <dgm:cxn modelId="{3A791223-D888-4AAD-B7CC-C1AC98E12490}" type="presOf" srcId="{51244809-F519-4ADC-8811-CBD38197E4FB}" destId="{A5BBB3BF-36AD-469A-B1F3-029F1A80A79C}" srcOrd="0" destOrd="2" presId="urn:microsoft.com/office/officeart/2005/8/layout/hList1"/>
    <dgm:cxn modelId="{FCE7C529-FB1A-4FB2-9325-BCF67E1FE83F}" srcId="{4A61464E-1EB4-43FE-8FDA-EB010B032A24}" destId="{C96E6F59-BD72-45F0-8497-3AF51DC5AC4D}" srcOrd="4" destOrd="0" parTransId="{B75F0D9B-123A-41AC-A3BB-E5DB91AF7711}" sibTransId="{47F6C53A-4690-40E2-B1E0-B41ED47B031C}"/>
    <dgm:cxn modelId="{900A772D-1544-49B7-B5F8-DA1D3D52776C}" srcId="{EA5E90DE-9FFE-4463-90C0-B49124E948FE}" destId="{A8567638-779C-40D7-83A3-8CA11AEC6F29}" srcOrd="0" destOrd="0" parTransId="{83AC87CE-25FE-4668-B029-66146AC14DF7}" sibTransId="{39380165-CF91-4238-917A-037E90D41C03}"/>
    <dgm:cxn modelId="{41CDB836-0040-4916-AC83-081C7066E172}" srcId="{191E2C81-111A-46E9-87A7-3D788AF408EC}" destId="{D925196C-45CD-4E87-871E-995F1448EBD9}" srcOrd="3" destOrd="0" parTransId="{C8D8F898-781B-4454-BFB0-E5C75932DD21}" sibTransId="{3C405665-4D85-42D6-A3AA-77529D064BD7}"/>
    <dgm:cxn modelId="{13CFDE3E-758C-4333-834A-8FAC2E7A394B}" type="presOf" srcId="{661A2064-421C-4A93-B5A4-06D6182F85F7}" destId="{A5BBB3BF-36AD-469A-B1F3-029F1A80A79C}" srcOrd="0" destOrd="1" presId="urn:microsoft.com/office/officeart/2005/8/layout/hList1"/>
    <dgm:cxn modelId="{FC61035D-40D8-476C-AEF3-5D9FB83B640F}" type="presOf" srcId="{A8567638-779C-40D7-83A3-8CA11AEC6F29}" destId="{A5BBB3BF-36AD-469A-B1F3-029F1A80A79C}" srcOrd="0" destOrd="0" presId="urn:microsoft.com/office/officeart/2005/8/layout/hList1"/>
    <dgm:cxn modelId="{BF558A5E-45E4-48EB-B302-D00729800A7D}" type="presOf" srcId="{E18249DB-E39B-438F-97DD-84140347E268}" destId="{ED17FAA0-EB3D-437C-BC23-C2F7CD25FEB1}" srcOrd="0" destOrd="1" presId="urn:microsoft.com/office/officeart/2005/8/layout/hList1"/>
    <dgm:cxn modelId="{8E8F5260-CAC8-476F-8229-14C80620BC9B}" srcId="{4A61464E-1EB4-43FE-8FDA-EB010B032A24}" destId="{FDE6D95E-716C-4F81-B83C-360A530800FB}" srcOrd="0" destOrd="0" parTransId="{1F6E75EF-59BF-41B9-8530-D9730734F5BB}" sibTransId="{35E7A450-C437-4F6E-95EE-3B39444B6F07}"/>
    <dgm:cxn modelId="{F4022B68-A081-4195-B100-0B2BF8097708}" type="presOf" srcId="{0E9AA3AD-40F7-4FAA-AB28-DD255043E359}" destId="{67275B0C-BF65-43C7-BAC7-B43A0100FF07}" srcOrd="0" destOrd="0" presId="urn:microsoft.com/office/officeart/2005/8/layout/hList1"/>
    <dgm:cxn modelId="{ED10386D-22D6-4B09-9401-D9EA91471CD3}" srcId="{EA5E90DE-9FFE-4463-90C0-B49124E948FE}" destId="{51244809-F519-4ADC-8811-CBD38197E4FB}" srcOrd="2" destOrd="0" parTransId="{E0CFD747-3CFC-40AE-B030-5417C638DAB0}" sibTransId="{F6DE35B1-6F94-4537-9706-F2D9CE6C5AAB}"/>
    <dgm:cxn modelId="{6C444F6F-50FE-4B59-B6F0-009398247EBD}" srcId="{191E2C81-111A-46E9-87A7-3D788AF408EC}" destId="{6FBC5B73-B073-40C1-9771-6F4FF096DF6B}" srcOrd="1" destOrd="0" parTransId="{584DED6C-5955-4025-8D85-B5D83AA8E187}" sibTransId="{9838834D-FF76-4F58-BC27-586E3A75015A}"/>
    <dgm:cxn modelId="{84BBAA50-EF29-4335-B1C5-92A6E9B27FB5}" type="presOf" srcId="{C96E6F59-BD72-45F0-8497-3AF51DC5AC4D}" destId="{ED17FAA0-EB3D-437C-BC23-C2F7CD25FEB1}" srcOrd="0" destOrd="4" presId="urn:microsoft.com/office/officeart/2005/8/layout/hList1"/>
    <dgm:cxn modelId="{69621452-F21E-4CC6-B5E6-3A07521B1016}" srcId="{191E2C81-111A-46E9-87A7-3D788AF408EC}" destId="{F783BF65-21A2-4F7C-BE4C-81BED14DE8F8}" srcOrd="4" destOrd="0" parTransId="{360CDCFD-DA0B-4D6A-8493-19143ADD9337}" sibTransId="{808D2210-C3BE-44E3-8FD1-255FAE5FF5A2}"/>
    <dgm:cxn modelId="{7EE59072-66AB-4A9B-A99E-165687A56FA9}" type="presOf" srcId="{F783BF65-21A2-4F7C-BE4C-81BED14DE8F8}" destId="{E2D221FD-813D-47D7-91C3-6D4BA83407B0}" srcOrd="0" destOrd="4" presId="urn:microsoft.com/office/officeart/2005/8/layout/hList1"/>
    <dgm:cxn modelId="{A82B9272-74D5-4858-900B-45F2C78EE51F}" type="presOf" srcId="{7E9F6E94-87B8-4785-8071-4F482C38C816}" destId="{ED17FAA0-EB3D-437C-BC23-C2F7CD25FEB1}" srcOrd="0" destOrd="3" presId="urn:microsoft.com/office/officeart/2005/8/layout/hList1"/>
    <dgm:cxn modelId="{A61AFA72-5989-4BEF-97B3-80AEF9508A1C}" srcId="{191E2C81-111A-46E9-87A7-3D788AF408EC}" destId="{8F1F0A42-74C7-4E4E-B335-838FAB5F8891}" srcOrd="0" destOrd="0" parTransId="{B84EFA8B-E6A3-4E0C-BDC8-06D4BAFAF92A}" sibTransId="{0ED1C1C0-D89D-4CD9-9253-DD4CE2907F1A}"/>
    <dgm:cxn modelId="{5877A974-CBB0-47BD-951A-800BC1F58253}" type="presOf" srcId="{8F1F0A42-74C7-4E4E-B335-838FAB5F8891}" destId="{E2D221FD-813D-47D7-91C3-6D4BA83407B0}" srcOrd="0" destOrd="0" presId="urn:microsoft.com/office/officeart/2005/8/layout/hList1"/>
    <dgm:cxn modelId="{61EAA876-F243-4ABB-9934-1FEDA3FE2AFF}" type="presOf" srcId="{EA5E90DE-9FFE-4463-90C0-B49124E948FE}" destId="{60ECB4BB-A6A6-4798-8E3B-75510CCD507B}" srcOrd="0" destOrd="0" presId="urn:microsoft.com/office/officeart/2005/8/layout/hList1"/>
    <dgm:cxn modelId="{0E740158-1005-4288-8F85-29F29CA2F289}" srcId="{4A61464E-1EB4-43FE-8FDA-EB010B032A24}" destId="{1C1F2A1A-6204-45B5-A720-128E21327ADE}" srcOrd="5" destOrd="0" parTransId="{4C4E5EB1-F5E5-43AD-828B-B2F7805CD49C}" sibTransId="{F7342B93-E074-482F-AE79-106C91AB9A85}"/>
    <dgm:cxn modelId="{18CE9558-0ACB-4F04-8C7E-8CF5EA4136B4}" srcId="{EA5E90DE-9FFE-4463-90C0-B49124E948FE}" destId="{A67AA251-3731-471D-A613-EEFC51E9D827}" srcOrd="4" destOrd="0" parTransId="{0017217E-033C-4CB9-97BD-BD098FF8C8EE}" sibTransId="{60264DF8-4528-49F6-AB7D-3145BD92CFB9}"/>
    <dgm:cxn modelId="{C944EC7E-F25B-407F-811B-66AE8D2A0E52}" type="presOf" srcId="{2D1F1AF1-5BEE-4A5D-BB45-31C0F6B609CF}" destId="{E2D221FD-813D-47D7-91C3-6D4BA83407B0}" srcOrd="0" destOrd="5" presId="urn:microsoft.com/office/officeart/2005/8/layout/hList1"/>
    <dgm:cxn modelId="{65B11D82-2346-4B70-B155-55F30BA63EF1}" srcId="{4A61464E-1EB4-43FE-8FDA-EB010B032A24}" destId="{E18249DB-E39B-438F-97DD-84140347E268}" srcOrd="1" destOrd="0" parTransId="{5628B99F-A993-435F-8E17-4D27CEABC5F7}" sibTransId="{545483AC-217F-405C-9960-8243F948421B}"/>
    <dgm:cxn modelId="{872E1A87-A052-45D7-9B11-A0C5EA75C2E9}" srcId="{4A61464E-1EB4-43FE-8FDA-EB010B032A24}" destId="{55B37CCD-8B1B-451F-B462-E75D1A856B9E}" srcOrd="2" destOrd="0" parTransId="{3E89EE02-D087-4543-8DD0-8A14788D9FF4}" sibTransId="{404D1732-42A6-4A33-962A-6C9AB57FF2F9}"/>
    <dgm:cxn modelId="{CF7A938C-51BC-465D-AA43-CD8799B4A4D6}" type="presOf" srcId="{6FBC5B73-B073-40C1-9771-6F4FF096DF6B}" destId="{E2D221FD-813D-47D7-91C3-6D4BA83407B0}" srcOrd="0" destOrd="1" presId="urn:microsoft.com/office/officeart/2005/8/layout/hList1"/>
    <dgm:cxn modelId="{CABCAE93-711A-44E6-BE3C-442E805526A8}" type="presOf" srcId="{909F1D21-8C8B-49A1-B34B-28CEB6672A50}" destId="{ED17FAA0-EB3D-437C-BC23-C2F7CD25FEB1}" srcOrd="0" destOrd="7" presId="urn:microsoft.com/office/officeart/2005/8/layout/hList1"/>
    <dgm:cxn modelId="{63DB8196-B6BF-4902-B73A-5DE3747F8491}" srcId="{4A61464E-1EB4-43FE-8FDA-EB010B032A24}" destId="{909F1D21-8C8B-49A1-B34B-28CEB6672A50}" srcOrd="7" destOrd="0" parTransId="{67729820-5942-416D-8D57-1682E889FE08}" sibTransId="{781E53B9-D76C-4E0B-AE57-FC76BFD54D46}"/>
    <dgm:cxn modelId="{68837B98-BE88-400C-BA71-23D33A655E35}" type="presOf" srcId="{D925196C-45CD-4E87-871E-995F1448EBD9}" destId="{E2D221FD-813D-47D7-91C3-6D4BA83407B0}" srcOrd="0" destOrd="3" presId="urn:microsoft.com/office/officeart/2005/8/layout/hList1"/>
    <dgm:cxn modelId="{C0055899-16C4-47A8-B421-ECD59AA56824}" srcId="{191E2C81-111A-46E9-87A7-3D788AF408EC}" destId="{7D86D16E-D936-47C7-A444-A48353B2C9CA}" srcOrd="2" destOrd="0" parTransId="{6F63B3AC-6DAA-428D-A296-66737EF25377}" sibTransId="{EEB4644E-9BF3-4582-9B57-E3514CCCC817}"/>
    <dgm:cxn modelId="{7C9120A1-5517-475F-BF26-3FA7F3925C52}" type="presOf" srcId="{7D86D16E-D936-47C7-A444-A48353B2C9CA}" destId="{E2D221FD-813D-47D7-91C3-6D4BA83407B0}" srcOrd="0" destOrd="2" presId="urn:microsoft.com/office/officeart/2005/8/layout/hList1"/>
    <dgm:cxn modelId="{F1769EA9-2DDF-49E5-87D1-39104187C004}" srcId="{0E9AA3AD-40F7-4FAA-AB28-DD255043E359}" destId="{191E2C81-111A-46E9-87A7-3D788AF408EC}" srcOrd="2" destOrd="0" parTransId="{98E0CFBD-7A74-462A-AC7E-C53746692195}" sibTransId="{59C4FF9B-590C-4CB5-8DEC-45EC89B5B523}"/>
    <dgm:cxn modelId="{A6DA4BAA-5D0C-4353-8D99-B37DAD1AE7CC}" type="presOf" srcId="{3A2FA369-0D0D-4596-A8C0-D03DFBC38C78}" destId="{ED17FAA0-EB3D-437C-BC23-C2F7CD25FEB1}" srcOrd="0" destOrd="6" presId="urn:microsoft.com/office/officeart/2005/8/layout/hList1"/>
    <dgm:cxn modelId="{2364BCAA-3C22-4DC3-8B8F-DCEB306836F9}" srcId="{EA5E90DE-9FFE-4463-90C0-B49124E948FE}" destId="{CA297D62-B2DE-44FB-A4EA-140391E835B3}" srcOrd="5" destOrd="0" parTransId="{BCCB63CC-7589-4B93-8DD0-B2C18135F712}" sibTransId="{D0B84645-55A7-400B-8A3A-FF6C71168112}"/>
    <dgm:cxn modelId="{682219AB-00F1-43ED-9ABC-488EF78B6EE1}" srcId="{191E2C81-111A-46E9-87A7-3D788AF408EC}" destId="{2D1F1AF1-5BEE-4A5D-BB45-31C0F6B609CF}" srcOrd="5" destOrd="0" parTransId="{08BF518F-D6E6-4504-B449-1357F3C9967C}" sibTransId="{B905266D-013C-4FA1-9465-4424F2F01B28}"/>
    <dgm:cxn modelId="{970009B7-5FEB-406A-BDC8-DF92E0C62D6A}" type="presOf" srcId="{4A61464E-1EB4-43FE-8FDA-EB010B032A24}" destId="{EDEC17DF-AD8E-4393-A690-00CBE36A9564}" srcOrd="0" destOrd="0" presId="urn:microsoft.com/office/officeart/2005/8/layout/hList1"/>
    <dgm:cxn modelId="{CE0CBFB8-F39F-4F91-AB4D-E027DAEA55BB}" type="presOf" srcId="{191E2C81-111A-46E9-87A7-3D788AF408EC}" destId="{D03106B4-ABDF-45A4-8817-DC637D846E53}" srcOrd="0" destOrd="0" presId="urn:microsoft.com/office/officeart/2005/8/layout/hList1"/>
    <dgm:cxn modelId="{05DFD7BF-EF8F-49A3-A084-F9F040B90F0B}" srcId="{4A61464E-1EB4-43FE-8FDA-EB010B032A24}" destId="{7E9F6E94-87B8-4785-8071-4F482C38C816}" srcOrd="3" destOrd="0" parTransId="{011793BC-246C-4EC1-8724-AD1B3B8278A0}" sibTransId="{6094F9AD-C7C8-441C-8A18-6C2130D20FCB}"/>
    <dgm:cxn modelId="{4409DFC0-7601-4176-B792-5B279828F64C}" srcId="{0E9AA3AD-40F7-4FAA-AB28-DD255043E359}" destId="{4A61464E-1EB4-43FE-8FDA-EB010B032A24}" srcOrd="0" destOrd="0" parTransId="{DBC3AA53-D099-4DF2-9C9B-D7BE1F64BFF7}" sibTransId="{BF6E489D-FD69-4816-A63F-280889DABA6D}"/>
    <dgm:cxn modelId="{FC3DFAC5-43B3-43B7-9E5D-6C0CC83DAA2E}" type="presOf" srcId="{55B37CCD-8B1B-451F-B462-E75D1A856B9E}" destId="{ED17FAA0-EB3D-437C-BC23-C2F7CD25FEB1}" srcOrd="0" destOrd="2" presId="urn:microsoft.com/office/officeart/2005/8/layout/hList1"/>
    <dgm:cxn modelId="{17A02CC8-CE4A-4898-BEE4-B664BA03233C}" srcId="{4A61464E-1EB4-43FE-8FDA-EB010B032A24}" destId="{3A2FA369-0D0D-4596-A8C0-D03DFBC38C78}" srcOrd="6" destOrd="0" parTransId="{78782A75-C8F9-4894-A538-151FEA0B8FAA}" sibTransId="{19CAB1CA-6F10-49A8-806D-83ECCE334B5F}"/>
    <dgm:cxn modelId="{E85F6CC8-DFB4-42CD-92CA-59C8878097F1}" type="presOf" srcId="{1C1F2A1A-6204-45B5-A720-128E21327ADE}" destId="{ED17FAA0-EB3D-437C-BC23-C2F7CD25FEB1}" srcOrd="0" destOrd="5" presId="urn:microsoft.com/office/officeart/2005/8/layout/hList1"/>
    <dgm:cxn modelId="{AFF416CC-5985-4302-A619-34667BE89244}" srcId="{EA5E90DE-9FFE-4463-90C0-B49124E948FE}" destId="{561F9BF1-5C89-4890-AAD8-5B8A868E02DD}" srcOrd="3" destOrd="0" parTransId="{F9D5D401-EC18-4480-9194-2DB403F05A98}" sibTransId="{69AF3090-0734-4BA2-A0BD-3410F2BFA532}"/>
    <dgm:cxn modelId="{DAE767D2-3D92-4B5D-B0B6-3C03C64ECDA1}" srcId="{0E9AA3AD-40F7-4FAA-AB28-DD255043E359}" destId="{EA5E90DE-9FFE-4463-90C0-B49124E948FE}" srcOrd="1" destOrd="0" parTransId="{7F09AECF-B06E-4407-83E4-16F949293452}" sibTransId="{620DAC60-50CE-4EAB-8C11-BDD02B79BB79}"/>
    <dgm:cxn modelId="{0872E1D6-5C97-4AF1-92BC-05FFAAD37357}" type="presOf" srcId="{A67AA251-3731-471D-A613-EEFC51E9D827}" destId="{A5BBB3BF-36AD-469A-B1F3-029F1A80A79C}" srcOrd="0" destOrd="4" presId="urn:microsoft.com/office/officeart/2005/8/layout/hList1"/>
    <dgm:cxn modelId="{B4308EDD-6E0D-4449-B35F-D33D9AC850C4}" type="presOf" srcId="{FDE6D95E-716C-4F81-B83C-360A530800FB}" destId="{ED17FAA0-EB3D-437C-BC23-C2F7CD25FEB1}" srcOrd="0" destOrd="0" presId="urn:microsoft.com/office/officeart/2005/8/layout/hList1"/>
    <dgm:cxn modelId="{0420E5F6-6097-4805-A5A6-9650E8FA8FB9}" type="presOf" srcId="{561F9BF1-5C89-4890-AAD8-5B8A868E02DD}" destId="{A5BBB3BF-36AD-469A-B1F3-029F1A80A79C}" srcOrd="0" destOrd="3" presId="urn:microsoft.com/office/officeart/2005/8/layout/hList1"/>
    <dgm:cxn modelId="{DE5126ED-299C-4F79-B096-223C7A0EAE1F}" type="presParOf" srcId="{67275B0C-BF65-43C7-BAC7-B43A0100FF07}" destId="{724451BF-9FAE-4C13-BAD4-A49F028BE11F}" srcOrd="0" destOrd="0" presId="urn:microsoft.com/office/officeart/2005/8/layout/hList1"/>
    <dgm:cxn modelId="{55533E64-839A-4729-8161-58CF0EDC8631}" type="presParOf" srcId="{724451BF-9FAE-4C13-BAD4-A49F028BE11F}" destId="{EDEC17DF-AD8E-4393-A690-00CBE36A9564}" srcOrd="0" destOrd="0" presId="urn:microsoft.com/office/officeart/2005/8/layout/hList1"/>
    <dgm:cxn modelId="{1A657D56-AE67-4539-A294-D0D1905D6901}" type="presParOf" srcId="{724451BF-9FAE-4C13-BAD4-A49F028BE11F}" destId="{ED17FAA0-EB3D-437C-BC23-C2F7CD25FEB1}" srcOrd="1" destOrd="0" presId="urn:microsoft.com/office/officeart/2005/8/layout/hList1"/>
    <dgm:cxn modelId="{B57FF0DB-6133-4A58-BFE3-0444BBF1C5BE}" type="presParOf" srcId="{67275B0C-BF65-43C7-BAC7-B43A0100FF07}" destId="{86243586-EC5B-4D33-8E55-FACBB6DE430D}" srcOrd="1" destOrd="0" presId="urn:microsoft.com/office/officeart/2005/8/layout/hList1"/>
    <dgm:cxn modelId="{FBA17233-2C93-4365-92BE-F05E763D372B}" type="presParOf" srcId="{67275B0C-BF65-43C7-BAC7-B43A0100FF07}" destId="{3ED8D5DF-B39B-48AD-A5FD-C6B840EE3A4F}" srcOrd="2" destOrd="0" presId="urn:microsoft.com/office/officeart/2005/8/layout/hList1"/>
    <dgm:cxn modelId="{E5820DE9-BA75-4F52-AB21-AA7F5B4212BB}" type="presParOf" srcId="{3ED8D5DF-B39B-48AD-A5FD-C6B840EE3A4F}" destId="{60ECB4BB-A6A6-4798-8E3B-75510CCD507B}" srcOrd="0" destOrd="0" presId="urn:microsoft.com/office/officeart/2005/8/layout/hList1"/>
    <dgm:cxn modelId="{E71B0C93-9E2A-445F-8377-FB9E4FB3A50B}" type="presParOf" srcId="{3ED8D5DF-B39B-48AD-A5FD-C6B840EE3A4F}" destId="{A5BBB3BF-36AD-469A-B1F3-029F1A80A79C}" srcOrd="1" destOrd="0" presId="urn:microsoft.com/office/officeart/2005/8/layout/hList1"/>
    <dgm:cxn modelId="{7C63117D-55CD-4E86-9E9C-D3AEB68243AE}" type="presParOf" srcId="{67275B0C-BF65-43C7-BAC7-B43A0100FF07}" destId="{AC752464-E85D-4DC7-8AF6-40CD073CD6C5}" srcOrd="3" destOrd="0" presId="urn:microsoft.com/office/officeart/2005/8/layout/hList1"/>
    <dgm:cxn modelId="{13D8DA23-2EE6-456E-9C1C-D544E532914A}" type="presParOf" srcId="{67275B0C-BF65-43C7-BAC7-B43A0100FF07}" destId="{DD098C10-BA67-48F2-B5B9-DDB33635AC73}" srcOrd="4" destOrd="0" presId="urn:microsoft.com/office/officeart/2005/8/layout/hList1"/>
    <dgm:cxn modelId="{2C265008-B74F-43D1-86A8-84BE09A6DF45}" type="presParOf" srcId="{DD098C10-BA67-48F2-B5B9-DDB33635AC73}" destId="{D03106B4-ABDF-45A4-8817-DC637D846E53}" srcOrd="0" destOrd="0" presId="urn:microsoft.com/office/officeart/2005/8/layout/hList1"/>
    <dgm:cxn modelId="{C63C49D3-FB15-449F-9588-992103264CFE}" type="presParOf" srcId="{DD098C10-BA67-48F2-B5B9-DDB33635AC73}" destId="{E2D221FD-813D-47D7-91C3-6D4BA83407B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C17DF-AD8E-4393-A690-00CBE36A9564}">
      <dsp:nvSpPr>
        <dsp:cNvPr id="0" name=""/>
        <dsp:cNvSpPr/>
      </dsp:nvSpPr>
      <dsp:spPr>
        <a:xfrm>
          <a:off x="2757" y="40765"/>
          <a:ext cx="2688840" cy="5184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tr-TR" sz="2000" b="1" i="1" kern="1200" dirty="0"/>
            <a:t>Fiziksel Belirtiler</a:t>
          </a:r>
        </a:p>
      </dsp:txBody>
      <dsp:txXfrm>
        <a:off x="2757" y="40765"/>
        <a:ext cx="2688840" cy="518400"/>
      </dsp:txXfrm>
    </dsp:sp>
    <dsp:sp modelId="{ED17FAA0-EB3D-437C-BC23-C2F7CD25FEB1}">
      <dsp:nvSpPr>
        <dsp:cNvPr id="0" name=""/>
        <dsp:cNvSpPr/>
      </dsp:nvSpPr>
      <dsp:spPr>
        <a:xfrm>
          <a:off x="2757" y="559165"/>
          <a:ext cx="2688840" cy="281636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tr-TR" sz="1800" kern="1200" dirty="0"/>
            <a:t>Kalp atış hızında artış</a:t>
          </a:r>
        </a:p>
        <a:p>
          <a:pPr marL="171450" lvl="1" indent="-171450" algn="l" defTabSz="800100">
            <a:lnSpc>
              <a:spcPct val="90000"/>
            </a:lnSpc>
            <a:spcBef>
              <a:spcPct val="0"/>
            </a:spcBef>
            <a:spcAft>
              <a:spcPct val="15000"/>
            </a:spcAft>
            <a:buChar char="•"/>
          </a:pPr>
          <a:r>
            <a:rPr lang="tr-TR" sz="1800" kern="1200" dirty="0"/>
            <a:t>Baş ağrısı</a:t>
          </a:r>
        </a:p>
        <a:p>
          <a:pPr marL="171450" lvl="1" indent="-171450" algn="l" defTabSz="800100">
            <a:lnSpc>
              <a:spcPct val="90000"/>
            </a:lnSpc>
            <a:spcBef>
              <a:spcPct val="0"/>
            </a:spcBef>
            <a:spcAft>
              <a:spcPct val="15000"/>
            </a:spcAft>
            <a:buChar char="•"/>
          </a:pPr>
          <a:r>
            <a:rPr lang="tr-TR" sz="1800" kern="1200" dirty="0"/>
            <a:t>Karın ağrısı</a:t>
          </a:r>
        </a:p>
        <a:p>
          <a:pPr marL="171450" lvl="1" indent="-171450" algn="l" defTabSz="800100">
            <a:lnSpc>
              <a:spcPct val="90000"/>
            </a:lnSpc>
            <a:spcBef>
              <a:spcPct val="0"/>
            </a:spcBef>
            <a:spcAft>
              <a:spcPct val="15000"/>
            </a:spcAft>
            <a:buChar char="•"/>
          </a:pPr>
          <a:r>
            <a:rPr lang="tr-TR" sz="1800" kern="1200" dirty="0"/>
            <a:t>Nefes alma hızında artış</a:t>
          </a:r>
        </a:p>
        <a:p>
          <a:pPr marL="171450" lvl="1" indent="-171450" algn="l" defTabSz="800100">
            <a:lnSpc>
              <a:spcPct val="90000"/>
            </a:lnSpc>
            <a:spcBef>
              <a:spcPct val="0"/>
            </a:spcBef>
            <a:spcAft>
              <a:spcPct val="15000"/>
            </a:spcAft>
            <a:buChar char="•"/>
          </a:pPr>
          <a:r>
            <a:rPr lang="tr-TR" sz="1800" kern="1200" dirty="0"/>
            <a:t>Kas gerginliği</a:t>
          </a:r>
        </a:p>
        <a:p>
          <a:pPr marL="171450" lvl="1" indent="-171450" algn="l" defTabSz="800100">
            <a:lnSpc>
              <a:spcPct val="90000"/>
            </a:lnSpc>
            <a:spcBef>
              <a:spcPct val="0"/>
            </a:spcBef>
            <a:spcAft>
              <a:spcPct val="15000"/>
            </a:spcAft>
            <a:buChar char="•"/>
          </a:pPr>
          <a:r>
            <a:rPr lang="tr-TR" sz="1800" kern="1200" dirty="0"/>
            <a:t>Ağızda kuruluk</a:t>
          </a:r>
        </a:p>
        <a:p>
          <a:pPr marL="171450" lvl="1" indent="-171450" algn="l" defTabSz="800100">
            <a:lnSpc>
              <a:spcPct val="90000"/>
            </a:lnSpc>
            <a:spcBef>
              <a:spcPct val="0"/>
            </a:spcBef>
            <a:spcAft>
              <a:spcPct val="15000"/>
            </a:spcAft>
            <a:buChar char="•"/>
          </a:pPr>
          <a:endParaRPr lang="tr-TR" sz="1800" kern="1200" dirty="0"/>
        </a:p>
        <a:p>
          <a:pPr marL="171450" lvl="1" indent="-171450" algn="l" defTabSz="800100">
            <a:lnSpc>
              <a:spcPct val="90000"/>
            </a:lnSpc>
            <a:spcBef>
              <a:spcPct val="0"/>
            </a:spcBef>
            <a:spcAft>
              <a:spcPct val="15000"/>
            </a:spcAft>
            <a:buChar char="•"/>
          </a:pPr>
          <a:endParaRPr lang="tr-TR" sz="1800" kern="1200" dirty="0"/>
        </a:p>
      </dsp:txBody>
      <dsp:txXfrm>
        <a:off x="2757" y="559165"/>
        <a:ext cx="2688840" cy="2816369"/>
      </dsp:txXfrm>
    </dsp:sp>
    <dsp:sp modelId="{60ECB4BB-A6A6-4798-8E3B-75510CCD507B}">
      <dsp:nvSpPr>
        <dsp:cNvPr id="0" name=""/>
        <dsp:cNvSpPr/>
      </dsp:nvSpPr>
      <dsp:spPr>
        <a:xfrm>
          <a:off x="3068036" y="40765"/>
          <a:ext cx="2688840" cy="5184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tr-TR" sz="2000" b="1" i="1" kern="1200" dirty="0"/>
            <a:t>Bilişsel Belirtiler</a:t>
          </a:r>
        </a:p>
      </dsp:txBody>
      <dsp:txXfrm>
        <a:off x="3068036" y="40765"/>
        <a:ext cx="2688840" cy="518400"/>
      </dsp:txXfrm>
    </dsp:sp>
    <dsp:sp modelId="{A5BBB3BF-36AD-469A-B1F3-029F1A80A79C}">
      <dsp:nvSpPr>
        <dsp:cNvPr id="0" name=""/>
        <dsp:cNvSpPr/>
      </dsp:nvSpPr>
      <dsp:spPr>
        <a:xfrm>
          <a:off x="3068036" y="559165"/>
          <a:ext cx="2688840" cy="281636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tr-TR" sz="1800" kern="1200" dirty="0"/>
            <a:t>Konsantrasyon eksikliği</a:t>
          </a:r>
        </a:p>
        <a:p>
          <a:pPr marL="171450" lvl="1" indent="-171450" algn="l" defTabSz="800100">
            <a:lnSpc>
              <a:spcPct val="90000"/>
            </a:lnSpc>
            <a:spcBef>
              <a:spcPct val="0"/>
            </a:spcBef>
            <a:spcAft>
              <a:spcPct val="15000"/>
            </a:spcAft>
            <a:buChar char="•"/>
          </a:pPr>
          <a:r>
            <a:rPr lang="tr-TR" sz="1800" kern="1200" dirty="0"/>
            <a:t>Karar vermede güçlük</a:t>
          </a:r>
        </a:p>
        <a:p>
          <a:pPr marL="171450" lvl="1" indent="-171450" algn="l" defTabSz="800100">
            <a:lnSpc>
              <a:spcPct val="90000"/>
            </a:lnSpc>
            <a:spcBef>
              <a:spcPct val="0"/>
            </a:spcBef>
            <a:spcAft>
              <a:spcPct val="15000"/>
            </a:spcAft>
            <a:buChar char="•"/>
          </a:pPr>
          <a:r>
            <a:rPr lang="tr-TR" sz="1800" kern="1200" dirty="0"/>
            <a:t>Unutkanlık</a:t>
          </a:r>
        </a:p>
        <a:p>
          <a:pPr marL="171450" lvl="1" indent="-171450" algn="l" defTabSz="800100">
            <a:lnSpc>
              <a:spcPct val="90000"/>
            </a:lnSpc>
            <a:spcBef>
              <a:spcPct val="0"/>
            </a:spcBef>
            <a:spcAft>
              <a:spcPct val="15000"/>
            </a:spcAft>
            <a:buChar char="•"/>
          </a:pPr>
          <a:r>
            <a:rPr lang="tr-TR" sz="1800" kern="1200" dirty="0"/>
            <a:t>Hafızanın zayıflaması</a:t>
          </a:r>
        </a:p>
        <a:p>
          <a:pPr marL="171450" lvl="1" indent="-171450" algn="l" defTabSz="800100">
            <a:lnSpc>
              <a:spcPct val="90000"/>
            </a:lnSpc>
            <a:spcBef>
              <a:spcPct val="0"/>
            </a:spcBef>
            <a:spcAft>
              <a:spcPct val="15000"/>
            </a:spcAft>
            <a:buChar char="•"/>
          </a:pPr>
          <a:r>
            <a:rPr lang="tr-TR" sz="1800" kern="1200" dirty="0"/>
            <a:t>Özgüven eksikliği</a:t>
          </a:r>
        </a:p>
        <a:p>
          <a:pPr marL="171450" lvl="1" indent="-171450" algn="l" defTabSz="800100">
            <a:lnSpc>
              <a:spcPct val="90000"/>
            </a:lnSpc>
            <a:spcBef>
              <a:spcPct val="0"/>
            </a:spcBef>
            <a:spcAft>
              <a:spcPct val="15000"/>
            </a:spcAft>
            <a:buChar char="•"/>
          </a:pPr>
          <a:r>
            <a:rPr lang="tr-TR" sz="1800" kern="1200" dirty="0"/>
            <a:t>Gelecekle ilgili olumsuz beklentiler</a:t>
          </a:r>
        </a:p>
      </dsp:txBody>
      <dsp:txXfrm>
        <a:off x="3068036" y="559165"/>
        <a:ext cx="2688840" cy="2816369"/>
      </dsp:txXfrm>
    </dsp:sp>
    <dsp:sp modelId="{D03106B4-ABDF-45A4-8817-DC637D846E53}">
      <dsp:nvSpPr>
        <dsp:cNvPr id="0" name=""/>
        <dsp:cNvSpPr/>
      </dsp:nvSpPr>
      <dsp:spPr>
        <a:xfrm>
          <a:off x="6133314" y="40765"/>
          <a:ext cx="2688840" cy="5184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tr-TR" sz="2000" b="1" i="1" kern="1200" dirty="0"/>
            <a:t>Duygusal Belirtiler</a:t>
          </a:r>
        </a:p>
      </dsp:txBody>
      <dsp:txXfrm>
        <a:off x="6133314" y="40765"/>
        <a:ext cx="2688840" cy="518400"/>
      </dsp:txXfrm>
    </dsp:sp>
    <dsp:sp modelId="{E2D221FD-813D-47D7-91C3-6D4BA83407B0}">
      <dsp:nvSpPr>
        <dsp:cNvPr id="0" name=""/>
        <dsp:cNvSpPr/>
      </dsp:nvSpPr>
      <dsp:spPr>
        <a:xfrm>
          <a:off x="6133314" y="559165"/>
          <a:ext cx="2688840" cy="281636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tr-TR" sz="1800" kern="1200" dirty="0"/>
            <a:t>Endişe ve kaygı</a:t>
          </a:r>
        </a:p>
        <a:p>
          <a:pPr marL="171450" lvl="1" indent="-171450" algn="l" defTabSz="800100">
            <a:lnSpc>
              <a:spcPct val="90000"/>
            </a:lnSpc>
            <a:spcBef>
              <a:spcPct val="0"/>
            </a:spcBef>
            <a:spcAft>
              <a:spcPct val="15000"/>
            </a:spcAft>
            <a:buChar char="•"/>
          </a:pPr>
          <a:r>
            <a:rPr lang="tr-TR" sz="1800" kern="1200" dirty="0"/>
            <a:t>Öfke patlamaları</a:t>
          </a:r>
        </a:p>
        <a:p>
          <a:pPr marL="171450" lvl="1" indent="-171450" algn="l" defTabSz="800100">
            <a:lnSpc>
              <a:spcPct val="90000"/>
            </a:lnSpc>
            <a:spcBef>
              <a:spcPct val="0"/>
            </a:spcBef>
            <a:spcAft>
              <a:spcPct val="15000"/>
            </a:spcAft>
            <a:buChar char="•"/>
          </a:pPr>
          <a:r>
            <a:rPr lang="tr-TR" sz="1800" kern="1200" dirty="0"/>
            <a:t>Gerginlik</a:t>
          </a:r>
        </a:p>
        <a:p>
          <a:pPr marL="171450" lvl="1" indent="-171450" algn="l" defTabSz="800100">
            <a:lnSpc>
              <a:spcPct val="90000"/>
            </a:lnSpc>
            <a:spcBef>
              <a:spcPct val="0"/>
            </a:spcBef>
            <a:spcAft>
              <a:spcPct val="15000"/>
            </a:spcAft>
            <a:buChar char="•"/>
          </a:pPr>
          <a:r>
            <a:rPr lang="tr-TR" sz="1800" kern="1200" dirty="0"/>
            <a:t>Saldırganlık</a:t>
          </a:r>
        </a:p>
        <a:p>
          <a:pPr marL="171450" lvl="1" indent="-171450" algn="l" defTabSz="800100">
            <a:lnSpc>
              <a:spcPct val="90000"/>
            </a:lnSpc>
            <a:spcBef>
              <a:spcPct val="0"/>
            </a:spcBef>
            <a:spcAft>
              <a:spcPct val="15000"/>
            </a:spcAft>
            <a:buChar char="•"/>
          </a:pPr>
          <a:r>
            <a:rPr lang="tr-TR" sz="1800" kern="1200" dirty="0"/>
            <a:t>Değersizlik ve güvensizlik hissi</a:t>
          </a:r>
        </a:p>
        <a:p>
          <a:pPr marL="171450" lvl="1" indent="-171450" algn="l" defTabSz="800100">
            <a:lnSpc>
              <a:spcPct val="90000"/>
            </a:lnSpc>
            <a:spcBef>
              <a:spcPct val="0"/>
            </a:spcBef>
            <a:spcAft>
              <a:spcPct val="15000"/>
            </a:spcAft>
            <a:buChar char="•"/>
          </a:pPr>
          <a:r>
            <a:rPr lang="tr-TR" sz="1800" kern="1200" dirty="0" err="1"/>
            <a:t>Alınganlaşmak</a:t>
          </a:r>
          <a:endParaRPr lang="tr-TR" sz="1800" kern="1200" dirty="0"/>
        </a:p>
      </dsp:txBody>
      <dsp:txXfrm>
        <a:off x="6133314" y="559165"/>
        <a:ext cx="2688840" cy="281636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24449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671C765-DFA0-4190-8BDF-A6261C6BE0C4}" type="datetimeFigureOut">
              <a:rPr lang="tr-TR" smtClean="0"/>
              <a:t>16.04.2021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290850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1454933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1224708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3283065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671C765-DFA0-4190-8BDF-A6261C6BE0C4}" type="datetimeFigureOut">
              <a:rPr lang="tr-TR" smtClean="0"/>
              <a:t>16.04.2021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2203954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671C765-DFA0-4190-8BDF-A6261C6BE0C4}" type="datetimeFigureOut">
              <a:rPr lang="tr-TR" smtClean="0"/>
              <a:t>16.04.2021</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175666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3802159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82470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561235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671C765-DFA0-4190-8BDF-A6261C6BE0C4}" type="datetimeFigureOut">
              <a:rPr lang="tr-TR" smtClean="0"/>
              <a:t>16.04.2021</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48451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671C765-DFA0-4190-8BDF-A6261C6BE0C4}" type="datetimeFigureOut">
              <a:rPr lang="tr-TR" smtClean="0"/>
              <a:t>16.04.2021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3853869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671C765-DFA0-4190-8BDF-A6261C6BE0C4}" type="datetimeFigureOut">
              <a:rPr lang="tr-TR" smtClean="0"/>
              <a:t>16.04.2021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208157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671C765-DFA0-4190-8BDF-A6261C6BE0C4}" type="datetimeFigureOut">
              <a:rPr lang="tr-TR" smtClean="0"/>
              <a:t>16.04.2021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3120559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1C765-DFA0-4190-8BDF-A6261C6BE0C4}" type="datetimeFigureOut">
              <a:rPr lang="tr-TR" smtClean="0"/>
              <a:t>16.04.2021</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6568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671C765-DFA0-4190-8BDF-A6261C6BE0C4}" type="datetimeFigureOut">
              <a:rPr lang="tr-TR" smtClean="0"/>
              <a:t>16.04.2021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2280806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671C765-DFA0-4190-8BDF-A6261C6BE0C4}" type="datetimeFigureOut">
              <a:rPr lang="tr-TR" smtClean="0"/>
              <a:t>16.04.2021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0DA2201-B78B-4420-AEBE-A73594EDFBF8}" type="slidenum">
              <a:rPr lang="tr-TR" smtClean="0"/>
              <a:t>‹#›</a:t>
            </a:fld>
            <a:endParaRPr lang="tr-TR"/>
          </a:p>
        </p:txBody>
      </p:sp>
    </p:spTree>
    <p:extLst>
      <p:ext uri="{BB962C8B-B14F-4D97-AF65-F5344CB8AC3E}">
        <p14:creationId xmlns:p14="http://schemas.microsoft.com/office/powerpoint/2010/main" val="2168355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671C765-DFA0-4190-8BDF-A6261C6BE0C4}" type="datetimeFigureOut">
              <a:rPr lang="tr-TR" smtClean="0"/>
              <a:t>16.04.2021</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0DA2201-B78B-4420-AEBE-A73594EDFBF8}" type="slidenum">
              <a:rPr lang="tr-TR" smtClean="0"/>
              <a:t>‹#›</a:t>
            </a:fld>
            <a:endParaRPr lang="tr-TR"/>
          </a:p>
        </p:txBody>
      </p:sp>
    </p:spTree>
    <p:extLst>
      <p:ext uri="{BB962C8B-B14F-4D97-AF65-F5344CB8AC3E}">
        <p14:creationId xmlns:p14="http://schemas.microsoft.com/office/powerpoint/2010/main" val="523084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99967A-F7DA-4662-9342-F9E9171CA046}"/>
              </a:ext>
            </a:extLst>
          </p:cNvPr>
          <p:cNvSpPr>
            <a:spLocks noGrp="1"/>
          </p:cNvSpPr>
          <p:nvPr>
            <p:ph type="ctrTitle"/>
          </p:nvPr>
        </p:nvSpPr>
        <p:spPr>
          <a:xfrm>
            <a:off x="1154955" y="2099733"/>
            <a:ext cx="8825658" cy="1743397"/>
          </a:xfrm>
        </p:spPr>
        <p:txBody>
          <a:bodyPr/>
          <a:lstStyle/>
          <a:p>
            <a:r>
              <a:rPr lang="tr-TR" b="1" dirty="0"/>
              <a:t>STRESLE BAŞA ÇIKMA</a:t>
            </a:r>
          </a:p>
        </p:txBody>
      </p:sp>
      <p:sp>
        <p:nvSpPr>
          <p:cNvPr id="3" name="Alt Başlık 2">
            <a:extLst>
              <a:ext uri="{FF2B5EF4-FFF2-40B4-BE49-F238E27FC236}">
                <a16:creationId xmlns:a16="http://schemas.microsoft.com/office/drawing/2014/main" id="{B2359F47-10EE-4B18-8626-2C2C18EE3C58}"/>
              </a:ext>
            </a:extLst>
          </p:cNvPr>
          <p:cNvSpPr>
            <a:spLocks noGrp="1"/>
          </p:cNvSpPr>
          <p:nvPr>
            <p:ph type="subTitle" idx="1"/>
          </p:nvPr>
        </p:nvSpPr>
        <p:spPr/>
        <p:txBody>
          <a:bodyPr/>
          <a:lstStyle/>
          <a:p>
            <a:r>
              <a:rPr lang="tr-TR" dirty="0"/>
              <a:t>OKUL PSİKOLOJİK DANIŞMANI </a:t>
            </a:r>
          </a:p>
          <a:p>
            <a:r>
              <a:rPr lang="tr-TR" dirty="0"/>
              <a:t>FERHAT KANAT</a:t>
            </a:r>
          </a:p>
        </p:txBody>
      </p:sp>
    </p:spTree>
    <p:extLst>
      <p:ext uri="{BB962C8B-B14F-4D97-AF65-F5344CB8AC3E}">
        <p14:creationId xmlns:p14="http://schemas.microsoft.com/office/powerpoint/2010/main" val="1100172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0FD3D9-02BB-464E-89C4-93FBB574E8DD}"/>
              </a:ext>
            </a:extLst>
          </p:cNvPr>
          <p:cNvSpPr>
            <a:spLocks noGrp="1"/>
          </p:cNvSpPr>
          <p:nvPr>
            <p:ph type="title"/>
          </p:nvPr>
        </p:nvSpPr>
        <p:spPr/>
        <p:txBody>
          <a:bodyPr/>
          <a:lstStyle/>
          <a:p>
            <a:r>
              <a:rPr lang="tr-TR" sz="4000" b="1" dirty="0"/>
              <a:t>Kendi Stresle Başa Çıkma Biçiminizi Değerlendirin</a:t>
            </a:r>
          </a:p>
        </p:txBody>
      </p:sp>
      <p:sp>
        <p:nvSpPr>
          <p:cNvPr id="3" name="İçerik Yer Tutucusu 2">
            <a:extLst>
              <a:ext uri="{FF2B5EF4-FFF2-40B4-BE49-F238E27FC236}">
                <a16:creationId xmlns:a16="http://schemas.microsoft.com/office/drawing/2014/main" id="{B8F3CC60-7A4E-4282-9396-9BAE749773AF}"/>
              </a:ext>
            </a:extLst>
          </p:cNvPr>
          <p:cNvSpPr>
            <a:spLocks noGrp="1"/>
          </p:cNvSpPr>
          <p:nvPr>
            <p:ph idx="1"/>
          </p:nvPr>
        </p:nvSpPr>
        <p:spPr/>
        <p:txBody>
          <a:bodyPr/>
          <a:lstStyle/>
          <a:p>
            <a:pPr algn="just"/>
            <a:r>
              <a:rPr lang="tr-TR" dirty="0"/>
              <a:t>Kendinizi baskı altında hissettiğiniz zaman ne yapıyorsunuz?</a:t>
            </a:r>
          </a:p>
          <a:p>
            <a:pPr algn="just"/>
            <a:r>
              <a:rPr lang="tr-TR" dirty="0"/>
              <a:t>Korktuğunuz ya da tehdit edildiğinizi hissettiğinizde ne yapıyorsunuz?</a:t>
            </a:r>
          </a:p>
          <a:p>
            <a:pPr algn="just"/>
            <a:r>
              <a:rPr lang="tr-TR" dirty="0"/>
              <a:t>Öfkelendiğiniz zaman ne yapıyorsunuz?</a:t>
            </a:r>
          </a:p>
          <a:p>
            <a:pPr algn="just"/>
            <a:r>
              <a:rPr lang="tr-TR" dirty="0"/>
              <a:t>Stres altındayken davranışlarınız her zamankinden farklı mı?</a:t>
            </a:r>
          </a:p>
          <a:p>
            <a:pPr algn="just"/>
            <a:r>
              <a:rPr lang="tr-TR" dirty="0"/>
              <a:t>Alışkanlık olarak yaptığınız, tekrarlayıcı hangi davranışlarınız var. Bunlara ne zaman başvuruyorsunuz?</a:t>
            </a:r>
          </a:p>
          <a:p>
            <a:pPr algn="just"/>
            <a:r>
              <a:rPr lang="tr-TR" dirty="0"/>
              <a:t>Stres karşısında genellikle sergilediğiniz başa çıkma davranışlarınız insanlarla iletişiminizi nasıl etkiliyor?</a:t>
            </a:r>
          </a:p>
          <a:p>
            <a:pPr algn="just"/>
            <a:r>
              <a:rPr lang="tr-TR" dirty="0"/>
              <a:t>Bu davranışlar sağlığınızı nasıl etkiliyor?</a:t>
            </a:r>
          </a:p>
          <a:p>
            <a:endParaRPr lang="tr-TR" dirty="0"/>
          </a:p>
        </p:txBody>
      </p:sp>
    </p:spTree>
    <p:extLst>
      <p:ext uri="{BB962C8B-B14F-4D97-AF65-F5344CB8AC3E}">
        <p14:creationId xmlns:p14="http://schemas.microsoft.com/office/powerpoint/2010/main" val="2451604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EA04EB-F1EC-4585-A290-7AC8C2C58837}"/>
              </a:ext>
            </a:extLst>
          </p:cNvPr>
          <p:cNvSpPr>
            <a:spLocks noGrp="1"/>
          </p:cNvSpPr>
          <p:nvPr>
            <p:ph type="title"/>
          </p:nvPr>
        </p:nvSpPr>
        <p:spPr/>
        <p:txBody>
          <a:bodyPr/>
          <a:lstStyle/>
          <a:p>
            <a:r>
              <a:rPr lang="tr-TR" sz="4400" b="1" dirty="0"/>
              <a:t>Stresle Başa Çıkma Yolları</a:t>
            </a:r>
          </a:p>
        </p:txBody>
      </p:sp>
      <p:sp>
        <p:nvSpPr>
          <p:cNvPr id="3" name="İçerik Yer Tutucusu 2">
            <a:extLst>
              <a:ext uri="{FF2B5EF4-FFF2-40B4-BE49-F238E27FC236}">
                <a16:creationId xmlns:a16="http://schemas.microsoft.com/office/drawing/2014/main" id="{FE098230-DECD-40B4-9D2E-227ECD62B8DE}"/>
              </a:ext>
            </a:extLst>
          </p:cNvPr>
          <p:cNvSpPr>
            <a:spLocks noGrp="1"/>
          </p:cNvSpPr>
          <p:nvPr>
            <p:ph idx="1"/>
          </p:nvPr>
        </p:nvSpPr>
        <p:spPr>
          <a:xfrm>
            <a:off x="1154954" y="2438401"/>
            <a:ext cx="8825659" cy="4227442"/>
          </a:xfrm>
        </p:spPr>
        <p:txBody>
          <a:bodyPr>
            <a:normAutofit fontScale="92500"/>
          </a:bodyPr>
          <a:lstStyle/>
          <a:p>
            <a:r>
              <a:rPr lang="tr-TR" sz="2400" dirty="0"/>
              <a:t>Stres faktörlerini tanımlamak</a:t>
            </a:r>
          </a:p>
          <a:p>
            <a:r>
              <a:rPr lang="tr-TR" sz="2400" dirty="0"/>
              <a:t>Bakış açınızı, düşünme yapınızı değiştirmek</a:t>
            </a:r>
          </a:p>
          <a:p>
            <a:r>
              <a:rPr lang="tr-TR" sz="2400" dirty="0"/>
              <a:t>Dengeli ve sağlıklı beslenme</a:t>
            </a:r>
          </a:p>
          <a:p>
            <a:r>
              <a:rPr lang="tr-TR" sz="2400" dirty="0"/>
              <a:t>Meditasyon yapmak</a:t>
            </a:r>
          </a:p>
          <a:p>
            <a:r>
              <a:rPr lang="tr-TR" sz="2400" dirty="0"/>
              <a:t>Uyku düzeni oluşturmak</a:t>
            </a:r>
          </a:p>
          <a:p>
            <a:r>
              <a:rPr lang="tr-TR" sz="2400" dirty="0"/>
              <a:t>Düzenli spor/egzersiz yapmak</a:t>
            </a:r>
          </a:p>
          <a:p>
            <a:r>
              <a:rPr lang="tr-TR" sz="2400" dirty="0"/>
              <a:t>Hobiler oluşturmak ve bunlara zaman ayırmak</a:t>
            </a:r>
          </a:p>
          <a:p>
            <a:r>
              <a:rPr lang="tr-TR" sz="2400" dirty="0"/>
              <a:t>Sosyal aktivitelerde aktif olmak</a:t>
            </a:r>
          </a:p>
          <a:p>
            <a:r>
              <a:rPr lang="tr-TR" sz="2400" dirty="0"/>
              <a:t>Güvenilir kişiler ile sorunları paylaşmak, psikolojik destek almak</a:t>
            </a:r>
          </a:p>
          <a:p>
            <a:endParaRPr lang="tr-TR" dirty="0"/>
          </a:p>
          <a:p>
            <a:endParaRPr lang="tr-TR" dirty="0"/>
          </a:p>
        </p:txBody>
      </p:sp>
    </p:spTree>
    <p:extLst>
      <p:ext uri="{BB962C8B-B14F-4D97-AF65-F5344CB8AC3E}">
        <p14:creationId xmlns:p14="http://schemas.microsoft.com/office/powerpoint/2010/main" val="144361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388377-F0EC-4622-889B-7042C21599FF}"/>
              </a:ext>
            </a:extLst>
          </p:cNvPr>
          <p:cNvSpPr>
            <a:spLocks noGrp="1"/>
          </p:cNvSpPr>
          <p:nvPr>
            <p:ph type="title"/>
          </p:nvPr>
        </p:nvSpPr>
        <p:spPr/>
        <p:txBody>
          <a:bodyPr/>
          <a:lstStyle/>
          <a:p>
            <a:r>
              <a:rPr lang="tr-TR" sz="4000" b="1" dirty="0"/>
              <a:t>Stres faktörlerini tanımlamak</a:t>
            </a:r>
          </a:p>
        </p:txBody>
      </p:sp>
      <p:sp>
        <p:nvSpPr>
          <p:cNvPr id="3" name="İçerik Yer Tutucusu 2">
            <a:extLst>
              <a:ext uri="{FF2B5EF4-FFF2-40B4-BE49-F238E27FC236}">
                <a16:creationId xmlns:a16="http://schemas.microsoft.com/office/drawing/2014/main" id="{A7405925-F9ED-4C1C-88EF-EF59156D951F}"/>
              </a:ext>
            </a:extLst>
          </p:cNvPr>
          <p:cNvSpPr>
            <a:spLocks noGrp="1"/>
          </p:cNvSpPr>
          <p:nvPr>
            <p:ph idx="1"/>
          </p:nvPr>
        </p:nvSpPr>
        <p:spPr>
          <a:xfrm>
            <a:off x="770642" y="2530980"/>
            <a:ext cx="6385532" cy="3416300"/>
          </a:xfrm>
        </p:spPr>
        <p:txBody>
          <a:bodyPr>
            <a:normAutofit fontScale="92500" lnSpcReduction="10000"/>
          </a:bodyPr>
          <a:lstStyle/>
          <a:p>
            <a:pPr algn="just"/>
            <a:r>
              <a:rPr lang="tr-TR" sz="2400" dirty="0"/>
              <a:t>Strese neden olan durumları belirlemek için bir stres günlüğü tutulabilir. Bu günlük ile düzenli olarak yaşanan stresler ve bunlarla başa çıkma şekli tanımlanabilir. Strese sebep olan durumlar, stres altında yaşanılan fiziksel ve duygusal değişimler ve bu değişimler karşılığında kişinin nasıl davrandığı, kendini iyi hissetmek için neler yaptığı günlüğe kaydedilerek stresin nedenleri ortaya çıkarılabilir.</a:t>
            </a:r>
          </a:p>
        </p:txBody>
      </p:sp>
      <p:pic>
        <p:nvPicPr>
          <p:cNvPr id="1026" name="Picture 2" descr="Kalemle yazı yazmak zihinsel beceriyi geliştiriyor - Sağlık Haberleri">
            <a:extLst>
              <a:ext uri="{FF2B5EF4-FFF2-40B4-BE49-F238E27FC236}">
                <a16:creationId xmlns:a16="http://schemas.microsoft.com/office/drawing/2014/main" id="{52254845-6A90-4923-A5FB-97775374A9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1717" y="2638929"/>
            <a:ext cx="3979641" cy="2979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818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1F89DE-9278-4B60-8913-3DE86EF258DA}"/>
              </a:ext>
            </a:extLst>
          </p:cNvPr>
          <p:cNvSpPr>
            <a:spLocks noGrp="1"/>
          </p:cNvSpPr>
          <p:nvPr>
            <p:ph type="title"/>
          </p:nvPr>
        </p:nvSpPr>
        <p:spPr/>
        <p:txBody>
          <a:bodyPr/>
          <a:lstStyle/>
          <a:p>
            <a:r>
              <a:rPr lang="tr-TR" sz="4400" b="1" i="1" dirty="0"/>
              <a:t>Bakış Açınızı Değiştirin</a:t>
            </a:r>
          </a:p>
        </p:txBody>
      </p:sp>
      <p:sp>
        <p:nvSpPr>
          <p:cNvPr id="3" name="İçerik Yer Tutucusu 2">
            <a:extLst>
              <a:ext uri="{FF2B5EF4-FFF2-40B4-BE49-F238E27FC236}">
                <a16:creationId xmlns:a16="http://schemas.microsoft.com/office/drawing/2014/main" id="{79EC03EF-C91C-4F66-B935-2F034AE810A9}"/>
              </a:ext>
            </a:extLst>
          </p:cNvPr>
          <p:cNvSpPr>
            <a:spLocks noGrp="1"/>
          </p:cNvSpPr>
          <p:nvPr>
            <p:ph idx="1"/>
          </p:nvPr>
        </p:nvSpPr>
        <p:spPr>
          <a:xfrm>
            <a:off x="1154954" y="2603499"/>
            <a:ext cx="5895203" cy="3416300"/>
          </a:xfrm>
        </p:spPr>
        <p:txBody>
          <a:bodyPr>
            <a:normAutofit lnSpcReduction="10000"/>
          </a:bodyPr>
          <a:lstStyle/>
          <a:p>
            <a:pPr algn="just"/>
            <a:r>
              <a:rPr lang="tr-TR" sz="2800" dirty="0"/>
              <a:t>Bilişsel davranışçı terapiye göre «düşündüğümüzü hissederiz». </a:t>
            </a:r>
          </a:p>
          <a:p>
            <a:pPr algn="just"/>
            <a:r>
              <a:rPr lang="tr-TR" sz="2800" dirty="0"/>
              <a:t>Bu terapi ekolüne göre amaç kişinin olumsuz düşüncelerine odaklanarak, düşüncelerin duyguları nasıl etkilediği konusunda kişiye farkındalık kazandırmaktır.</a:t>
            </a:r>
          </a:p>
        </p:txBody>
      </p:sp>
      <p:pic>
        <p:nvPicPr>
          <p:cNvPr id="1026" name="Picture 2" descr="Olumlu düşünmenin yolları hakkında faydalı bilgiler blog sayfamızda...">
            <a:extLst>
              <a:ext uri="{FF2B5EF4-FFF2-40B4-BE49-F238E27FC236}">
                <a16:creationId xmlns:a16="http://schemas.microsoft.com/office/drawing/2014/main" id="{2482CBFB-ADF4-4130-8F8A-B7E5C5111D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2678" y="2603499"/>
            <a:ext cx="3854368" cy="3147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3569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2CCFD5-52B6-4958-A597-4094396B9BA2}"/>
              </a:ext>
            </a:extLst>
          </p:cNvPr>
          <p:cNvSpPr>
            <a:spLocks noGrp="1"/>
          </p:cNvSpPr>
          <p:nvPr>
            <p:ph type="title"/>
          </p:nvPr>
        </p:nvSpPr>
        <p:spPr/>
        <p:txBody>
          <a:bodyPr/>
          <a:lstStyle/>
          <a:p>
            <a:r>
              <a:rPr lang="tr-TR" b="1" dirty="0"/>
              <a:t>Bilişsel Çarpıtmalar</a:t>
            </a:r>
          </a:p>
        </p:txBody>
      </p:sp>
      <p:sp>
        <p:nvSpPr>
          <p:cNvPr id="3" name="İçerik Yer Tutucusu 2">
            <a:extLst>
              <a:ext uri="{FF2B5EF4-FFF2-40B4-BE49-F238E27FC236}">
                <a16:creationId xmlns:a16="http://schemas.microsoft.com/office/drawing/2014/main" id="{3E77F9A9-C0DB-4F04-A05A-AA7C20C1CB02}"/>
              </a:ext>
            </a:extLst>
          </p:cNvPr>
          <p:cNvSpPr>
            <a:spLocks noGrp="1"/>
          </p:cNvSpPr>
          <p:nvPr>
            <p:ph idx="1"/>
          </p:nvPr>
        </p:nvSpPr>
        <p:spPr>
          <a:xfrm>
            <a:off x="556591" y="2504661"/>
            <a:ext cx="6997148" cy="3660913"/>
          </a:xfrm>
        </p:spPr>
        <p:txBody>
          <a:bodyPr>
            <a:normAutofit lnSpcReduction="10000"/>
          </a:bodyPr>
          <a:lstStyle/>
          <a:p>
            <a:pPr marL="0" indent="0" algn="just">
              <a:buNone/>
            </a:pPr>
            <a:r>
              <a:rPr lang="tr-TR" altLang="tr-TR" sz="2000" dirty="0"/>
              <a:t>Bilişsel çarpıtmalar, beyninizin gerçeği yansıtmayan bağlantılar kurmasıdır. Bir düşünceniz vardır ama bu düşünce gerçeklikle uyumlu değildir. Sonucunda da negatif hislere sebebiyet verir.</a:t>
            </a:r>
          </a:p>
          <a:p>
            <a:pPr algn="just"/>
            <a:r>
              <a:rPr lang="tr-TR" altLang="tr-TR" sz="2000" b="1" i="1" dirty="0"/>
              <a:t>Hep ya da Hiç Düşüncesi: </a:t>
            </a:r>
            <a:r>
              <a:rPr lang="tr-TR" altLang="tr-TR" sz="2000" dirty="0"/>
              <a:t>Bu çarpıtma, kişisel özelliklerinizi siyah ya da beyaz gibi uç noktalarda görmeniz demektir. Her zaman 'A' alan bir öğrenci 'B' aldığında "İşe yaramazın tekiyim" sonucuna varır. Hep ya da hiç düşüncesi, mükemmeliyetçiliğin temelini oluşturur. Herhangi bir yanlış ya da hatadan korkarsınız; çünkü, o zaman kendinizi başarısız, beceriksiz, yetersiz ve değersiz hissedersiniz.</a:t>
            </a:r>
          </a:p>
          <a:p>
            <a:endParaRPr lang="tr-TR" dirty="0"/>
          </a:p>
        </p:txBody>
      </p:sp>
      <p:pic>
        <p:nvPicPr>
          <p:cNvPr id="2050" name="Picture 2" descr="Ya Hep Ya Hiç” Düşüncesi – Buğra Akyol">
            <a:extLst>
              <a:ext uri="{FF2B5EF4-FFF2-40B4-BE49-F238E27FC236}">
                <a16:creationId xmlns:a16="http://schemas.microsoft.com/office/drawing/2014/main" id="{175EB63A-61D8-49A3-89C6-EB83C03A4A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0147" y="2504661"/>
            <a:ext cx="3384688" cy="3379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312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F5A097-75AF-4E5A-A9C5-F4AB83AABE31}"/>
              </a:ext>
            </a:extLst>
          </p:cNvPr>
          <p:cNvSpPr>
            <a:spLocks noGrp="1"/>
          </p:cNvSpPr>
          <p:nvPr>
            <p:ph type="title"/>
          </p:nvPr>
        </p:nvSpPr>
        <p:spPr/>
        <p:txBody>
          <a:bodyPr/>
          <a:lstStyle/>
          <a:p>
            <a:r>
              <a:rPr lang="tr-TR" b="1" dirty="0"/>
              <a:t>Bilişsel Çarpıtmalar</a:t>
            </a:r>
          </a:p>
        </p:txBody>
      </p:sp>
      <p:sp>
        <p:nvSpPr>
          <p:cNvPr id="3" name="İçerik Yer Tutucusu 2">
            <a:extLst>
              <a:ext uri="{FF2B5EF4-FFF2-40B4-BE49-F238E27FC236}">
                <a16:creationId xmlns:a16="http://schemas.microsoft.com/office/drawing/2014/main" id="{B03E2D56-9E2D-413E-909A-A7E12DC769E9}"/>
              </a:ext>
            </a:extLst>
          </p:cNvPr>
          <p:cNvSpPr>
            <a:spLocks noGrp="1"/>
          </p:cNvSpPr>
          <p:nvPr>
            <p:ph idx="1"/>
          </p:nvPr>
        </p:nvSpPr>
        <p:spPr>
          <a:xfrm>
            <a:off x="967410" y="2603500"/>
            <a:ext cx="10071651" cy="3416300"/>
          </a:xfrm>
        </p:spPr>
        <p:txBody>
          <a:bodyPr>
            <a:normAutofit fontScale="92500"/>
          </a:bodyPr>
          <a:lstStyle/>
          <a:p>
            <a:pPr algn="just"/>
            <a:r>
              <a:rPr lang="tr-TR" altLang="tr-TR" sz="2800" b="1" i="1" dirty="0"/>
              <a:t>Kişiselleştirme: </a:t>
            </a:r>
            <a:r>
              <a:rPr lang="tr-TR" altLang="tr-TR" sz="2800" dirty="0"/>
              <a:t>Hiçbir nedene dayanmadan olumsuz bir olayın sorumluluğunu üstlenirsiniz. Kendinizce, hiçbir sorumluluğunuz olmamasına rağmen, olanların sizin suçunuz olduğu ve yetersizliğinizi yansıttığı sonucuna varırsınız. Bir anne, çocuğunun karnesine baktığında, öğretmenden çocuğunun yeterince çalışmadığına ilişkin bir not görür ve hemen kararını verir: «Ben kötü bir anneyim. Bu benim başarısız bir anne olduğumu gösterir».</a:t>
            </a:r>
          </a:p>
          <a:p>
            <a:endParaRPr lang="tr-TR" dirty="0"/>
          </a:p>
        </p:txBody>
      </p:sp>
    </p:spTree>
    <p:extLst>
      <p:ext uri="{BB962C8B-B14F-4D97-AF65-F5344CB8AC3E}">
        <p14:creationId xmlns:p14="http://schemas.microsoft.com/office/powerpoint/2010/main" val="1417399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8CE5F-3311-479F-9216-6F5826CD749E}"/>
              </a:ext>
            </a:extLst>
          </p:cNvPr>
          <p:cNvSpPr>
            <a:spLocks noGrp="1"/>
          </p:cNvSpPr>
          <p:nvPr>
            <p:ph type="title"/>
          </p:nvPr>
        </p:nvSpPr>
        <p:spPr/>
        <p:txBody>
          <a:bodyPr/>
          <a:lstStyle/>
          <a:p>
            <a:r>
              <a:rPr lang="tr-TR" b="1" dirty="0"/>
              <a:t>Bilişsel Çarpıtmalar</a:t>
            </a:r>
          </a:p>
        </p:txBody>
      </p:sp>
      <p:sp>
        <p:nvSpPr>
          <p:cNvPr id="3" name="İçerik Yer Tutucusu 2">
            <a:extLst>
              <a:ext uri="{FF2B5EF4-FFF2-40B4-BE49-F238E27FC236}">
                <a16:creationId xmlns:a16="http://schemas.microsoft.com/office/drawing/2014/main" id="{FFCE687F-EE58-40E9-929E-A26FB24778AE}"/>
              </a:ext>
            </a:extLst>
          </p:cNvPr>
          <p:cNvSpPr>
            <a:spLocks noGrp="1"/>
          </p:cNvSpPr>
          <p:nvPr>
            <p:ph idx="1"/>
          </p:nvPr>
        </p:nvSpPr>
        <p:spPr>
          <a:xfrm>
            <a:off x="846884" y="2603500"/>
            <a:ext cx="6693603" cy="3416300"/>
          </a:xfrm>
        </p:spPr>
        <p:txBody>
          <a:bodyPr>
            <a:normAutofit/>
          </a:bodyPr>
          <a:lstStyle/>
          <a:p>
            <a:pPr algn="just"/>
            <a:r>
              <a:rPr lang="tr-TR" altLang="tr-TR" sz="3200" b="1" i="1" dirty="0"/>
              <a:t>Zihinsel Filtre</a:t>
            </a:r>
            <a:r>
              <a:rPr lang="tr-TR" altLang="tr-TR" sz="3200" dirty="0"/>
              <a:t>: Bir olaydaki olumsuz bir ayrıntının üzerinde odaklanarak bütün olayın olumsuzmuş gibi algılanmasıdır. </a:t>
            </a:r>
            <a:endParaRPr lang="tr-TR" sz="2000" dirty="0"/>
          </a:p>
        </p:txBody>
      </p:sp>
      <p:pic>
        <p:nvPicPr>
          <p:cNvPr id="3074" name="Picture 2" descr="Berya'nın Kaleminden: ZİHİNSEL FİLTRE">
            <a:extLst>
              <a:ext uri="{FF2B5EF4-FFF2-40B4-BE49-F238E27FC236}">
                <a16:creationId xmlns:a16="http://schemas.microsoft.com/office/drawing/2014/main" id="{CB7A591D-B59B-4A75-B2DD-9B5EB0EC4D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5286" y="2603499"/>
            <a:ext cx="3604591" cy="3094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4172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C4CCFB-4C46-4F64-81B6-17906226335F}"/>
              </a:ext>
            </a:extLst>
          </p:cNvPr>
          <p:cNvSpPr>
            <a:spLocks noGrp="1"/>
          </p:cNvSpPr>
          <p:nvPr>
            <p:ph type="title"/>
          </p:nvPr>
        </p:nvSpPr>
        <p:spPr/>
        <p:txBody>
          <a:bodyPr/>
          <a:lstStyle/>
          <a:p>
            <a:r>
              <a:rPr lang="tr-TR" b="1" dirty="0"/>
              <a:t>Bilişsel Çarpıtmalar</a:t>
            </a:r>
          </a:p>
        </p:txBody>
      </p:sp>
      <p:sp>
        <p:nvSpPr>
          <p:cNvPr id="3" name="İçerik Yer Tutucusu 2">
            <a:extLst>
              <a:ext uri="{FF2B5EF4-FFF2-40B4-BE49-F238E27FC236}">
                <a16:creationId xmlns:a16="http://schemas.microsoft.com/office/drawing/2014/main" id="{355AAC4A-C87A-498A-B790-1C06239BAA01}"/>
              </a:ext>
            </a:extLst>
          </p:cNvPr>
          <p:cNvSpPr>
            <a:spLocks noGrp="1"/>
          </p:cNvSpPr>
          <p:nvPr>
            <p:ph idx="1"/>
          </p:nvPr>
        </p:nvSpPr>
        <p:spPr>
          <a:xfrm>
            <a:off x="1154954" y="2603500"/>
            <a:ext cx="9499794" cy="3416300"/>
          </a:xfrm>
        </p:spPr>
        <p:txBody>
          <a:bodyPr>
            <a:normAutofit lnSpcReduction="10000"/>
          </a:bodyPr>
          <a:lstStyle/>
          <a:p>
            <a:pPr algn="just"/>
            <a:r>
              <a:rPr lang="tr-TR" altLang="tr-TR" sz="2800" b="1" i="1" dirty="0"/>
              <a:t>Olumluyu Geçersiz Kılmak: </a:t>
            </a:r>
            <a:r>
              <a:rPr lang="tr-TR" altLang="tr-TR" sz="2800" dirty="0"/>
              <a:t>Daha da etkileyici bir zihinsel yanılsama, bazı depresif kişilerin olumlu deneyimleri sürekli olarak olumsuza çevirme eğilimidir.</a:t>
            </a:r>
          </a:p>
          <a:p>
            <a:pPr algn="just"/>
            <a:r>
              <a:rPr lang="tr-TR" altLang="tr-TR" sz="2800" dirty="0"/>
              <a:t>Bunun basit bir örneği, övgülere karşı vermeye alıştığımız tepkilerdir. Biri görünüşünüzü ya da işinizi takdir ettiğinde, kendinize otomatik olarak, "Aslında sadece kibar olmaya çalışıyor" diyebilirsiniz.</a:t>
            </a:r>
          </a:p>
          <a:p>
            <a:endParaRPr lang="tr-TR" dirty="0"/>
          </a:p>
        </p:txBody>
      </p:sp>
    </p:spTree>
    <p:extLst>
      <p:ext uri="{BB962C8B-B14F-4D97-AF65-F5344CB8AC3E}">
        <p14:creationId xmlns:p14="http://schemas.microsoft.com/office/powerpoint/2010/main" val="2332839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5FCD0A-37E6-47E5-A628-5C3C0C3EA8E5}"/>
              </a:ext>
            </a:extLst>
          </p:cNvPr>
          <p:cNvSpPr>
            <a:spLocks noGrp="1"/>
          </p:cNvSpPr>
          <p:nvPr>
            <p:ph type="title"/>
          </p:nvPr>
        </p:nvSpPr>
        <p:spPr/>
        <p:txBody>
          <a:bodyPr/>
          <a:lstStyle/>
          <a:p>
            <a:r>
              <a:rPr lang="tr-TR" b="1" dirty="0"/>
              <a:t>Bilişsel Çarpıtmalar</a:t>
            </a:r>
          </a:p>
        </p:txBody>
      </p:sp>
      <p:sp>
        <p:nvSpPr>
          <p:cNvPr id="3" name="İçerik Yer Tutucusu 2">
            <a:extLst>
              <a:ext uri="{FF2B5EF4-FFF2-40B4-BE49-F238E27FC236}">
                <a16:creationId xmlns:a16="http://schemas.microsoft.com/office/drawing/2014/main" id="{B9FD7070-E12C-4251-9A8C-FE9D1D3AE5A7}"/>
              </a:ext>
            </a:extLst>
          </p:cNvPr>
          <p:cNvSpPr>
            <a:spLocks noGrp="1"/>
          </p:cNvSpPr>
          <p:nvPr>
            <p:ph idx="1"/>
          </p:nvPr>
        </p:nvSpPr>
        <p:spPr>
          <a:xfrm>
            <a:off x="1033671" y="2576995"/>
            <a:ext cx="10137912" cy="3691283"/>
          </a:xfrm>
        </p:spPr>
        <p:txBody>
          <a:bodyPr>
            <a:normAutofit fontScale="92500" lnSpcReduction="10000"/>
          </a:bodyPr>
          <a:lstStyle/>
          <a:p>
            <a:pPr algn="just"/>
            <a:r>
              <a:rPr lang="tr-TR" altLang="tr-TR" sz="2400" b="1" dirty="0"/>
              <a:t>Sonuçlara Atlamak: </a:t>
            </a:r>
            <a:r>
              <a:rPr lang="tr-TR" altLang="tr-TR" sz="2400" dirty="0"/>
              <a:t>Durumun gerçekleriyle bağdaşmayan olumsuz bir sonuca adarsınız. Bunun iki örneği "zihin okumak" ve "falcılık </a:t>
            </a:r>
            <a:r>
              <a:rPr lang="tr-TR" altLang="tr-TR" sz="2400" dirty="0" err="1"/>
              <a:t>yapmak"tır</a:t>
            </a:r>
            <a:r>
              <a:rPr lang="tr-TR" altLang="tr-TR" sz="2400" dirty="0"/>
              <a:t>.</a:t>
            </a:r>
          </a:p>
          <a:p>
            <a:pPr algn="just"/>
            <a:r>
              <a:rPr lang="tr-TR" altLang="tr-TR" sz="2400" dirty="0"/>
              <a:t> </a:t>
            </a:r>
            <a:r>
              <a:rPr lang="tr-TR" altLang="tr-TR" sz="2400" b="1" i="1" dirty="0"/>
              <a:t>A)Zihin Okumak: </a:t>
            </a:r>
            <a:r>
              <a:rPr lang="tr-TR" altLang="tr-TR" sz="2400" dirty="0"/>
              <a:t>Başka insanların sizi aşağıladığını varsayar buna da öylesine ikna olursunuz ki, araştırma gereği bile duymazsınız</a:t>
            </a:r>
          </a:p>
          <a:p>
            <a:pPr algn="just"/>
            <a:r>
              <a:rPr lang="tr-TR" altLang="tr-TR" sz="2400" b="1" i="1" dirty="0"/>
              <a:t>B) Falcılık Yapmak</a:t>
            </a:r>
            <a:r>
              <a:rPr lang="tr-TR" altLang="tr-TR" sz="2400" dirty="0"/>
              <a:t>: Bu elinizde sadece acı haber veren sihirli bir küreniz olmasına benzer. Kötü bir şey olacağını düşünüp, gerçekçi olmamasına rağmen bu tahmini doğru kabul etmektir. Endişe atakları geçiren bir lise kütüphane görevlisi kendisine devamlı "Ya bayılacağım ya da çıldıracağım" demektedir. Bu tahminler gerçek dışıdır çünkü daha önce hayatında hiç bayılmamış ya da çıldırmamıştır.</a:t>
            </a:r>
          </a:p>
          <a:p>
            <a:endParaRPr lang="tr-TR" dirty="0"/>
          </a:p>
        </p:txBody>
      </p:sp>
    </p:spTree>
    <p:extLst>
      <p:ext uri="{BB962C8B-B14F-4D97-AF65-F5344CB8AC3E}">
        <p14:creationId xmlns:p14="http://schemas.microsoft.com/office/powerpoint/2010/main" val="3040154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AE6CA-6952-4EC5-BA25-F179CA481979}"/>
              </a:ext>
            </a:extLst>
          </p:cNvPr>
          <p:cNvSpPr>
            <a:spLocks noGrp="1"/>
          </p:cNvSpPr>
          <p:nvPr>
            <p:ph type="title"/>
          </p:nvPr>
        </p:nvSpPr>
        <p:spPr/>
        <p:txBody>
          <a:bodyPr/>
          <a:lstStyle/>
          <a:p>
            <a:r>
              <a:rPr lang="tr-TR" b="1" dirty="0"/>
              <a:t>Bilişsel Çarpıtmalar</a:t>
            </a:r>
          </a:p>
        </p:txBody>
      </p:sp>
      <p:sp>
        <p:nvSpPr>
          <p:cNvPr id="3" name="İçerik Yer Tutucusu 2">
            <a:extLst>
              <a:ext uri="{FF2B5EF4-FFF2-40B4-BE49-F238E27FC236}">
                <a16:creationId xmlns:a16="http://schemas.microsoft.com/office/drawing/2014/main" id="{FEBF29DD-7E44-4C9D-84AC-3225FB6CC997}"/>
              </a:ext>
            </a:extLst>
          </p:cNvPr>
          <p:cNvSpPr>
            <a:spLocks noGrp="1"/>
          </p:cNvSpPr>
          <p:nvPr>
            <p:ph idx="1"/>
          </p:nvPr>
        </p:nvSpPr>
        <p:spPr>
          <a:xfrm>
            <a:off x="1154954" y="2603500"/>
            <a:ext cx="10493707" cy="3416300"/>
          </a:xfrm>
        </p:spPr>
        <p:txBody>
          <a:bodyPr>
            <a:normAutofit lnSpcReduction="10000"/>
          </a:bodyPr>
          <a:lstStyle/>
          <a:p>
            <a:pPr algn="just"/>
            <a:r>
              <a:rPr lang="tr-TR" altLang="tr-TR" sz="2800" b="1" i="1" dirty="0"/>
              <a:t>Duygusal Kararlar: </a:t>
            </a:r>
            <a:r>
              <a:rPr lang="tr-TR" altLang="tr-TR" sz="2800" dirty="0"/>
              <a:t>Duygularınızı gerçeğin kanıtı gibi algılarsınız. Mantığınız, "Kendimi çok başarısız hissediyorum, o zaman ben başarısızım" şeklinde işlemektedir. Bu çeşit mantık yürütme yanıltıcıdır; çünkü, duygularınız düşüncelerinizi ve inançlarınızı yansıtmaktadır.</a:t>
            </a:r>
          </a:p>
          <a:p>
            <a:pPr algn="just"/>
            <a:r>
              <a:rPr lang="tr-TR" altLang="tr-TR" sz="2800" b="1" i="1" dirty="0"/>
              <a:t>"-</a:t>
            </a:r>
            <a:r>
              <a:rPr lang="tr-TR" altLang="tr-TR" sz="2800" b="1" i="1" dirty="0" err="1"/>
              <a:t>meli</a:t>
            </a:r>
            <a:r>
              <a:rPr lang="tr-TR" altLang="tr-TR" sz="2800" b="1" i="1" dirty="0"/>
              <a:t> -malı" cümleleri: </a:t>
            </a:r>
            <a:r>
              <a:rPr lang="tr-TR" altLang="tr-TR" sz="2800" dirty="0"/>
              <a:t>Kendinizi "Şunu da yapmalıyım", "Bunu da bitirmeliyim" diye motive etmeye çalışırsınız. Bu fikirler sizde baskı yaratır ve öfkelendirir.</a:t>
            </a:r>
          </a:p>
          <a:p>
            <a:endParaRPr lang="tr-TR" altLang="tr-TR" dirty="0"/>
          </a:p>
          <a:p>
            <a:endParaRPr lang="tr-TR" dirty="0"/>
          </a:p>
        </p:txBody>
      </p:sp>
    </p:spTree>
    <p:extLst>
      <p:ext uri="{BB962C8B-B14F-4D97-AF65-F5344CB8AC3E}">
        <p14:creationId xmlns:p14="http://schemas.microsoft.com/office/powerpoint/2010/main" val="345004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121635-FB31-4A5B-9C93-EB51C66D64EF}"/>
              </a:ext>
            </a:extLst>
          </p:cNvPr>
          <p:cNvSpPr>
            <a:spLocks noGrp="1"/>
          </p:cNvSpPr>
          <p:nvPr>
            <p:ph type="title"/>
          </p:nvPr>
        </p:nvSpPr>
        <p:spPr/>
        <p:txBody>
          <a:bodyPr/>
          <a:lstStyle/>
          <a:p>
            <a:r>
              <a:rPr lang="tr-TR" b="1" dirty="0"/>
              <a:t>Sunum İçeriği</a:t>
            </a:r>
          </a:p>
        </p:txBody>
      </p:sp>
      <p:sp>
        <p:nvSpPr>
          <p:cNvPr id="3" name="İçerik Yer Tutucusu 2">
            <a:extLst>
              <a:ext uri="{FF2B5EF4-FFF2-40B4-BE49-F238E27FC236}">
                <a16:creationId xmlns:a16="http://schemas.microsoft.com/office/drawing/2014/main" id="{B3F60731-09E3-442E-8147-B0E8DF2A29B9}"/>
              </a:ext>
            </a:extLst>
          </p:cNvPr>
          <p:cNvSpPr>
            <a:spLocks noGrp="1"/>
          </p:cNvSpPr>
          <p:nvPr>
            <p:ph idx="1"/>
          </p:nvPr>
        </p:nvSpPr>
        <p:spPr/>
        <p:txBody>
          <a:bodyPr>
            <a:normAutofit/>
          </a:bodyPr>
          <a:lstStyle/>
          <a:p>
            <a:r>
              <a:rPr lang="tr-TR" sz="3200" b="1" dirty="0"/>
              <a:t>1.Stres Nedir?</a:t>
            </a:r>
          </a:p>
          <a:p>
            <a:r>
              <a:rPr lang="tr-TR" sz="3200" b="1" dirty="0"/>
              <a:t>2.Küçük bir stres testi</a:t>
            </a:r>
          </a:p>
          <a:p>
            <a:r>
              <a:rPr lang="tr-TR" sz="3200" b="1" dirty="0"/>
              <a:t>3.Stresin Nedenleri</a:t>
            </a:r>
          </a:p>
          <a:p>
            <a:r>
              <a:rPr lang="tr-TR" sz="3200" b="1" dirty="0"/>
              <a:t>4.Stresin Belirtileri</a:t>
            </a:r>
          </a:p>
          <a:p>
            <a:r>
              <a:rPr lang="tr-TR" sz="3200" b="1" dirty="0"/>
              <a:t>5.Stresle Başa Çıkma Yolları</a:t>
            </a:r>
          </a:p>
        </p:txBody>
      </p:sp>
    </p:spTree>
    <p:extLst>
      <p:ext uri="{BB962C8B-B14F-4D97-AF65-F5344CB8AC3E}">
        <p14:creationId xmlns:p14="http://schemas.microsoft.com/office/powerpoint/2010/main" val="539262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786346-2B3A-401F-B595-6EF4D49C35FE}"/>
              </a:ext>
            </a:extLst>
          </p:cNvPr>
          <p:cNvSpPr>
            <a:spLocks noGrp="1"/>
          </p:cNvSpPr>
          <p:nvPr>
            <p:ph type="title"/>
          </p:nvPr>
        </p:nvSpPr>
        <p:spPr/>
        <p:txBody>
          <a:bodyPr/>
          <a:lstStyle/>
          <a:p>
            <a:r>
              <a:rPr lang="tr-TR" b="1" dirty="0"/>
              <a:t>Bilişsel Çarpıtmalar</a:t>
            </a:r>
          </a:p>
        </p:txBody>
      </p:sp>
      <p:sp>
        <p:nvSpPr>
          <p:cNvPr id="3" name="İçerik Yer Tutucusu 2">
            <a:extLst>
              <a:ext uri="{FF2B5EF4-FFF2-40B4-BE49-F238E27FC236}">
                <a16:creationId xmlns:a16="http://schemas.microsoft.com/office/drawing/2014/main" id="{B2C03A20-3780-4286-8DED-FBBFE4929A78}"/>
              </a:ext>
            </a:extLst>
          </p:cNvPr>
          <p:cNvSpPr>
            <a:spLocks noGrp="1"/>
          </p:cNvSpPr>
          <p:nvPr>
            <p:ph idx="1"/>
          </p:nvPr>
        </p:nvSpPr>
        <p:spPr>
          <a:xfrm>
            <a:off x="927653" y="2603500"/>
            <a:ext cx="6268278" cy="3416300"/>
          </a:xfrm>
        </p:spPr>
        <p:txBody>
          <a:bodyPr/>
          <a:lstStyle/>
          <a:p>
            <a:pPr algn="just"/>
            <a:r>
              <a:rPr lang="tr-TR" altLang="tr-TR" sz="2400" b="1" i="1" dirty="0"/>
              <a:t>Etiketleme: </a:t>
            </a:r>
            <a:r>
              <a:rPr lang="tr-TR" altLang="tr-TR" sz="2400" dirty="0"/>
              <a:t>Hatalarımıza dayanarak kendinizi tamamen olumsuz bir şekilde yargılamanızdır. Aşırı genellemenin ilerlemiş şeklidir. Arkasında yatan felsefe ise "Kişinin ölçüsü, yaptığı hatalardır" savıdır. Hatalarınızı, "Ben bir ... " şeklinde başlayan cümlelerle ifade ediyorsanız büyük bir ihtimalle etiketleme yapıyorsunuz.</a:t>
            </a:r>
          </a:p>
          <a:p>
            <a:endParaRPr lang="tr-TR" dirty="0"/>
          </a:p>
        </p:txBody>
      </p:sp>
      <p:pic>
        <p:nvPicPr>
          <p:cNvPr id="4098" name="Picture 2" descr="İnsana dair bir büyük hastalık: Etiketlemek! | by Salih Samet Gür | Türkçe  Yayın | Medium">
            <a:extLst>
              <a:ext uri="{FF2B5EF4-FFF2-40B4-BE49-F238E27FC236}">
                <a16:creationId xmlns:a16="http://schemas.microsoft.com/office/drawing/2014/main" id="{C80A4B32-C8C8-4B05-9050-509FCE6DC7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7966" y="2729741"/>
            <a:ext cx="4002156" cy="3154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9549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4E144A-4620-40B6-A403-74B83D0DBEF7}"/>
              </a:ext>
            </a:extLst>
          </p:cNvPr>
          <p:cNvSpPr>
            <a:spLocks noGrp="1"/>
          </p:cNvSpPr>
          <p:nvPr>
            <p:ph type="title"/>
          </p:nvPr>
        </p:nvSpPr>
        <p:spPr>
          <a:xfrm>
            <a:off x="1154954" y="933912"/>
            <a:ext cx="8549379" cy="749114"/>
          </a:xfrm>
        </p:spPr>
        <p:txBody>
          <a:bodyPr/>
          <a:lstStyle/>
          <a:p>
            <a:r>
              <a:rPr lang="tr-TR" sz="4000" b="1" dirty="0"/>
              <a:t>Alternatif, dengeli düşünce yolları için ipuçları</a:t>
            </a:r>
          </a:p>
        </p:txBody>
      </p:sp>
      <p:sp>
        <p:nvSpPr>
          <p:cNvPr id="3" name="İçerik Yer Tutucusu 2">
            <a:extLst>
              <a:ext uri="{FF2B5EF4-FFF2-40B4-BE49-F238E27FC236}">
                <a16:creationId xmlns:a16="http://schemas.microsoft.com/office/drawing/2014/main" id="{C2DF5C4E-B61B-49EC-9E0D-03C8DA880EDD}"/>
              </a:ext>
            </a:extLst>
          </p:cNvPr>
          <p:cNvSpPr>
            <a:spLocks noGrp="1"/>
          </p:cNvSpPr>
          <p:nvPr>
            <p:ph idx="1"/>
          </p:nvPr>
        </p:nvSpPr>
        <p:spPr/>
        <p:txBody>
          <a:bodyPr/>
          <a:lstStyle/>
          <a:p>
            <a:pPr algn="just"/>
            <a:r>
              <a:rPr lang="tr-TR" dirty="0"/>
              <a:t>Bir düşünce hatası mı yapıyorum?(bilişsel çarpıtmalar)</a:t>
            </a:r>
          </a:p>
          <a:p>
            <a:pPr algn="just"/>
            <a:r>
              <a:rPr lang="tr-TR" dirty="0"/>
              <a:t>Eğer bir yakınım düşündüklerimi bilseydi bana ne derdi?</a:t>
            </a:r>
          </a:p>
          <a:p>
            <a:pPr algn="just"/>
            <a:r>
              <a:rPr lang="tr-TR" dirty="0"/>
              <a:t>Eğer bir arkadaşım benzer bir durumda olsa ne söylerdim?</a:t>
            </a:r>
          </a:p>
          <a:p>
            <a:pPr algn="just"/>
            <a:r>
              <a:rPr lang="tr-TR" dirty="0"/>
              <a:t>Bu düşüncenin doğru olduğuna ilişkin kanıt ne?</a:t>
            </a:r>
          </a:p>
          <a:p>
            <a:pPr algn="just"/>
            <a:r>
              <a:rPr lang="tr-TR" dirty="0"/>
              <a:t>Çok mu özeleştirelim veya kendimden beklentilerim çok mu yüksek?</a:t>
            </a:r>
          </a:p>
          <a:p>
            <a:pPr algn="just"/>
            <a:r>
              <a:rPr lang="tr-TR" dirty="0"/>
              <a:t>Eğer bu şekilde davranmayı sürdürürsem bunun olumsuz etkileri ne olur?</a:t>
            </a:r>
          </a:p>
          <a:p>
            <a:pPr algn="just"/>
            <a:r>
              <a:rPr lang="tr-TR" dirty="0"/>
              <a:t>Bu şekilde düşünmemin dezavantajları ve avantajları neler?</a:t>
            </a:r>
          </a:p>
          <a:p>
            <a:pPr algn="just"/>
            <a:r>
              <a:rPr lang="tr-TR" dirty="0"/>
              <a:t>«Dengeli düşünme kaydı»</a:t>
            </a:r>
          </a:p>
          <a:p>
            <a:endParaRPr lang="tr-TR" dirty="0"/>
          </a:p>
        </p:txBody>
      </p:sp>
    </p:spTree>
    <p:extLst>
      <p:ext uri="{BB962C8B-B14F-4D97-AF65-F5344CB8AC3E}">
        <p14:creationId xmlns:p14="http://schemas.microsoft.com/office/powerpoint/2010/main" val="3353033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CD70FE-22DE-4679-82B0-7CF6452EEBC9}"/>
              </a:ext>
            </a:extLst>
          </p:cNvPr>
          <p:cNvSpPr>
            <a:spLocks noGrp="1"/>
          </p:cNvSpPr>
          <p:nvPr>
            <p:ph type="title"/>
          </p:nvPr>
        </p:nvSpPr>
        <p:spPr/>
        <p:txBody>
          <a:bodyPr/>
          <a:lstStyle/>
          <a:p>
            <a:r>
              <a:rPr lang="tr-TR" b="1" dirty="0"/>
              <a:t>Dengeli düşünme kaydı: taslak</a:t>
            </a:r>
            <a:endParaRPr lang="tr-TR" dirty="0"/>
          </a:p>
        </p:txBody>
      </p:sp>
      <p:graphicFrame>
        <p:nvGraphicFramePr>
          <p:cNvPr id="4" name="Tablo 4">
            <a:extLst>
              <a:ext uri="{FF2B5EF4-FFF2-40B4-BE49-F238E27FC236}">
                <a16:creationId xmlns:a16="http://schemas.microsoft.com/office/drawing/2014/main" id="{124C2FC5-C63F-469E-A747-1F80D290DF77}"/>
              </a:ext>
            </a:extLst>
          </p:cNvPr>
          <p:cNvGraphicFramePr>
            <a:graphicFrameLocks noGrp="1"/>
          </p:cNvGraphicFramePr>
          <p:nvPr>
            <p:ph idx="1"/>
            <p:extLst>
              <p:ext uri="{D42A27DB-BD31-4B8C-83A1-F6EECF244321}">
                <p14:modId xmlns:p14="http://schemas.microsoft.com/office/powerpoint/2010/main" val="2521700444"/>
              </p:ext>
            </p:extLst>
          </p:nvPr>
        </p:nvGraphicFramePr>
        <p:xfrm>
          <a:off x="1155697" y="2372139"/>
          <a:ext cx="10214668" cy="4151173"/>
        </p:xfrm>
        <a:graphic>
          <a:graphicData uri="http://schemas.openxmlformats.org/drawingml/2006/table">
            <a:tbl>
              <a:tblPr firstRow="1" bandRow="1">
                <a:tableStyleId>{5C22544A-7EE6-4342-B048-85BDC9FD1C3A}</a:tableStyleId>
              </a:tblPr>
              <a:tblGrid>
                <a:gridCol w="1448870">
                  <a:extLst>
                    <a:ext uri="{9D8B030D-6E8A-4147-A177-3AD203B41FA5}">
                      <a16:colId xmlns:a16="http://schemas.microsoft.com/office/drawing/2014/main" val="1464099127"/>
                    </a:ext>
                  </a:extLst>
                </a:gridCol>
                <a:gridCol w="1825056">
                  <a:extLst>
                    <a:ext uri="{9D8B030D-6E8A-4147-A177-3AD203B41FA5}">
                      <a16:colId xmlns:a16="http://schemas.microsoft.com/office/drawing/2014/main" val="1197286648"/>
                    </a:ext>
                  </a:extLst>
                </a:gridCol>
                <a:gridCol w="1645316">
                  <a:extLst>
                    <a:ext uri="{9D8B030D-6E8A-4147-A177-3AD203B41FA5}">
                      <a16:colId xmlns:a16="http://schemas.microsoft.com/office/drawing/2014/main" val="980807810"/>
                    </a:ext>
                  </a:extLst>
                </a:gridCol>
                <a:gridCol w="2184537">
                  <a:extLst>
                    <a:ext uri="{9D8B030D-6E8A-4147-A177-3AD203B41FA5}">
                      <a16:colId xmlns:a16="http://schemas.microsoft.com/office/drawing/2014/main" val="1524594007"/>
                    </a:ext>
                  </a:extLst>
                </a:gridCol>
                <a:gridCol w="1408444">
                  <a:extLst>
                    <a:ext uri="{9D8B030D-6E8A-4147-A177-3AD203B41FA5}">
                      <a16:colId xmlns:a16="http://schemas.microsoft.com/office/drawing/2014/main" val="272417514"/>
                    </a:ext>
                  </a:extLst>
                </a:gridCol>
                <a:gridCol w="1702445">
                  <a:extLst>
                    <a:ext uri="{9D8B030D-6E8A-4147-A177-3AD203B41FA5}">
                      <a16:colId xmlns:a16="http://schemas.microsoft.com/office/drawing/2014/main" val="3374471487"/>
                    </a:ext>
                  </a:extLst>
                </a:gridCol>
              </a:tblGrid>
              <a:tr h="1026451">
                <a:tc>
                  <a:txBody>
                    <a:bodyPr/>
                    <a:lstStyle/>
                    <a:p>
                      <a:r>
                        <a:rPr lang="tr-TR" dirty="0"/>
                        <a:t>Durum</a:t>
                      </a:r>
                    </a:p>
                  </a:txBody>
                  <a:tcPr/>
                </a:tc>
                <a:tc>
                  <a:txBody>
                    <a:bodyPr/>
                    <a:lstStyle/>
                    <a:p>
                      <a:r>
                        <a:rPr lang="tr-TR" dirty="0"/>
                        <a:t>İşlevsiz Düşünceler</a:t>
                      </a:r>
                    </a:p>
                  </a:txBody>
                  <a:tcPr/>
                </a:tc>
                <a:tc>
                  <a:txBody>
                    <a:bodyPr/>
                    <a:lstStyle/>
                    <a:p>
                      <a:r>
                        <a:rPr lang="tr-TR" dirty="0"/>
                        <a:t>Duygu</a:t>
                      </a:r>
                    </a:p>
                    <a:p>
                      <a:r>
                        <a:rPr lang="tr-TR" dirty="0"/>
                        <a:t>(Yoğunluk:0-100)</a:t>
                      </a:r>
                    </a:p>
                  </a:txBody>
                  <a:tcPr/>
                </a:tc>
                <a:tc>
                  <a:txBody>
                    <a:bodyPr/>
                    <a:lstStyle/>
                    <a:p>
                      <a:r>
                        <a:rPr lang="tr-TR" dirty="0"/>
                        <a:t>Alternatif yanıt(dengeli düşünme)</a:t>
                      </a:r>
                    </a:p>
                  </a:txBody>
                  <a:tcPr/>
                </a:tc>
                <a:tc>
                  <a:txBody>
                    <a:bodyPr/>
                    <a:lstStyle/>
                    <a:p>
                      <a:r>
                        <a:rPr lang="tr-TR" dirty="0"/>
                        <a:t>Yarar</a:t>
                      </a:r>
                    </a:p>
                  </a:txBody>
                  <a:tcPr/>
                </a:tc>
                <a:tc>
                  <a:txBody>
                    <a:bodyPr/>
                    <a:lstStyle/>
                    <a:p>
                      <a:r>
                        <a:rPr lang="tr-TR" dirty="0"/>
                        <a:t>Hareket planı(şimdi ne yapabilirsin)</a:t>
                      </a:r>
                    </a:p>
                  </a:txBody>
                  <a:tcPr/>
                </a:tc>
                <a:extLst>
                  <a:ext uri="{0D108BD9-81ED-4DB2-BD59-A6C34878D82A}">
                    <a16:rowId xmlns:a16="http://schemas.microsoft.com/office/drawing/2014/main" val="1319497305"/>
                  </a:ext>
                </a:extLst>
              </a:tr>
              <a:tr h="2962453">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3133501334"/>
                  </a:ext>
                </a:extLst>
              </a:tr>
            </a:tbl>
          </a:graphicData>
        </a:graphic>
      </p:graphicFrame>
    </p:spTree>
    <p:extLst>
      <p:ext uri="{BB962C8B-B14F-4D97-AF65-F5344CB8AC3E}">
        <p14:creationId xmlns:p14="http://schemas.microsoft.com/office/powerpoint/2010/main" val="3414697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CD70FE-22DE-4679-82B0-7CF6452EEBC9}"/>
              </a:ext>
            </a:extLst>
          </p:cNvPr>
          <p:cNvSpPr>
            <a:spLocks noGrp="1"/>
          </p:cNvSpPr>
          <p:nvPr>
            <p:ph type="title"/>
          </p:nvPr>
        </p:nvSpPr>
        <p:spPr/>
        <p:txBody>
          <a:bodyPr/>
          <a:lstStyle/>
          <a:p>
            <a:r>
              <a:rPr lang="tr-TR" b="1" dirty="0"/>
              <a:t>Dengeli düşünme kaydı: örnek</a:t>
            </a:r>
          </a:p>
        </p:txBody>
      </p:sp>
      <p:graphicFrame>
        <p:nvGraphicFramePr>
          <p:cNvPr id="4" name="Tablo 4">
            <a:extLst>
              <a:ext uri="{FF2B5EF4-FFF2-40B4-BE49-F238E27FC236}">
                <a16:creationId xmlns:a16="http://schemas.microsoft.com/office/drawing/2014/main" id="{124C2FC5-C63F-469E-A747-1F80D290DF77}"/>
              </a:ext>
            </a:extLst>
          </p:cNvPr>
          <p:cNvGraphicFramePr>
            <a:graphicFrameLocks noGrp="1"/>
          </p:cNvGraphicFramePr>
          <p:nvPr>
            <p:ph idx="1"/>
            <p:extLst>
              <p:ext uri="{D42A27DB-BD31-4B8C-83A1-F6EECF244321}">
                <p14:modId xmlns:p14="http://schemas.microsoft.com/office/powerpoint/2010/main" val="2573215606"/>
              </p:ext>
            </p:extLst>
          </p:nvPr>
        </p:nvGraphicFramePr>
        <p:xfrm>
          <a:off x="689113" y="1921565"/>
          <a:ext cx="10681252" cy="4936435"/>
        </p:xfrm>
        <a:graphic>
          <a:graphicData uri="http://schemas.openxmlformats.org/drawingml/2006/table">
            <a:tbl>
              <a:tblPr firstRow="1" bandRow="1">
                <a:tableStyleId>{5C22544A-7EE6-4342-B048-85BDC9FD1C3A}</a:tableStyleId>
              </a:tblPr>
              <a:tblGrid>
                <a:gridCol w="1515051">
                  <a:extLst>
                    <a:ext uri="{9D8B030D-6E8A-4147-A177-3AD203B41FA5}">
                      <a16:colId xmlns:a16="http://schemas.microsoft.com/office/drawing/2014/main" val="1464099127"/>
                    </a:ext>
                  </a:extLst>
                </a:gridCol>
                <a:gridCol w="1908421">
                  <a:extLst>
                    <a:ext uri="{9D8B030D-6E8A-4147-A177-3AD203B41FA5}">
                      <a16:colId xmlns:a16="http://schemas.microsoft.com/office/drawing/2014/main" val="1197286648"/>
                    </a:ext>
                  </a:extLst>
                </a:gridCol>
                <a:gridCol w="1720470">
                  <a:extLst>
                    <a:ext uri="{9D8B030D-6E8A-4147-A177-3AD203B41FA5}">
                      <a16:colId xmlns:a16="http://schemas.microsoft.com/office/drawing/2014/main" val="980807810"/>
                    </a:ext>
                  </a:extLst>
                </a:gridCol>
                <a:gridCol w="2284322">
                  <a:extLst>
                    <a:ext uri="{9D8B030D-6E8A-4147-A177-3AD203B41FA5}">
                      <a16:colId xmlns:a16="http://schemas.microsoft.com/office/drawing/2014/main" val="1524594007"/>
                    </a:ext>
                  </a:extLst>
                </a:gridCol>
                <a:gridCol w="1472779">
                  <a:extLst>
                    <a:ext uri="{9D8B030D-6E8A-4147-A177-3AD203B41FA5}">
                      <a16:colId xmlns:a16="http://schemas.microsoft.com/office/drawing/2014/main" val="272417514"/>
                    </a:ext>
                  </a:extLst>
                </a:gridCol>
                <a:gridCol w="1780209">
                  <a:extLst>
                    <a:ext uri="{9D8B030D-6E8A-4147-A177-3AD203B41FA5}">
                      <a16:colId xmlns:a16="http://schemas.microsoft.com/office/drawing/2014/main" val="3374471487"/>
                    </a:ext>
                  </a:extLst>
                </a:gridCol>
              </a:tblGrid>
              <a:tr h="1343461">
                <a:tc>
                  <a:txBody>
                    <a:bodyPr/>
                    <a:lstStyle/>
                    <a:p>
                      <a:r>
                        <a:rPr lang="tr-TR" dirty="0"/>
                        <a:t>Durum</a:t>
                      </a:r>
                    </a:p>
                  </a:txBody>
                  <a:tcPr/>
                </a:tc>
                <a:tc>
                  <a:txBody>
                    <a:bodyPr/>
                    <a:lstStyle/>
                    <a:p>
                      <a:r>
                        <a:rPr lang="tr-TR" dirty="0"/>
                        <a:t>İşlevsiz Düşünceler</a:t>
                      </a:r>
                    </a:p>
                  </a:txBody>
                  <a:tcPr/>
                </a:tc>
                <a:tc>
                  <a:txBody>
                    <a:bodyPr/>
                    <a:lstStyle/>
                    <a:p>
                      <a:r>
                        <a:rPr lang="tr-TR" dirty="0"/>
                        <a:t>Duygu</a:t>
                      </a:r>
                    </a:p>
                    <a:p>
                      <a:r>
                        <a:rPr lang="tr-TR" dirty="0"/>
                        <a:t>(Yoğunluk:0-100)</a:t>
                      </a:r>
                    </a:p>
                  </a:txBody>
                  <a:tcPr/>
                </a:tc>
                <a:tc>
                  <a:txBody>
                    <a:bodyPr/>
                    <a:lstStyle/>
                    <a:p>
                      <a:r>
                        <a:rPr lang="tr-TR" dirty="0"/>
                        <a:t>Alternatif yanıt(dengeli düşünme)</a:t>
                      </a:r>
                    </a:p>
                  </a:txBody>
                  <a:tcPr/>
                </a:tc>
                <a:tc>
                  <a:txBody>
                    <a:bodyPr/>
                    <a:lstStyle/>
                    <a:p>
                      <a:r>
                        <a:rPr lang="tr-TR" sz="1600" dirty="0"/>
                        <a:t>Yarar(Ruh halinizi yeniden değerlendirin)</a:t>
                      </a:r>
                    </a:p>
                  </a:txBody>
                  <a:tcPr/>
                </a:tc>
                <a:tc>
                  <a:txBody>
                    <a:bodyPr/>
                    <a:lstStyle/>
                    <a:p>
                      <a:r>
                        <a:rPr lang="tr-TR" dirty="0"/>
                        <a:t>Hareket planı(şimdi ne yapabilirsin)</a:t>
                      </a:r>
                    </a:p>
                  </a:txBody>
                  <a:tcPr/>
                </a:tc>
                <a:extLst>
                  <a:ext uri="{0D108BD9-81ED-4DB2-BD59-A6C34878D82A}">
                    <a16:rowId xmlns:a16="http://schemas.microsoft.com/office/drawing/2014/main" val="1319497305"/>
                  </a:ext>
                </a:extLst>
              </a:tr>
              <a:tr h="3592974">
                <a:tc>
                  <a:txBody>
                    <a:bodyPr/>
                    <a:lstStyle/>
                    <a:p>
                      <a:r>
                        <a:rPr lang="tr-TR" dirty="0"/>
                        <a:t>Okul arkadaşlarımın pek çok eğlenceli ve ilginç şey yaptığını duymak</a:t>
                      </a:r>
                    </a:p>
                  </a:txBody>
                  <a:tcPr/>
                </a:tc>
                <a:tc>
                  <a:txBody>
                    <a:bodyPr/>
                    <a:lstStyle/>
                    <a:p>
                      <a:r>
                        <a:rPr lang="tr-TR" dirty="0"/>
                        <a:t>Herkes beni unutup hayatına devam ediyor. Dışarıda kalıyorum. Okula dönünce kimse benimle arkadaşlık etmek istemeyecek.</a:t>
                      </a:r>
                    </a:p>
                  </a:txBody>
                  <a:tcPr/>
                </a:tc>
                <a:tc>
                  <a:txBody>
                    <a:bodyPr/>
                    <a:lstStyle/>
                    <a:p>
                      <a:r>
                        <a:rPr lang="tr-TR" dirty="0"/>
                        <a:t>Morali bozuk: %80</a:t>
                      </a:r>
                    </a:p>
                    <a:p>
                      <a:r>
                        <a:rPr lang="tr-TR" dirty="0"/>
                        <a:t>Endişeli:%50</a:t>
                      </a:r>
                    </a:p>
                  </a:txBody>
                  <a:tcPr/>
                </a:tc>
                <a:tc>
                  <a:txBody>
                    <a:bodyPr/>
                    <a:lstStyle/>
                    <a:p>
                      <a:r>
                        <a:rPr lang="tr-TR" sz="1600" dirty="0"/>
                        <a:t>Bu beklenir bir şey. Sıklıkla okulda olmadığım için herkesle aynı şekilde ilişkim yok. Ancak Cansu ve Mehmet hala beni arıyor ve bilgi veriyorlar. Belki insanlarla iletişimde kalmak için biraz daha çabalamam gerek. Her şey, onlardan bekleyemem.</a:t>
                      </a:r>
                    </a:p>
                  </a:txBody>
                  <a:tcPr/>
                </a:tc>
                <a:tc>
                  <a:txBody>
                    <a:bodyPr/>
                    <a:lstStyle/>
                    <a:p>
                      <a:r>
                        <a:rPr lang="tr-TR" dirty="0"/>
                        <a:t>Morali bozuk: %40</a:t>
                      </a:r>
                    </a:p>
                    <a:p>
                      <a:r>
                        <a:rPr lang="tr-TR" dirty="0"/>
                        <a:t>Endişeli:%20</a:t>
                      </a:r>
                    </a:p>
                  </a:txBody>
                  <a:tcPr/>
                </a:tc>
                <a:tc>
                  <a:txBody>
                    <a:bodyPr/>
                    <a:lstStyle/>
                    <a:p>
                      <a:r>
                        <a:rPr lang="tr-TR" dirty="0"/>
                        <a:t>Cemil’i ara. Onunla uzun süredir konuşmadım. Merve’ye bir gün okuldan sonra gelip gelmek istemediğini sor.</a:t>
                      </a:r>
                    </a:p>
                  </a:txBody>
                  <a:tcPr/>
                </a:tc>
                <a:extLst>
                  <a:ext uri="{0D108BD9-81ED-4DB2-BD59-A6C34878D82A}">
                    <a16:rowId xmlns:a16="http://schemas.microsoft.com/office/drawing/2014/main" val="3133501334"/>
                  </a:ext>
                </a:extLst>
              </a:tr>
            </a:tbl>
          </a:graphicData>
        </a:graphic>
      </p:graphicFrame>
    </p:spTree>
    <p:extLst>
      <p:ext uri="{BB962C8B-B14F-4D97-AF65-F5344CB8AC3E}">
        <p14:creationId xmlns:p14="http://schemas.microsoft.com/office/powerpoint/2010/main" val="305150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5965DA-3F39-4B26-8147-8C9DCFC219C8}"/>
              </a:ext>
            </a:extLst>
          </p:cNvPr>
          <p:cNvSpPr>
            <a:spLocks noGrp="1"/>
          </p:cNvSpPr>
          <p:nvPr>
            <p:ph type="title"/>
          </p:nvPr>
        </p:nvSpPr>
        <p:spPr>
          <a:xfrm>
            <a:off x="1154954" y="1046921"/>
            <a:ext cx="8761413" cy="980661"/>
          </a:xfrm>
        </p:spPr>
        <p:txBody>
          <a:bodyPr/>
          <a:lstStyle/>
          <a:p>
            <a:r>
              <a:rPr lang="tr-TR" sz="4000" b="1" dirty="0"/>
              <a:t>Düzenli spor/egzersiz yapmak</a:t>
            </a:r>
            <a:br>
              <a:rPr lang="tr-TR" sz="3600" dirty="0"/>
            </a:br>
            <a:endParaRPr lang="tr-TR" dirty="0"/>
          </a:p>
        </p:txBody>
      </p:sp>
      <p:sp>
        <p:nvSpPr>
          <p:cNvPr id="3" name="İçerik Yer Tutucusu 2">
            <a:extLst>
              <a:ext uri="{FF2B5EF4-FFF2-40B4-BE49-F238E27FC236}">
                <a16:creationId xmlns:a16="http://schemas.microsoft.com/office/drawing/2014/main" id="{1A3DC630-DAA6-4C06-A505-8863120445FD}"/>
              </a:ext>
            </a:extLst>
          </p:cNvPr>
          <p:cNvSpPr>
            <a:spLocks noGrp="1"/>
          </p:cNvSpPr>
          <p:nvPr>
            <p:ph idx="1"/>
          </p:nvPr>
        </p:nvSpPr>
        <p:spPr>
          <a:xfrm>
            <a:off x="1154955" y="2603500"/>
            <a:ext cx="6438542" cy="3416300"/>
          </a:xfrm>
        </p:spPr>
        <p:txBody>
          <a:bodyPr>
            <a:normAutofit fontScale="92500" lnSpcReduction="10000"/>
          </a:bodyPr>
          <a:lstStyle/>
          <a:p>
            <a:pPr algn="just"/>
            <a:r>
              <a:rPr lang="tr-TR" sz="2400" dirty="0"/>
              <a:t>Yapılan araştırmalarda, stresle başa çıkmada düzenli yapılan egzersizle ruh sağlığı arasında pozitif bir ilişki olduğu net olarak görülebiliyor.</a:t>
            </a:r>
          </a:p>
          <a:p>
            <a:pPr algn="just"/>
            <a:r>
              <a:rPr lang="tr-TR" sz="2400" dirty="0"/>
              <a:t>Haftada 3 ile 4 gün, günde 30-60 dakikalık yürüyüş, bisiklete binme ve yüzme gibi </a:t>
            </a:r>
            <a:r>
              <a:rPr lang="tr-TR" sz="2400" dirty="0" err="1"/>
              <a:t>kardiyovasküler</a:t>
            </a:r>
            <a:r>
              <a:rPr lang="tr-TR" sz="2400" dirty="0"/>
              <a:t> aktiviteler strese bağlı gerginliği azaltıp negatif ruh halinden çıkmayı kolaylaştırıyor ve hayata daha pozitif bakmanızı sağlıyor.</a:t>
            </a:r>
          </a:p>
        </p:txBody>
      </p:sp>
      <p:pic>
        <p:nvPicPr>
          <p:cNvPr id="9218" name="Picture 2" descr="Spor Yapmanın Görünen İlk Etkileri - İzmir Spor Salonu">
            <a:extLst>
              <a:ext uri="{FF2B5EF4-FFF2-40B4-BE49-F238E27FC236}">
                <a16:creationId xmlns:a16="http://schemas.microsoft.com/office/drawing/2014/main" id="{162EAE42-DD88-472C-9B5A-F93A319080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2035" y="2603499"/>
            <a:ext cx="3371022" cy="3207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581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853E46-3864-421B-B2FC-D9C805AE3BCB}"/>
              </a:ext>
            </a:extLst>
          </p:cNvPr>
          <p:cNvSpPr>
            <a:spLocks noGrp="1"/>
          </p:cNvSpPr>
          <p:nvPr>
            <p:ph type="title"/>
          </p:nvPr>
        </p:nvSpPr>
        <p:spPr/>
        <p:txBody>
          <a:bodyPr/>
          <a:lstStyle/>
          <a:p>
            <a:r>
              <a:rPr lang="tr-TR" sz="4000" b="1" dirty="0"/>
              <a:t>Düzenli sporla birlikte:</a:t>
            </a:r>
          </a:p>
        </p:txBody>
      </p:sp>
      <p:sp>
        <p:nvSpPr>
          <p:cNvPr id="3" name="İçerik Yer Tutucusu 2">
            <a:extLst>
              <a:ext uri="{FF2B5EF4-FFF2-40B4-BE49-F238E27FC236}">
                <a16:creationId xmlns:a16="http://schemas.microsoft.com/office/drawing/2014/main" id="{A5A79CF1-3281-4A81-8092-1C72BD030EFA}"/>
              </a:ext>
            </a:extLst>
          </p:cNvPr>
          <p:cNvSpPr>
            <a:spLocks noGrp="1"/>
          </p:cNvSpPr>
          <p:nvPr>
            <p:ph idx="1"/>
          </p:nvPr>
        </p:nvSpPr>
        <p:spPr>
          <a:xfrm>
            <a:off x="1154955" y="2603500"/>
            <a:ext cx="5842194" cy="3416300"/>
          </a:xfrm>
        </p:spPr>
        <p:txBody>
          <a:bodyPr>
            <a:normAutofit/>
          </a:bodyPr>
          <a:lstStyle/>
          <a:p>
            <a:r>
              <a:rPr lang="tr-TR" sz="2400" dirty="0"/>
              <a:t>Özgüvenin artar.</a:t>
            </a:r>
          </a:p>
          <a:p>
            <a:r>
              <a:rPr lang="tr-TR" sz="2400" dirty="0"/>
              <a:t>Dayanıklılığın artar.</a:t>
            </a:r>
          </a:p>
          <a:p>
            <a:r>
              <a:rPr lang="tr-TR" sz="2400" dirty="0"/>
              <a:t>Düzenli spor düzenli uykuyu getirir.</a:t>
            </a:r>
          </a:p>
          <a:p>
            <a:r>
              <a:rPr lang="tr-TR" sz="2400" dirty="0"/>
              <a:t>Vücudun gibi beslenmen de sağlıklı olur.</a:t>
            </a:r>
          </a:p>
          <a:p>
            <a:r>
              <a:rPr lang="tr-TR" sz="2400" dirty="0"/>
              <a:t>Kilo sorunu yaşamazsın.</a:t>
            </a:r>
          </a:p>
          <a:p>
            <a:r>
              <a:rPr lang="tr-TR" sz="2400" dirty="0"/>
              <a:t>Enerjin artar ve daha dinç olursun.</a:t>
            </a:r>
          </a:p>
        </p:txBody>
      </p:sp>
      <p:pic>
        <p:nvPicPr>
          <p:cNvPr id="10242" name="Picture 2" descr="Düzenli Spor Yapmanın Faydaları Nelerdir? | Sporca Yaşam">
            <a:extLst>
              <a:ext uri="{FF2B5EF4-FFF2-40B4-BE49-F238E27FC236}">
                <a16:creationId xmlns:a16="http://schemas.microsoft.com/office/drawing/2014/main" id="{E06854FE-6CA8-4893-B82A-22038B9CC0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9425" y="2647949"/>
            <a:ext cx="3867619" cy="3236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555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C0B2F5-311C-49E8-8C96-78B5EAF41796}"/>
              </a:ext>
            </a:extLst>
          </p:cNvPr>
          <p:cNvSpPr>
            <a:spLocks noGrp="1"/>
          </p:cNvSpPr>
          <p:nvPr>
            <p:ph type="title"/>
          </p:nvPr>
        </p:nvSpPr>
        <p:spPr/>
        <p:txBody>
          <a:bodyPr/>
          <a:lstStyle/>
          <a:p>
            <a:r>
              <a:rPr lang="tr-TR" sz="4000" b="1" dirty="0"/>
              <a:t>Dengeli ve sağlıklı beslenme ile stresle başa çıkma</a:t>
            </a:r>
          </a:p>
        </p:txBody>
      </p:sp>
      <p:sp>
        <p:nvSpPr>
          <p:cNvPr id="3" name="İçerik Yer Tutucusu 2">
            <a:extLst>
              <a:ext uri="{FF2B5EF4-FFF2-40B4-BE49-F238E27FC236}">
                <a16:creationId xmlns:a16="http://schemas.microsoft.com/office/drawing/2014/main" id="{5D4FCB94-314F-4926-A751-CE50D366FCA6}"/>
              </a:ext>
            </a:extLst>
          </p:cNvPr>
          <p:cNvSpPr>
            <a:spLocks noGrp="1"/>
          </p:cNvSpPr>
          <p:nvPr>
            <p:ph idx="1"/>
          </p:nvPr>
        </p:nvSpPr>
        <p:spPr/>
        <p:txBody>
          <a:bodyPr>
            <a:normAutofit fontScale="85000" lnSpcReduction="10000"/>
          </a:bodyPr>
          <a:lstStyle/>
          <a:p>
            <a:pPr algn="just"/>
            <a:r>
              <a:rPr lang="tr-TR" sz="2400" dirty="0"/>
              <a:t>Günde 2-3 litre su için.</a:t>
            </a:r>
          </a:p>
          <a:p>
            <a:pPr algn="just"/>
            <a:r>
              <a:rPr lang="tr-TR" sz="2400" dirty="0"/>
              <a:t>Lif içeriği yüksek meyveleri tüketin(yulaf, kuru meyve, kuru bakliyat).</a:t>
            </a:r>
          </a:p>
          <a:p>
            <a:pPr algn="just"/>
            <a:r>
              <a:rPr lang="tr-TR" sz="2400" dirty="0"/>
              <a:t>Sabah kahvaltısı yapmaya özen gösterin.</a:t>
            </a:r>
          </a:p>
          <a:p>
            <a:pPr algn="just"/>
            <a:r>
              <a:rPr lang="tr-TR" sz="2400" dirty="0"/>
              <a:t>Şekerden, kafeinli, yapay gazlı içeceklerden uzak durun.</a:t>
            </a:r>
          </a:p>
          <a:p>
            <a:pPr algn="just"/>
            <a:r>
              <a:rPr lang="tr-TR" sz="2400" dirty="0"/>
              <a:t>Meyve suları yerine doğal meyveleri tercih edin.</a:t>
            </a:r>
          </a:p>
          <a:p>
            <a:pPr algn="just"/>
            <a:r>
              <a:rPr lang="tr-TR" sz="2400" dirty="0"/>
              <a:t>Paket gıda, dondurulmuş gıda tüketimini azaltın.</a:t>
            </a:r>
          </a:p>
          <a:p>
            <a:pPr algn="just"/>
            <a:r>
              <a:rPr lang="tr-TR" sz="2400" dirty="0"/>
              <a:t>Yiyecekleri yavaşça çiğneyin. Küçük porsiyonlarda yemek yiyin.</a:t>
            </a:r>
          </a:p>
          <a:p>
            <a:pPr algn="just"/>
            <a:r>
              <a:rPr lang="tr-TR" sz="2400" dirty="0"/>
              <a:t>Vitamin eksikliklerinizi kontrol ettirin.</a:t>
            </a:r>
          </a:p>
        </p:txBody>
      </p:sp>
    </p:spTree>
    <p:extLst>
      <p:ext uri="{BB962C8B-B14F-4D97-AF65-F5344CB8AC3E}">
        <p14:creationId xmlns:p14="http://schemas.microsoft.com/office/powerpoint/2010/main" val="309182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F3F997-D469-4591-8678-307E35EAA0C4}"/>
              </a:ext>
            </a:extLst>
          </p:cNvPr>
          <p:cNvSpPr>
            <a:spLocks noGrp="1"/>
          </p:cNvSpPr>
          <p:nvPr>
            <p:ph type="title"/>
          </p:nvPr>
        </p:nvSpPr>
        <p:spPr/>
        <p:txBody>
          <a:bodyPr/>
          <a:lstStyle/>
          <a:p>
            <a:r>
              <a:rPr lang="tr-TR" sz="4400" b="1" dirty="0"/>
              <a:t>Meditasyon yapmak</a:t>
            </a:r>
          </a:p>
        </p:txBody>
      </p:sp>
      <p:sp>
        <p:nvSpPr>
          <p:cNvPr id="3" name="İçerik Yer Tutucusu 2">
            <a:extLst>
              <a:ext uri="{FF2B5EF4-FFF2-40B4-BE49-F238E27FC236}">
                <a16:creationId xmlns:a16="http://schemas.microsoft.com/office/drawing/2014/main" id="{60C0EAFF-FC17-405A-8430-3A2CF0A97C17}"/>
              </a:ext>
            </a:extLst>
          </p:cNvPr>
          <p:cNvSpPr>
            <a:spLocks noGrp="1"/>
          </p:cNvSpPr>
          <p:nvPr>
            <p:ph idx="1"/>
          </p:nvPr>
        </p:nvSpPr>
        <p:spPr>
          <a:xfrm>
            <a:off x="1154954" y="2603500"/>
            <a:ext cx="10427446" cy="3416300"/>
          </a:xfrm>
        </p:spPr>
        <p:txBody>
          <a:bodyPr>
            <a:normAutofit fontScale="92500" lnSpcReduction="20000"/>
          </a:bodyPr>
          <a:lstStyle/>
          <a:p>
            <a:pPr marL="0" indent="0">
              <a:buNone/>
            </a:pPr>
            <a:r>
              <a:rPr lang="tr-TR" sz="2200" dirty="0"/>
              <a:t>Düzenli olarak yapılan meditasyon;</a:t>
            </a:r>
          </a:p>
          <a:p>
            <a:r>
              <a:rPr lang="tr-TR" sz="2200" dirty="0"/>
              <a:t>Beyin fonksiyonlarının düzenlenmesini sağlayarak kişinin endişe ve stres seviyesini azaltıcı etki gösterir. Strese bağımlı olarak gelişen yaşlanma etkilerinde azalma gözlenir.</a:t>
            </a:r>
          </a:p>
          <a:p>
            <a:r>
              <a:rPr lang="tr-TR" sz="2200" dirty="0"/>
              <a:t>Kişinin öğrenme yeteneğini artırır ve hafızayı güçlendirir.</a:t>
            </a:r>
          </a:p>
          <a:p>
            <a:r>
              <a:rPr lang="tr-TR" sz="2200" dirty="0"/>
              <a:t>Tüm vücudun gevşemesini sağlar ve kaslar gevşediğinde hücrelerden nitrik oksit adlı bir madde salgılanarak kan damarları daha açık hale gelir. Bu durum da kalp krizi riskini azaltır ve tansiyonun düşmesini sağlar.</a:t>
            </a:r>
          </a:p>
          <a:p>
            <a:r>
              <a:rPr lang="tr-TR" sz="2200" dirty="0"/>
              <a:t>Kişisel farkındalığın artmasına yardımcı olarak yalnızlık hissini azaltır. Yaratıcılık ve problem çözme yeteneğinin gelişmesini destekler ve pozitif düşünme gücünü artırır</a:t>
            </a:r>
            <a:r>
              <a:rPr lang="tr-TR" dirty="0"/>
              <a:t>.</a:t>
            </a:r>
          </a:p>
        </p:txBody>
      </p:sp>
    </p:spTree>
    <p:extLst>
      <p:ext uri="{BB962C8B-B14F-4D97-AF65-F5344CB8AC3E}">
        <p14:creationId xmlns:p14="http://schemas.microsoft.com/office/powerpoint/2010/main" val="1876755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E270FA-0C5B-49C5-9CBF-1933B470B77B}"/>
              </a:ext>
            </a:extLst>
          </p:cNvPr>
          <p:cNvSpPr>
            <a:spLocks noGrp="1"/>
          </p:cNvSpPr>
          <p:nvPr>
            <p:ph type="title"/>
          </p:nvPr>
        </p:nvSpPr>
        <p:spPr/>
        <p:txBody>
          <a:bodyPr/>
          <a:lstStyle/>
          <a:p>
            <a:r>
              <a:rPr lang="tr-TR" sz="4000" b="1" dirty="0"/>
              <a:t>Meditasyon</a:t>
            </a:r>
          </a:p>
        </p:txBody>
      </p:sp>
      <p:sp>
        <p:nvSpPr>
          <p:cNvPr id="3" name="İçerik Yer Tutucusu 2">
            <a:extLst>
              <a:ext uri="{FF2B5EF4-FFF2-40B4-BE49-F238E27FC236}">
                <a16:creationId xmlns:a16="http://schemas.microsoft.com/office/drawing/2014/main" id="{C708A04E-CD85-4704-AE3E-3B8232A57959}"/>
              </a:ext>
            </a:extLst>
          </p:cNvPr>
          <p:cNvSpPr>
            <a:spLocks noGrp="1"/>
          </p:cNvSpPr>
          <p:nvPr>
            <p:ph idx="1"/>
          </p:nvPr>
        </p:nvSpPr>
        <p:spPr>
          <a:xfrm>
            <a:off x="810397" y="2603500"/>
            <a:ext cx="6027725" cy="3416300"/>
          </a:xfrm>
        </p:spPr>
        <p:txBody>
          <a:bodyPr/>
          <a:lstStyle/>
          <a:p>
            <a:r>
              <a:rPr lang="tr-TR" sz="2400" dirty="0"/>
              <a:t>1.adım: Rahat bir nokta belirleyin.</a:t>
            </a:r>
          </a:p>
          <a:p>
            <a:r>
              <a:rPr lang="tr-TR" sz="2400" dirty="0"/>
              <a:t>2.adım: Rahatça oturun.</a:t>
            </a:r>
          </a:p>
          <a:p>
            <a:r>
              <a:rPr lang="tr-TR" sz="2400" dirty="0"/>
              <a:t>3.adım:Merkeze dönmek için derin derin nefes alın.</a:t>
            </a:r>
          </a:p>
          <a:p>
            <a:r>
              <a:rPr lang="tr-TR" sz="2400" dirty="0"/>
              <a:t>4.adım:Vücudunuzu tarayın.</a:t>
            </a:r>
          </a:p>
          <a:p>
            <a:r>
              <a:rPr lang="tr-TR" sz="2400" dirty="0"/>
              <a:t>5.adım:Düşüncelerinizi gözlemleyin.</a:t>
            </a:r>
          </a:p>
          <a:p>
            <a:r>
              <a:rPr lang="tr-TR" sz="2400" dirty="0"/>
              <a:t>6.adım: Meditasyonu bitirin</a:t>
            </a:r>
            <a:r>
              <a:rPr lang="tr-TR" dirty="0"/>
              <a:t>.</a:t>
            </a:r>
          </a:p>
        </p:txBody>
      </p:sp>
      <p:pic>
        <p:nvPicPr>
          <p:cNvPr id="2050" name="Picture 2" descr="Yeni Başlayanlar İçin Meditasyon Rehberi! Hızlı ve Etkili Şekilde Meditasyon  Yapmanın Yolları - onedio.com">
            <a:extLst>
              <a:ext uri="{FF2B5EF4-FFF2-40B4-BE49-F238E27FC236}">
                <a16:creationId xmlns:a16="http://schemas.microsoft.com/office/drawing/2014/main" id="{F1DF38E4-E353-4BB0-A6F8-7F206D4C94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4175" y="2603499"/>
            <a:ext cx="4307427" cy="3280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932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316590-2A2D-442F-BAD1-CE544FF6AAED}"/>
              </a:ext>
            </a:extLst>
          </p:cNvPr>
          <p:cNvSpPr>
            <a:spLocks noGrp="1"/>
          </p:cNvSpPr>
          <p:nvPr>
            <p:ph type="title"/>
          </p:nvPr>
        </p:nvSpPr>
        <p:spPr/>
        <p:txBody>
          <a:bodyPr/>
          <a:lstStyle/>
          <a:p>
            <a:r>
              <a:rPr lang="tr-TR" sz="4000" b="1" dirty="0"/>
              <a:t>Uyku düzeni oluşturmak</a:t>
            </a:r>
            <a:endParaRPr lang="tr-TR" sz="4000" dirty="0"/>
          </a:p>
        </p:txBody>
      </p:sp>
      <p:sp>
        <p:nvSpPr>
          <p:cNvPr id="3" name="İçerik Yer Tutucusu 2">
            <a:extLst>
              <a:ext uri="{FF2B5EF4-FFF2-40B4-BE49-F238E27FC236}">
                <a16:creationId xmlns:a16="http://schemas.microsoft.com/office/drawing/2014/main" id="{8EE77B26-31BD-4E92-B18C-112654946249}"/>
              </a:ext>
            </a:extLst>
          </p:cNvPr>
          <p:cNvSpPr>
            <a:spLocks noGrp="1"/>
          </p:cNvSpPr>
          <p:nvPr>
            <p:ph idx="1"/>
          </p:nvPr>
        </p:nvSpPr>
        <p:spPr>
          <a:xfrm>
            <a:off x="1154954" y="2544417"/>
            <a:ext cx="8825659" cy="3975653"/>
          </a:xfrm>
        </p:spPr>
        <p:txBody>
          <a:bodyPr>
            <a:noAutofit/>
          </a:bodyPr>
          <a:lstStyle/>
          <a:p>
            <a:pPr marL="0" indent="0">
              <a:buNone/>
            </a:pPr>
            <a:r>
              <a:rPr lang="tr-TR" b="1" i="1" dirty="0"/>
              <a:t>Düzenli uykunun faydaları:</a:t>
            </a:r>
          </a:p>
          <a:p>
            <a:pPr algn="just"/>
            <a:r>
              <a:rPr lang="tr-TR" dirty="0"/>
              <a:t>Kaliteli ve düzenli uyku hastalıklara yakalanma oranını düşürür.</a:t>
            </a:r>
          </a:p>
          <a:p>
            <a:pPr algn="just"/>
            <a:r>
              <a:rPr lang="tr-TR" dirty="0"/>
              <a:t>Vücutta protein sentezinin, hücre mitozunun ve büyüme hormonu salgılanmasını artırır.</a:t>
            </a:r>
          </a:p>
          <a:p>
            <a:pPr algn="just"/>
            <a:r>
              <a:rPr lang="tr-TR" dirty="0"/>
              <a:t>Kronik ağrıları azaltır.</a:t>
            </a:r>
          </a:p>
          <a:p>
            <a:pPr algn="just"/>
            <a:r>
              <a:rPr lang="tr-TR" dirty="0"/>
              <a:t>Kilo kontrolü sağlar. Az ve sağlıksız uyku  kilo alımını artırır.</a:t>
            </a:r>
          </a:p>
          <a:p>
            <a:pPr algn="just"/>
            <a:r>
              <a:rPr lang="tr-TR" dirty="0"/>
              <a:t>Stres kontrolünü etkiler. Düzenli uyuyan kişilerin stres seviyesi de daha düşüktür.</a:t>
            </a:r>
          </a:p>
          <a:p>
            <a:pPr algn="just"/>
            <a:r>
              <a:rPr lang="tr-TR" dirty="0"/>
              <a:t>Kalp sağlığını korur.</a:t>
            </a:r>
          </a:p>
          <a:p>
            <a:pPr algn="just"/>
            <a:r>
              <a:rPr lang="tr-TR" dirty="0"/>
              <a:t>Ömrü uzatır.</a:t>
            </a:r>
          </a:p>
        </p:txBody>
      </p:sp>
    </p:spTree>
    <p:extLst>
      <p:ext uri="{BB962C8B-B14F-4D97-AF65-F5344CB8AC3E}">
        <p14:creationId xmlns:p14="http://schemas.microsoft.com/office/powerpoint/2010/main" val="1284959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72F471-85F7-4FB7-9369-5910ED45F2BD}"/>
              </a:ext>
            </a:extLst>
          </p:cNvPr>
          <p:cNvSpPr>
            <a:spLocks noGrp="1"/>
          </p:cNvSpPr>
          <p:nvPr>
            <p:ph type="title"/>
          </p:nvPr>
        </p:nvSpPr>
        <p:spPr/>
        <p:txBody>
          <a:bodyPr/>
          <a:lstStyle/>
          <a:p>
            <a:r>
              <a:rPr lang="tr-TR" b="1" dirty="0"/>
              <a:t>Stres Nedir?</a:t>
            </a:r>
          </a:p>
        </p:txBody>
      </p:sp>
      <p:sp>
        <p:nvSpPr>
          <p:cNvPr id="3" name="İçerik Yer Tutucusu 2">
            <a:extLst>
              <a:ext uri="{FF2B5EF4-FFF2-40B4-BE49-F238E27FC236}">
                <a16:creationId xmlns:a16="http://schemas.microsoft.com/office/drawing/2014/main" id="{A34F4E8F-03E6-43D7-87E3-3363819E61D7}"/>
              </a:ext>
            </a:extLst>
          </p:cNvPr>
          <p:cNvSpPr>
            <a:spLocks noGrp="1"/>
          </p:cNvSpPr>
          <p:nvPr>
            <p:ph idx="1"/>
          </p:nvPr>
        </p:nvSpPr>
        <p:spPr>
          <a:xfrm>
            <a:off x="907774" y="2625494"/>
            <a:ext cx="7010401" cy="3416300"/>
          </a:xfrm>
        </p:spPr>
        <p:txBody>
          <a:bodyPr>
            <a:normAutofit lnSpcReduction="10000"/>
          </a:bodyPr>
          <a:lstStyle/>
          <a:p>
            <a:pPr algn="just"/>
            <a:r>
              <a:rPr lang="tr-TR" dirty="0"/>
              <a:t>Stres, kişinin algıladığı herhangi bir tehdit ile fiziksel ve duygusal olarak başa çıkamaması nedeniyle oluşan ve günlük hayatını genellikle olumsuz etkileyen gerilimli bir süreçtir.</a:t>
            </a:r>
          </a:p>
          <a:p>
            <a:pPr algn="just"/>
            <a:r>
              <a:rPr lang="tr-TR" dirty="0"/>
              <a:t> Kronik hale gelmeyen ve kontrolden çıkmayan stres çevrenizdeki şeylerden daha fazla haberdar olmanızı ve daha rahat odaklanmanızı sağlayabilir.</a:t>
            </a:r>
          </a:p>
          <a:p>
            <a:pPr algn="just"/>
            <a:r>
              <a:rPr lang="tr-TR" dirty="0"/>
              <a:t>Ancak yaşadığınız stresin sonucunda hayatınızın kontrolünü kaybederseniz işiniz, aile hayatınız, sağlığınız ya da çevrenizle ilişkileriniz ciddi şekilde zarar görebilir. Stres bu açılardan ihmal edilmemesi ve yönetilmesi gereken bir problemdir.</a:t>
            </a:r>
          </a:p>
          <a:p>
            <a:endParaRPr lang="tr-TR" dirty="0"/>
          </a:p>
        </p:txBody>
      </p:sp>
      <p:pic>
        <p:nvPicPr>
          <p:cNvPr id="1026" name="Picture 2" descr="İş Yerinde Stres ve Çalışanlarda Stres Yönetimi - idenfit">
            <a:extLst>
              <a:ext uri="{FF2B5EF4-FFF2-40B4-BE49-F238E27FC236}">
                <a16:creationId xmlns:a16="http://schemas.microsoft.com/office/drawing/2014/main" id="{0577BEC0-23C6-40B0-9142-7E1CCE8393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8175" y="2625494"/>
            <a:ext cx="3988904" cy="3258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527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594092-5908-4D66-B87F-E53EA194F44E}"/>
              </a:ext>
            </a:extLst>
          </p:cNvPr>
          <p:cNvSpPr>
            <a:spLocks noGrp="1"/>
          </p:cNvSpPr>
          <p:nvPr>
            <p:ph type="title"/>
          </p:nvPr>
        </p:nvSpPr>
        <p:spPr>
          <a:xfrm>
            <a:off x="1219200" y="1232452"/>
            <a:ext cx="8761413" cy="728870"/>
          </a:xfrm>
        </p:spPr>
        <p:txBody>
          <a:bodyPr/>
          <a:lstStyle/>
          <a:p>
            <a:r>
              <a:rPr lang="tr-TR" sz="4000" b="1" dirty="0"/>
              <a:t>Uyku düzeni oluşturmak</a:t>
            </a:r>
            <a:br>
              <a:rPr lang="tr-TR" sz="3600" dirty="0"/>
            </a:br>
            <a:endParaRPr lang="tr-TR" dirty="0"/>
          </a:p>
        </p:txBody>
      </p:sp>
      <p:sp>
        <p:nvSpPr>
          <p:cNvPr id="3" name="İçerik Yer Tutucusu 2">
            <a:extLst>
              <a:ext uri="{FF2B5EF4-FFF2-40B4-BE49-F238E27FC236}">
                <a16:creationId xmlns:a16="http://schemas.microsoft.com/office/drawing/2014/main" id="{6CBEFB72-C4AB-4F0B-AF55-AE391CF6B062}"/>
              </a:ext>
            </a:extLst>
          </p:cNvPr>
          <p:cNvSpPr>
            <a:spLocks noGrp="1"/>
          </p:cNvSpPr>
          <p:nvPr>
            <p:ph idx="1"/>
          </p:nvPr>
        </p:nvSpPr>
        <p:spPr>
          <a:xfrm>
            <a:off x="1154954" y="2603500"/>
            <a:ext cx="9115481" cy="3784048"/>
          </a:xfrm>
        </p:spPr>
        <p:txBody>
          <a:bodyPr>
            <a:normAutofit fontScale="92500" lnSpcReduction="10000"/>
          </a:bodyPr>
          <a:lstStyle/>
          <a:p>
            <a:pPr marL="0" indent="0">
              <a:buNone/>
            </a:pPr>
            <a:r>
              <a:rPr lang="tr-TR" sz="2000" b="1" i="1" dirty="0"/>
              <a:t>1.Uyuma-uyanma rutini oluşturun.</a:t>
            </a:r>
          </a:p>
          <a:p>
            <a:pPr algn="just"/>
            <a:r>
              <a:rPr lang="tr-TR" altLang="tr-TR" sz="2000" dirty="0"/>
              <a:t>Her gün aynı saatte kalkın. Alarm kurun. Alarm için kullandığınız cihazı odanın öbür ucuna koyun.</a:t>
            </a:r>
          </a:p>
          <a:p>
            <a:pPr algn="just"/>
            <a:r>
              <a:rPr lang="tr-TR" altLang="tr-TR" sz="2000" dirty="0"/>
              <a:t>Saat kaçta yatarsanız yatın veya kaç saat uyumuş olursanız olun hep aynı saatte kalkın.</a:t>
            </a:r>
          </a:p>
          <a:p>
            <a:pPr algn="just"/>
            <a:r>
              <a:rPr lang="tr-TR" altLang="tr-TR" sz="2000" dirty="0"/>
              <a:t>Her gece sadece 8 saat uyumayı amaçlamalısınız. Bu süreden daha fazla uyumak size ağırlık verir ve hatta daha fazla uykuya ihtiyacınız olduğunu hissedersiniz.</a:t>
            </a:r>
          </a:p>
          <a:p>
            <a:pPr algn="just"/>
            <a:r>
              <a:rPr lang="tr-TR" altLang="tr-TR" sz="2000" dirty="0"/>
              <a:t>Eğer yorgun değilseniz yatağa girmeyin. Belli bir yatma zamanı olmasına gerek yoktur ancak kalkmak için belirli bir saat belirlediğinizde, her gece aşağı yukarı aynı zamanda yorulmaya başladığınızı fark edersiniz.</a:t>
            </a:r>
            <a:endParaRPr lang="tr-TR" sz="2000" dirty="0"/>
          </a:p>
        </p:txBody>
      </p:sp>
    </p:spTree>
    <p:extLst>
      <p:ext uri="{BB962C8B-B14F-4D97-AF65-F5344CB8AC3E}">
        <p14:creationId xmlns:p14="http://schemas.microsoft.com/office/powerpoint/2010/main" val="1346705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5D724E-2FD3-4BF8-9928-8FF3421299F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283C06-9B6E-4422-AA3C-E32C90DF72D9}"/>
              </a:ext>
            </a:extLst>
          </p:cNvPr>
          <p:cNvSpPr>
            <a:spLocks noGrp="1"/>
          </p:cNvSpPr>
          <p:nvPr>
            <p:ph idx="1"/>
          </p:nvPr>
        </p:nvSpPr>
        <p:spPr>
          <a:xfrm>
            <a:off x="1154954" y="2603500"/>
            <a:ext cx="5815689" cy="3416300"/>
          </a:xfrm>
        </p:spPr>
        <p:txBody>
          <a:bodyPr>
            <a:normAutofit fontScale="92500" lnSpcReduction="20000"/>
          </a:bodyPr>
          <a:lstStyle/>
          <a:p>
            <a:pPr marL="0" indent="0" algn="just">
              <a:buNone/>
            </a:pPr>
            <a:r>
              <a:rPr lang="tr-TR" altLang="tr-TR" sz="2800" b="1" i="1" dirty="0"/>
              <a:t>2.Gün içinde uyumayın.</a:t>
            </a:r>
          </a:p>
          <a:p>
            <a:pPr marL="0" indent="0" algn="just">
              <a:buNone/>
            </a:pPr>
            <a:r>
              <a:rPr lang="tr-TR" altLang="tr-TR" sz="2800" b="1" i="1" dirty="0"/>
              <a:t>3.Yatağınızı sadece uyumak için kullanın</a:t>
            </a:r>
            <a:r>
              <a:rPr lang="tr-TR" altLang="tr-TR" sz="2800" dirty="0"/>
              <a:t>.</a:t>
            </a:r>
          </a:p>
          <a:p>
            <a:pPr algn="just"/>
            <a:r>
              <a:rPr lang="tr-TR" altLang="tr-TR" sz="2800" dirty="0"/>
              <a:t>Eğer 20 dakikayı aşan bir süre yatakta kalıp uykuya dalamadıysanız, başka bir odaya geçin ve tekrar uykulu hissedene kadar rahatlatıcı başka bir şeyle uğraşın.</a:t>
            </a:r>
            <a:endParaRPr lang="tr-TR" altLang="tr-TR" sz="2800" b="1" i="1" dirty="0"/>
          </a:p>
          <a:p>
            <a:endParaRPr lang="tr-TR" dirty="0"/>
          </a:p>
        </p:txBody>
      </p:sp>
      <p:pic>
        <p:nvPicPr>
          <p:cNvPr id="3074" name="Picture 2" descr="Artık düzenli uyku vakti! - QBLOG">
            <a:extLst>
              <a:ext uri="{FF2B5EF4-FFF2-40B4-BE49-F238E27FC236}">
                <a16:creationId xmlns:a16="http://schemas.microsoft.com/office/drawing/2014/main" id="{1B6D9694-5708-4034-878E-126F4543BB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3165" y="2835275"/>
            <a:ext cx="4174435" cy="2916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230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E1C79E-09AB-48C8-A2BF-7A9D2D8EBE54}"/>
              </a:ext>
            </a:extLst>
          </p:cNvPr>
          <p:cNvSpPr>
            <a:spLocks noGrp="1"/>
          </p:cNvSpPr>
          <p:nvPr>
            <p:ph type="title"/>
          </p:nvPr>
        </p:nvSpPr>
        <p:spPr/>
        <p:txBody>
          <a:bodyPr/>
          <a:lstStyle/>
          <a:p>
            <a:r>
              <a:rPr lang="tr-TR" sz="4000" b="1" dirty="0"/>
              <a:t>İyi bir gece uykusu için:</a:t>
            </a:r>
          </a:p>
        </p:txBody>
      </p:sp>
      <p:sp>
        <p:nvSpPr>
          <p:cNvPr id="3" name="İçerik Yer Tutucusu 2">
            <a:extLst>
              <a:ext uri="{FF2B5EF4-FFF2-40B4-BE49-F238E27FC236}">
                <a16:creationId xmlns:a16="http://schemas.microsoft.com/office/drawing/2014/main" id="{D800D88E-F2CB-424C-8471-8066A982413E}"/>
              </a:ext>
            </a:extLst>
          </p:cNvPr>
          <p:cNvSpPr>
            <a:spLocks noGrp="1"/>
          </p:cNvSpPr>
          <p:nvPr>
            <p:ph idx="1"/>
          </p:nvPr>
        </p:nvSpPr>
        <p:spPr>
          <a:xfrm>
            <a:off x="1154955" y="2603500"/>
            <a:ext cx="6306019" cy="3416300"/>
          </a:xfrm>
        </p:spPr>
        <p:txBody>
          <a:bodyPr>
            <a:normAutofit fontScale="92500"/>
          </a:bodyPr>
          <a:lstStyle/>
          <a:p>
            <a:pPr algn="just"/>
            <a:r>
              <a:rPr lang="tr-TR" altLang="tr-TR" sz="2400" dirty="0"/>
              <a:t>Yatmadan 3 saat öncesinden itibaren egzersiz yapmaktan kaçının çünkü aktivite sizi uyanık tutabilir.</a:t>
            </a:r>
          </a:p>
          <a:p>
            <a:pPr algn="just"/>
            <a:r>
              <a:rPr lang="tr-TR" altLang="tr-TR" sz="2400" dirty="0"/>
              <a:t>Yatmadan önce sadece hafif şeyler yiyin.</a:t>
            </a:r>
          </a:p>
          <a:p>
            <a:pPr algn="just"/>
            <a:r>
              <a:rPr lang="tr-TR" altLang="tr-TR" sz="2400" dirty="0"/>
              <a:t>Gece yarısı atıştırmaktan kaçının.</a:t>
            </a:r>
          </a:p>
          <a:p>
            <a:pPr algn="just"/>
            <a:r>
              <a:rPr lang="tr-TR" altLang="tr-TR" sz="2400" dirty="0"/>
              <a:t>Yatmadan 6-8 saat öncesinden kafeinli içeceklerden kaçının.</a:t>
            </a:r>
          </a:p>
          <a:p>
            <a:pPr algn="just"/>
            <a:r>
              <a:rPr lang="tr-TR" altLang="tr-TR" sz="2400" dirty="0"/>
              <a:t>Gürültü varsa kulaklık takın</a:t>
            </a:r>
            <a:endParaRPr lang="tr-TR" sz="2400" dirty="0"/>
          </a:p>
        </p:txBody>
      </p:sp>
      <p:pic>
        <p:nvPicPr>
          <p:cNvPr id="4100" name="Picture 4" descr="Düzenli Uyku Alışkanlığı | Rehberlik ve Psikolojik Danışma Portalı (PDR)">
            <a:extLst>
              <a:ext uri="{FF2B5EF4-FFF2-40B4-BE49-F238E27FC236}">
                <a16:creationId xmlns:a16="http://schemas.microsoft.com/office/drawing/2014/main" id="{62F018C9-A4C0-4B29-994B-05637DF16E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6505" y="2915478"/>
            <a:ext cx="3763617" cy="296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7328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2E71E-1C99-4E68-AEE4-A8BD6E6ADF8C}"/>
              </a:ext>
            </a:extLst>
          </p:cNvPr>
          <p:cNvSpPr>
            <a:spLocks noGrp="1"/>
          </p:cNvSpPr>
          <p:nvPr>
            <p:ph type="title"/>
          </p:nvPr>
        </p:nvSpPr>
        <p:spPr/>
        <p:txBody>
          <a:bodyPr/>
          <a:lstStyle/>
          <a:p>
            <a:r>
              <a:rPr lang="tr-TR" altLang="tr-TR" sz="4000" b="1" dirty="0"/>
              <a:t>Uyuyamıyor musunuz</a:t>
            </a:r>
            <a:r>
              <a:rPr lang="tr-TR" altLang="tr-TR" dirty="0"/>
              <a:t>?</a:t>
            </a:r>
            <a:endParaRPr lang="tr-TR" dirty="0"/>
          </a:p>
        </p:txBody>
      </p:sp>
      <p:sp>
        <p:nvSpPr>
          <p:cNvPr id="3" name="İçerik Yer Tutucusu 2">
            <a:extLst>
              <a:ext uri="{FF2B5EF4-FFF2-40B4-BE49-F238E27FC236}">
                <a16:creationId xmlns:a16="http://schemas.microsoft.com/office/drawing/2014/main" id="{9074DD41-2F2E-4CC7-97B0-9011899C8FE3}"/>
              </a:ext>
            </a:extLst>
          </p:cNvPr>
          <p:cNvSpPr>
            <a:spLocks noGrp="1"/>
          </p:cNvSpPr>
          <p:nvPr>
            <p:ph idx="1"/>
          </p:nvPr>
        </p:nvSpPr>
        <p:spPr>
          <a:xfrm>
            <a:off x="1154954" y="2603500"/>
            <a:ext cx="9314263" cy="3416300"/>
          </a:xfrm>
        </p:spPr>
        <p:txBody>
          <a:bodyPr>
            <a:normAutofit fontScale="92500" lnSpcReduction="20000"/>
          </a:bodyPr>
          <a:lstStyle/>
          <a:p>
            <a:pPr algn="just"/>
            <a:r>
              <a:rPr lang="tr-TR" altLang="tr-TR" sz="2400" dirty="0"/>
              <a:t>Uykuya dalamadığınız için endişelenmeyin. « uykunun hazır olduğunda geleceğine yatakta rahatlamanın da neredeyse aynı şekilde iyi olduğuna» kendinizi ikna edin.</a:t>
            </a:r>
          </a:p>
          <a:p>
            <a:pPr algn="just"/>
            <a:r>
              <a:rPr lang="tr-TR" altLang="tr-TR" sz="2400" dirty="0"/>
              <a:t>Karanlıkta gözlerinizi açık tutun ve uykulu hissetmeye başladığınızda bile gözlerinizi açık tutmaya devam edin.</a:t>
            </a:r>
          </a:p>
          <a:p>
            <a:pPr algn="just"/>
            <a:r>
              <a:rPr lang="tr-TR" altLang="tr-TR" sz="2400" dirty="0"/>
              <a:t>Rahatlamış ve huzurlu hissettiğiniz hoş bir sahne hayal edin.</a:t>
            </a:r>
          </a:p>
          <a:p>
            <a:pPr algn="just"/>
            <a:r>
              <a:rPr lang="tr-TR" altLang="tr-TR" sz="2400" dirty="0"/>
              <a:t>Bedeninizin farklı bölümlerini bir </a:t>
            </a:r>
            <a:r>
              <a:rPr lang="tr-TR" altLang="tr-TR" sz="2400" dirty="0" err="1"/>
              <a:t>bir</a:t>
            </a:r>
            <a:r>
              <a:rPr lang="tr-TR" altLang="tr-TR" sz="2400" dirty="0"/>
              <a:t> rahatlatın, yavaş ve derin nefes alın.</a:t>
            </a:r>
          </a:p>
          <a:p>
            <a:pPr algn="just"/>
            <a:r>
              <a:rPr lang="tr-TR" altLang="tr-TR" sz="2400" dirty="0"/>
              <a:t>20 dakika içinde uykuya dalamadıysanız kalkın ve yeniden uykunuz gelene kadar başka bir odaya geçin.</a:t>
            </a:r>
          </a:p>
          <a:p>
            <a:endParaRPr lang="tr-TR" dirty="0"/>
          </a:p>
        </p:txBody>
      </p:sp>
    </p:spTree>
    <p:extLst>
      <p:ext uri="{BB962C8B-B14F-4D97-AF65-F5344CB8AC3E}">
        <p14:creationId xmlns:p14="http://schemas.microsoft.com/office/powerpoint/2010/main" val="1353260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DE17E0-DD80-47FA-9E3F-F62863D90819}"/>
              </a:ext>
            </a:extLst>
          </p:cNvPr>
          <p:cNvSpPr>
            <a:spLocks noGrp="1"/>
          </p:cNvSpPr>
          <p:nvPr>
            <p:ph type="title"/>
          </p:nvPr>
        </p:nvSpPr>
        <p:spPr/>
        <p:txBody>
          <a:bodyPr/>
          <a:lstStyle/>
          <a:p>
            <a:r>
              <a:rPr lang="tr-TR" altLang="tr-TR" sz="4000" b="1" dirty="0"/>
              <a:t>Geceleri endişe nasıl azaltılır</a:t>
            </a:r>
            <a:r>
              <a:rPr lang="tr-TR" altLang="tr-TR" dirty="0"/>
              <a:t>?</a:t>
            </a:r>
            <a:endParaRPr lang="tr-TR" dirty="0"/>
          </a:p>
        </p:txBody>
      </p:sp>
      <p:sp>
        <p:nvSpPr>
          <p:cNvPr id="3" name="İçerik Yer Tutucusu 2">
            <a:extLst>
              <a:ext uri="{FF2B5EF4-FFF2-40B4-BE49-F238E27FC236}">
                <a16:creationId xmlns:a16="http://schemas.microsoft.com/office/drawing/2014/main" id="{3002A63D-1470-494B-B2F9-05AFF8539A69}"/>
              </a:ext>
            </a:extLst>
          </p:cNvPr>
          <p:cNvSpPr>
            <a:spLocks noGrp="1"/>
          </p:cNvSpPr>
          <p:nvPr>
            <p:ph idx="1"/>
          </p:nvPr>
        </p:nvSpPr>
        <p:spPr>
          <a:xfrm>
            <a:off x="1154955" y="2603500"/>
            <a:ext cx="6173497" cy="3416300"/>
          </a:xfrm>
        </p:spPr>
        <p:txBody>
          <a:bodyPr>
            <a:normAutofit fontScale="92500" lnSpcReduction="20000"/>
          </a:bodyPr>
          <a:lstStyle/>
          <a:p>
            <a:pPr algn="just"/>
            <a:r>
              <a:rPr lang="tr-TR" altLang="tr-TR" sz="3200" dirty="0"/>
              <a:t>Eğer endişelendiğiniz için uyuyamıyorsanız kendinize bir «endişe zamanı» oluşturun. Bu, gün içinde endişeleriniz hakkında, onları yatıştırmak için ne yapabileceğiniz konusunda düşünüp konuşabileceğiniz bir zaman dilimi olabilir</a:t>
            </a:r>
            <a:r>
              <a:rPr lang="tr-TR" altLang="tr-TR" dirty="0"/>
              <a:t>.</a:t>
            </a:r>
          </a:p>
          <a:p>
            <a:endParaRPr lang="tr-TR" dirty="0"/>
          </a:p>
        </p:txBody>
      </p:sp>
      <p:pic>
        <p:nvPicPr>
          <p:cNvPr id="5122" name="Picture 2" descr="uyuyamamak arşivleri - Online Eczacı">
            <a:extLst>
              <a:ext uri="{FF2B5EF4-FFF2-40B4-BE49-F238E27FC236}">
                <a16:creationId xmlns:a16="http://schemas.microsoft.com/office/drawing/2014/main" id="{E1066003-6D1B-43D4-ABA3-4B1A337124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9757" y="2603500"/>
            <a:ext cx="3741669" cy="341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287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DB48F3-DFEF-466A-82AB-5C195AB45163}"/>
              </a:ext>
            </a:extLst>
          </p:cNvPr>
          <p:cNvSpPr>
            <a:spLocks noGrp="1"/>
          </p:cNvSpPr>
          <p:nvPr>
            <p:ph type="title"/>
          </p:nvPr>
        </p:nvSpPr>
        <p:spPr/>
        <p:txBody>
          <a:bodyPr/>
          <a:lstStyle/>
          <a:p>
            <a:r>
              <a:rPr lang="tr-TR" sz="4000" b="1" dirty="0"/>
              <a:t>Düzenli bir etkinlik programı geliştirmek</a:t>
            </a:r>
          </a:p>
        </p:txBody>
      </p:sp>
      <p:sp>
        <p:nvSpPr>
          <p:cNvPr id="3" name="İçerik Yer Tutucusu 2">
            <a:extLst>
              <a:ext uri="{FF2B5EF4-FFF2-40B4-BE49-F238E27FC236}">
                <a16:creationId xmlns:a16="http://schemas.microsoft.com/office/drawing/2014/main" id="{A086E46B-9510-48CC-A6D8-7AE4B86B32A8}"/>
              </a:ext>
            </a:extLst>
          </p:cNvPr>
          <p:cNvSpPr>
            <a:spLocks noGrp="1"/>
          </p:cNvSpPr>
          <p:nvPr>
            <p:ph idx="1"/>
          </p:nvPr>
        </p:nvSpPr>
        <p:spPr>
          <a:xfrm>
            <a:off x="795130" y="2504661"/>
            <a:ext cx="9185483" cy="3515139"/>
          </a:xfrm>
        </p:spPr>
        <p:txBody>
          <a:bodyPr>
            <a:normAutofit lnSpcReduction="10000"/>
          </a:bodyPr>
          <a:lstStyle/>
          <a:p>
            <a:pPr algn="just"/>
            <a:r>
              <a:rPr lang="tr-TR" altLang="tr-TR" sz="1800" dirty="0"/>
              <a:t>Hedefleriniz  gerçekçi ve ulaşılabilir olsun.</a:t>
            </a:r>
          </a:p>
          <a:p>
            <a:pPr algn="just"/>
            <a:r>
              <a:rPr lang="tr-TR" altLang="tr-TR" sz="1800" dirty="0"/>
              <a:t>Ne yapmak istediğinizi belirleyin.</a:t>
            </a:r>
          </a:p>
          <a:p>
            <a:pPr marL="0" indent="0" algn="ctr">
              <a:buNone/>
            </a:pPr>
            <a:r>
              <a:rPr lang="tr-TR" altLang="tr-TR" sz="1800" b="1" i="1" dirty="0"/>
              <a:t>Etkinlik programına ne eklenebilir?</a:t>
            </a:r>
          </a:p>
          <a:p>
            <a:pPr marL="0" indent="0" algn="just">
              <a:buNone/>
            </a:pPr>
            <a:r>
              <a:rPr lang="tr-TR" altLang="tr-TR" sz="1800" dirty="0"/>
              <a:t>1.boş zaman</a:t>
            </a:r>
          </a:p>
          <a:p>
            <a:pPr marL="0" indent="0" algn="just">
              <a:buNone/>
            </a:pPr>
            <a:r>
              <a:rPr lang="tr-TR" altLang="tr-TR" sz="1800" dirty="0"/>
              <a:t>2.okul</a:t>
            </a:r>
          </a:p>
          <a:p>
            <a:pPr marL="0" indent="0" algn="just">
              <a:buNone/>
            </a:pPr>
            <a:r>
              <a:rPr lang="tr-TR" altLang="tr-TR" sz="1800" dirty="0"/>
              <a:t>3.arkadaşlarla görüşmek</a:t>
            </a:r>
          </a:p>
          <a:p>
            <a:pPr marL="0" indent="0" algn="just">
              <a:buNone/>
            </a:pPr>
            <a:r>
              <a:rPr lang="tr-TR" altLang="tr-TR" sz="1800" dirty="0"/>
              <a:t>4.egzersiz/spor</a:t>
            </a:r>
          </a:p>
          <a:p>
            <a:pPr marL="0" indent="0" algn="just">
              <a:buNone/>
            </a:pPr>
            <a:r>
              <a:rPr lang="tr-TR" altLang="tr-TR" sz="1800" dirty="0"/>
              <a:t>5.işlere yardımcı olmak</a:t>
            </a:r>
          </a:p>
          <a:p>
            <a:pPr marL="0" indent="0" algn="just">
              <a:buNone/>
            </a:pPr>
            <a:r>
              <a:rPr lang="tr-TR" altLang="tr-TR" sz="1800" dirty="0"/>
              <a:t>6.uyku</a:t>
            </a:r>
          </a:p>
          <a:p>
            <a:endParaRPr lang="tr-TR" dirty="0"/>
          </a:p>
        </p:txBody>
      </p:sp>
    </p:spTree>
    <p:extLst>
      <p:ext uri="{BB962C8B-B14F-4D97-AF65-F5344CB8AC3E}">
        <p14:creationId xmlns:p14="http://schemas.microsoft.com/office/powerpoint/2010/main" val="3378571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5C63F1-8572-4BFF-B356-B1D7FDF7DDC6}"/>
              </a:ext>
            </a:extLst>
          </p:cNvPr>
          <p:cNvSpPr>
            <a:spLocks noGrp="1"/>
          </p:cNvSpPr>
          <p:nvPr>
            <p:ph type="title"/>
          </p:nvPr>
        </p:nvSpPr>
        <p:spPr/>
        <p:txBody>
          <a:bodyPr/>
          <a:lstStyle/>
          <a:p>
            <a:r>
              <a:rPr lang="tr-TR" b="1" dirty="0"/>
              <a:t>Haftalık etkinlik çizelgesi</a:t>
            </a:r>
          </a:p>
        </p:txBody>
      </p:sp>
      <p:graphicFrame>
        <p:nvGraphicFramePr>
          <p:cNvPr id="5" name="İçerik Yer Tutucusu 4">
            <a:extLst>
              <a:ext uri="{FF2B5EF4-FFF2-40B4-BE49-F238E27FC236}">
                <a16:creationId xmlns:a16="http://schemas.microsoft.com/office/drawing/2014/main" id="{FFCF9182-D4B2-46E6-B1AE-60B8315D3C04}"/>
              </a:ext>
            </a:extLst>
          </p:cNvPr>
          <p:cNvGraphicFramePr>
            <a:graphicFrameLocks noGrp="1"/>
          </p:cNvGraphicFramePr>
          <p:nvPr>
            <p:ph idx="1"/>
            <p:extLst>
              <p:ext uri="{D42A27DB-BD31-4B8C-83A1-F6EECF244321}">
                <p14:modId xmlns:p14="http://schemas.microsoft.com/office/powerpoint/2010/main" val="3474649522"/>
              </p:ext>
            </p:extLst>
          </p:nvPr>
        </p:nvGraphicFramePr>
        <p:xfrm>
          <a:off x="1762540" y="2611119"/>
          <a:ext cx="7765775" cy="3749924"/>
        </p:xfrm>
        <a:graphic>
          <a:graphicData uri="http://schemas.openxmlformats.org/drawingml/2006/table">
            <a:tbl>
              <a:tblPr firstRow="1" firstCol="1" bandRow="1"/>
              <a:tblGrid>
                <a:gridCol w="602862">
                  <a:extLst>
                    <a:ext uri="{9D8B030D-6E8A-4147-A177-3AD203B41FA5}">
                      <a16:colId xmlns:a16="http://schemas.microsoft.com/office/drawing/2014/main" val="331189064"/>
                    </a:ext>
                  </a:extLst>
                </a:gridCol>
                <a:gridCol w="1215076">
                  <a:extLst>
                    <a:ext uri="{9D8B030D-6E8A-4147-A177-3AD203B41FA5}">
                      <a16:colId xmlns:a16="http://schemas.microsoft.com/office/drawing/2014/main" val="2584904582"/>
                    </a:ext>
                  </a:extLst>
                </a:gridCol>
                <a:gridCol w="1092632">
                  <a:extLst>
                    <a:ext uri="{9D8B030D-6E8A-4147-A177-3AD203B41FA5}">
                      <a16:colId xmlns:a16="http://schemas.microsoft.com/office/drawing/2014/main" val="607519224"/>
                    </a:ext>
                  </a:extLst>
                </a:gridCol>
                <a:gridCol w="971041">
                  <a:extLst>
                    <a:ext uri="{9D8B030D-6E8A-4147-A177-3AD203B41FA5}">
                      <a16:colId xmlns:a16="http://schemas.microsoft.com/office/drawing/2014/main" val="2426317330"/>
                    </a:ext>
                  </a:extLst>
                </a:gridCol>
                <a:gridCol w="971041">
                  <a:extLst>
                    <a:ext uri="{9D8B030D-6E8A-4147-A177-3AD203B41FA5}">
                      <a16:colId xmlns:a16="http://schemas.microsoft.com/office/drawing/2014/main" val="2337987535"/>
                    </a:ext>
                  </a:extLst>
                </a:gridCol>
                <a:gridCol w="971041">
                  <a:extLst>
                    <a:ext uri="{9D8B030D-6E8A-4147-A177-3AD203B41FA5}">
                      <a16:colId xmlns:a16="http://schemas.microsoft.com/office/drawing/2014/main" val="2831481627"/>
                    </a:ext>
                  </a:extLst>
                </a:gridCol>
                <a:gridCol w="971041">
                  <a:extLst>
                    <a:ext uri="{9D8B030D-6E8A-4147-A177-3AD203B41FA5}">
                      <a16:colId xmlns:a16="http://schemas.microsoft.com/office/drawing/2014/main" val="919820593"/>
                    </a:ext>
                  </a:extLst>
                </a:gridCol>
                <a:gridCol w="971041">
                  <a:extLst>
                    <a:ext uri="{9D8B030D-6E8A-4147-A177-3AD203B41FA5}">
                      <a16:colId xmlns:a16="http://schemas.microsoft.com/office/drawing/2014/main" val="3455167152"/>
                    </a:ext>
                  </a:extLst>
                </a:gridCol>
              </a:tblGrid>
              <a:tr h="226844">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Pazartesi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Salı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Çarşamba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Perşembe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Cuma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Cumartesi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Pazar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06807"/>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7-8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1196390"/>
                  </a:ext>
                </a:extLst>
              </a:tr>
              <a:tr h="226844">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8-9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1424894"/>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9-10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5685727"/>
                  </a:ext>
                </a:extLst>
              </a:tr>
              <a:tr h="226844">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10-11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036994"/>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11-12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2976148"/>
                  </a:ext>
                </a:extLst>
              </a:tr>
              <a:tr h="226844">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12-13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0786320"/>
                  </a:ext>
                </a:extLst>
              </a:tr>
              <a:tr h="226844">
                <a:tc>
                  <a:txBody>
                    <a:bodyPr/>
                    <a:lstStyle/>
                    <a:p>
                      <a:pPr>
                        <a:lnSpc>
                          <a:spcPct val="107000"/>
                        </a:lnSpc>
                        <a:spcAft>
                          <a:spcPts val="800"/>
                        </a:spcAft>
                      </a:pPr>
                      <a:r>
                        <a:rPr lang="tr-TR" sz="1000" dirty="0">
                          <a:effectLst/>
                          <a:latin typeface="Calibri" panose="020F0502020204030204" pitchFamily="34" charset="0"/>
                          <a:ea typeface="Calibri" panose="020F0502020204030204" pitchFamily="34" charset="0"/>
                          <a:cs typeface="Times New Roman" panose="02020603050405020304" pitchFamily="18" charset="0"/>
                        </a:rPr>
                        <a:t>13-14</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0499769"/>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14-15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5540091"/>
                  </a:ext>
                </a:extLst>
              </a:tr>
              <a:tr h="226844">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15-16</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8449671"/>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16-17</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83492"/>
                  </a:ext>
                </a:extLst>
              </a:tr>
              <a:tr h="226844">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17-18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205999"/>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18-19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1256287"/>
                  </a:ext>
                </a:extLst>
              </a:tr>
              <a:tr h="226844">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19-20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1672884"/>
                  </a:ext>
                </a:extLst>
              </a:tr>
              <a:tr h="226844">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20-21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9236430"/>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21-22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4122046"/>
                  </a:ext>
                </a:extLst>
              </a:tr>
              <a:tr h="213541">
                <a:tc>
                  <a:txBody>
                    <a:bodyPr/>
                    <a:lstStyle/>
                    <a:p>
                      <a:pPr>
                        <a:lnSpc>
                          <a:spcPct val="107000"/>
                        </a:lnSpc>
                        <a:spcAft>
                          <a:spcPts val="800"/>
                        </a:spcAft>
                      </a:pPr>
                      <a:r>
                        <a:rPr lang="tr-TR" sz="1000">
                          <a:effectLst/>
                          <a:latin typeface="Calibri" panose="020F0502020204030204" pitchFamily="34" charset="0"/>
                          <a:ea typeface="Calibri" panose="020F0502020204030204" pitchFamily="34" charset="0"/>
                          <a:cs typeface="Times New Roman" panose="02020603050405020304" pitchFamily="18" charset="0"/>
                        </a:rPr>
                        <a:t>22-23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801120"/>
                  </a:ext>
                </a:extLst>
              </a:tr>
            </a:tbl>
          </a:graphicData>
        </a:graphic>
      </p:graphicFrame>
    </p:spTree>
    <p:extLst>
      <p:ext uri="{BB962C8B-B14F-4D97-AF65-F5344CB8AC3E}">
        <p14:creationId xmlns:p14="http://schemas.microsoft.com/office/powerpoint/2010/main" val="39306114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86375A-3D8B-4DB4-9975-4235D7521E25}"/>
              </a:ext>
            </a:extLst>
          </p:cNvPr>
          <p:cNvSpPr>
            <a:spLocks noGrp="1"/>
          </p:cNvSpPr>
          <p:nvPr>
            <p:ph type="title"/>
          </p:nvPr>
        </p:nvSpPr>
        <p:spPr/>
        <p:txBody>
          <a:bodyPr/>
          <a:lstStyle/>
          <a:p>
            <a:r>
              <a:rPr lang="tr-TR" altLang="tr-TR" sz="4000" b="1" dirty="0"/>
              <a:t>Dinlenme ve azaltılan etkinliğin fiziksel etkileri</a:t>
            </a:r>
            <a:endParaRPr lang="tr-TR" sz="4000" b="1" dirty="0"/>
          </a:p>
        </p:txBody>
      </p:sp>
      <p:sp>
        <p:nvSpPr>
          <p:cNvPr id="3" name="İçerik Yer Tutucusu 2">
            <a:extLst>
              <a:ext uri="{FF2B5EF4-FFF2-40B4-BE49-F238E27FC236}">
                <a16:creationId xmlns:a16="http://schemas.microsoft.com/office/drawing/2014/main" id="{F8A76962-B932-4CE2-9795-3E629A206516}"/>
              </a:ext>
            </a:extLst>
          </p:cNvPr>
          <p:cNvSpPr>
            <a:spLocks noGrp="1"/>
          </p:cNvSpPr>
          <p:nvPr>
            <p:ph idx="1"/>
          </p:nvPr>
        </p:nvSpPr>
        <p:spPr>
          <a:xfrm>
            <a:off x="1154954" y="2464904"/>
            <a:ext cx="8761413" cy="3750366"/>
          </a:xfrm>
        </p:spPr>
        <p:txBody>
          <a:bodyPr>
            <a:normAutofit/>
          </a:bodyPr>
          <a:lstStyle/>
          <a:p>
            <a:pPr algn="just"/>
            <a:r>
              <a:rPr lang="tr-TR" altLang="tr-TR" sz="2400" dirty="0"/>
              <a:t>Kas fonksiyonundaki değişiklikler</a:t>
            </a:r>
          </a:p>
          <a:p>
            <a:pPr algn="just"/>
            <a:r>
              <a:rPr lang="tr-TR" altLang="tr-TR" sz="2400" dirty="0"/>
              <a:t>Azalmış egzersiz yeteneği</a:t>
            </a:r>
          </a:p>
          <a:p>
            <a:pPr algn="just"/>
            <a:r>
              <a:rPr lang="tr-TR" altLang="tr-TR" sz="2400" dirty="0" err="1"/>
              <a:t>Kardiyovasküler</a:t>
            </a:r>
            <a:r>
              <a:rPr lang="tr-TR" altLang="tr-TR" sz="2400" dirty="0"/>
              <a:t> sistemdeki değişiklikler</a:t>
            </a:r>
          </a:p>
          <a:p>
            <a:pPr marL="0" indent="0" algn="just">
              <a:buNone/>
            </a:pPr>
            <a:r>
              <a:rPr lang="tr-TR" altLang="tr-TR" sz="2400" dirty="0"/>
              <a:t>Birkaç günlük yatak </a:t>
            </a:r>
            <a:r>
              <a:rPr lang="tr-TR" altLang="tr-TR" sz="2400" dirty="0" err="1"/>
              <a:t>istiharatı</a:t>
            </a:r>
            <a:r>
              <a:rPr lang="tr-TR" altLang="tr-TR" sz="2400" dirty="0"/>
              <a:t> sonrası azalan kan hacmi. 8 günlük yatak </a:t>
            </a:r>
            <a:r>
              <a:rPr lang="tr-TR" altLang="tr-TR" sz="2400" dirty="0" err="1"/>
              <a:t>istiharatı</a:t>
            </a:r>
            <a:r>
              <a:rPr lang="tr-TR" altLang="tr-TR" sz="2400" dirty="0"/>
              <a:t> sonrası alyuvar hücrelerin sayısında azalma.20 günlük yatak </a:t>
            </a:r>
            <a:r>
              <a:rPr lang="tr-TR" altLang="tr-TR" sz="2400" dirty="0" err="1"/>
              <a:t>istiharatı</a:t>
            </a:r>
            <a:r>
              <a:rPr lang="tr-TR" altLang="tr-TR" sz="2400" dirty="0"/>
              <a:t> sonrasında ise kalp kası bozuklukları ve kalp kapasitesinde yaklaşık % 15 azalma</a:t>
            </a:r>
          </a:p>
          <a:p>
            <a:endParaRPr lang="tr-TR" dirty="0"/>
          </a:p>
        </p:txBody>
      </p:sp>
    </p:spTree>
    <p:extLst>
      <p:ext uri="{BB962C8B-B14F-4D97-AF65-F5344CB8AC3E}">
        <p14:creationId xmlns:p14="http://schemas.microsoft.com/office/powerpoint/2010/main" val="2237534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2E831D-4E9B-42EA-A7C8-37A1A47851A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135B086-AA7A-46DB-9642-8A296EA9CCE0}"/>
              </a:ext>
            </a:extLst>
          </p:cNvPr>
          <p:cNvSpPr>
            <a:spLocks noGrp="1"/>
          </p:cNvSpPr>
          <p:nvPr>
            <p:ph idx="1"/>
          </p:nvPr>
        </p:nvSpPr>
        <p:spPr/>
        <p:txBody>
          <a:bodyPr>
            <a:normAutofit fontScale="92500" lnSpcReduction="20000"/>
          </a:bodyPr>
          <a:lstStyle/>
          <a:p>
            <a:pPr algn="just"/>
            <a:r>
              <a:rPr lang="tr-TR" altLang="tr-TR" sz="2400" dirty="0"/>
              <a:t>Vücut ısısı sorunları</a:t>
            </a:r>
          </a:p>
          <a:p>
            <a:pPr algn="just"/>
            <a:r>
              <a:rPr lang="tr-TR" altLang="tr-TR" sz="2400" dirty="0"/>
              <a:t>Hantallık ve konsantrasyon sorunları</a:t>
            </a:r>
          </a:p>
          <a:p>
            <a:pPr algn="just"/>
            <a:r>
              <a:rPr lang="tr-TR" altLang="tr-TR" sz="2400" dirty="0"/>
              <a:t>Biyolojik saatin değişimi</a:t>
            </a:r>
          </a:p>
          <a:p>
            <a:pPr algn="just"/>
            <a:r>
              <a:rPr lang="tr-TR" altLang="tr-TR" sz="2400" dirty="0"/>
              <a:t>Odaklanma ve hafıza sorunları</a:t>
            </a:r>
          </a:p>
          <a:p>
            <a:pPr algn="just"/>
            <a:r>
              <a:rPr lang="tr-TR" altLang="tr-TR" sz="2400" dirty="0"/>
              <a:t>Görme ve duyma değişiklikleri</a:t>
            </a:r>
          </a:p>
          <a:p>
            <a:pPr marL="0" indent="0" algn="just">
              <a:buNone/>
            </a:pPr>
            <a:r>
              <a:rPr lang="tr-TR" altLang="tr-TR" sz="2800" b="1" i="1" dirty="0">
                <a:solidFill>
                  <a:srgbClr val="FF0000"/>
                </a:solidFill>
              </a:rPr>
              <a:t>NOT</a:t>
            </a:r>
            <a:r>
              <a:rPr lang="tr-TR" altLang="tr-TR" sz="2400" b="1" i="1" dirty="0">
                <a:solidFill>
                  <a:srgbClr val="FF0000"/>
                </a:solidFill>
              </a:rPr>
              <a:t>: </a:t>
            </a:r>
            <a:r>
              <a:rPr lang="tr-TR" altLang="tr-TR" sz="2400" dirty="0"/>
              <a:t>Eğer iyi hissetmediğiniz an dinlenmeye başlarsanız, belirtiler kontrolü ele geçirmeye başlayacaktır! Yorgunlukla baş etmek için çok dinlenip etkinlikleri azalttıysanız muhtemelen bedeniniz formunu kaybetmiştir.</a:t>
            </a:r>
            <a:endParaRPr lang="tr-TR" sz="2400" dirty="0"/>
          </a:p>
        </p:txBody>
      </p:sp>
    </p:spTree>
    <p:extLst>
      <p:ext uri="{BB962C8B-B14F-4D97-AF65-F5344CB8AC3E}">
        <p14:creationId xmlns:p14="http://schemas.microsoft.com/office/powerpoint/2010/main" val="2964890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094BE5-6994-4EBB-9F2B-722CEB3C121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8AF2C3FE-1F73-4BEB-9DFF-16555468FD5A}"/>
              </a:ext>
            </a:extLst>
          </p:cNvPr>
          <p:cNvSpPr>
            <a:spLocks noGrp="1"/>
          </p:cNvSpPr>
          <p:nvPr>
            <p:ph idx="1"/>
          </p:nvPr>
        </p:nvSpPr>
        <p:spPr>
          <a:xfrm>
            <a:off x="1154955" y="2603500"/>
            <a:ext cx="6226506" cy="3416300"/>
          </a:xfrm>
        </p:spPr>
        <p:txBody>
          <a:bodyPr>
            <a:normAutofit fontScale="92500" lnSpcReduction="10000"/>
          </a:bodyPr>
          <a:lstStyle/>
          <a:p>
            <a:pPr algn="just"/>
            <a:r>
              <a:rPr lang="tr-TR" altLang="tr-TR" sz="2400" dirty="0"/>
              <a:t>Depresyon, kişinin hayatındaki olumlu ve ödüllendirici etkinliklerin azalmasından, olumsuz ve ödüllendirici olmayan etkinliklerinse artmasından oluşur.</a:t>
            </a:r>
          </a:p>
          <a:p>
            <a:pPr algn="just"/>
            <a:r>
              <a:rPr lang="tr-TR" altLang="tr-TR" sz="2400" dirty="0"/>
              <a:t>Depresyonda kişinin amacı kendini kötü, üzgün hissetmemek olur ve bunu gerçekleştirebilmek için de etkinliklerden kaçınmaya çalışır. Bunun sonucuysa kişinin hayatının daha fakirleşmesi ve mutsuzlaşması olur.</a:t>
            </a:r>
            <a:endParaRPr lang="tr-TR" sz="2400" dirty="0"/>
          </a:p>
        </p:txBody>
      </p:sp>
      <p:pic>
        <p:nvPicPr>
          <p:cNvPr id="6148" name="Picture 4" descr="Depresyon nedir? Depresyon belirtileri neler? - Depresyon belirtileri">
            <a:extLst>
              <a:ext uri="{FF2B5EF4-FFF2-40B4-BE49-F238E27FC236}">
                <a16:creationId xmlns:a16="http://schemas.microsoft.com/office/drawing/2014/main" id="{A02275D1-EDC4-4691-BAF4-87D316161B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9757" y="2703443"/>
            <a:ext cx="4068417" cy="30877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755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D0459A-9CA1-4FC9-ADEE-70F2FA6259C9}"/>
              </a:ext>
            </a:extLst>
          </p:cNvPr>
          <p:cNvSpPr>
            <a:spLocks noGrp="1"/>
          </p:cNvSpPr>
          <p:nvPr>
            <p:ph type="title"/>
          </p:nvPr>
        </p:nvSpPr>
        <p:spPr/>
        <p:txBody>
          <a:bodyPr/>
          <a:lstStyle/>
          <a:p>
            <a:r>
              <a:rPr lang="tr-TR" b="1" dirty="0"/>
              <a:t>Stres düzeyinin etkisi</a:t>
            </a:r>
          </a:p>
        </p:txBody>
      </p:sp>
      <p:pic>
        <p:nvPicPr>
          <p:cNvPr id="4" name="İçerik Yer Tutucusu 3">
            <a:extLst>
              <a:ext uri="{FF2B5EF4-FFF2-40B4-BE49-F238E27FC236}">
                <a16:creationId xmlns:a16="http://schemas.microsoft.com/office/drawing/2014/main" id="{C86EFF01-C112-45D7-9284-CC945DC918AD}"/>
              </a:ext>
            </a:extLst>
          </p:cNvPr>
          <p:cNvPicPr>
            <a:picLocks noGrp="1" noChangeAspect="1"/>
          </p:cNvPicPr>
          <p:nvPr>
            <p:ph idx="1"/>
          </p:nvPr>
        </p:nvPicPr>
        <p:blipFill>
          <a:blip r:embed="rId2"/>
          <a:stretch>
            <a:fillRect/>
          </a:stretch>
        </p:blipFill>
        <p:spPr>
          <a:xfrm>
            <a:off x="1855305" y="1974574"/>
            <a:ext cx="7063408" cy="4200939"/>
          </a:xfrm>
          <a:prstGeom prst="rect">
            <a:avLst/>
          </a:prstGeom>
        </p:spPr>
      </p:pic>
    </p:spTree>
    <p:extLst>
      <p:ext uri="{BB962C8B-B14F-4D97-AF65-F5344CB8AC3E}">
        <p14:creationId xmlns:p14="http://schemas.microsoft.com/office/powerpoint/2010/main" val="15694497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825F38-8809-41CB-A563-BC93B7C340FF}"/>
              </a:ext>
            </a:extLst>
          </p:cNvPr>
          <p:cNvSpPr>
            <a:spLocks noGrp="1"/>
          </p:cNvSpPr>
          <p:nvPr>
            <p:ph type="title"/>
          </p:nvPr>
        </p:nvSpPr>
        <p:spPr/>
        <p:txBody>
          <a:bodyPr/>
          <a:lstStyle/>
          <a:p>
            <a:r>
              <a:rPr lang="tr-TR" altLang="tr-TR" b="1" dirty="0"/>
              <a:t>Kaçınma nasıl köstebek yuvalarını dağa çevirir?</a:t>
            </a:r>
            <a:endParaRPr lang="tr-TR" b="1" dirty="0"/>
          </a:p>
        </p:txBody>
      </p:sp>
      <p:sp>
        <p:nvSpPr>
          <p:cNvPr id="3" name="İçerik Yer Tutucusu 2">
            <a:extLst>
              <a:ext uri="{FF2B5EF4-FFF2-40B4-BE49-F238E27FC236}">
                <a16:creationId xmlns:a16="http://schemas.microsoft.com/office/drawing/2014/main" id="{1935F073-EEEB-4D3F-A573-A6C7CC93CDB6}"/>
              </a:ext>
            </a:extLst>
          </p:cNvPr>
          <p:cNvSpPr>
            <a:spLocks noGrp="1"/>
          </p:cNvSpPr>
          <p:nvPr>
            <p:ph idx="1"/>
          </p:nvPr>
        </p:nvSpPr>
        <p:spPr>
          <a:xfrm>
            <a:off x="940904" y="2603500"/>
            <a:ext cx="6321287" cy="3416300"/>
          </a:xfrm>
        </p:spPr>
        <p:txBody>
          <a:bodyPr/>
          <a:lstStyle/>
          <a:p>
            <a:pPr algn="just"/>
            <a:r>
              <a:rPr lang="tr-TR" altLang="tr-TR" sz="2000" dirty="0"/>
              <a:t>Uğraşmaktan kaçındıkça, daha da zorlaşır. Daha zorlaştıkça, daha fazla kaçınırız ve böyle gider. Kısır döngü gelişir.</a:t>
            </a:r>
          </a:p>
          <a:p>
            <a:pPr algn="just"/>
            <a:r>
              <a:rPr lang="tr-TR" altLang="tr-TR" sz="2000" dirty="0"/>
              <a:t>Çözüm ne: sadece yapın! (yavaş yavaş ve sistematik olarak)</a:t>
            </a:r>
          </a:p>
          <a:p>
            <a:pPr algn="just"/>
            <a:r>
              <a:rPr lang="tr-TR" altLang="tr-TR" sz="2000" dirty="0"/>
              <a:t>Kaçındığınız şeyle direkt olarak yüzleşmek kısır döngünün </a:t>
            </a:r>
            <a:r>
              <a:rPr lang="tr-TR" altLang="tr-TR" sz="2000" dirty="0" err="1"/>
              <a:t>zıttını</a:t>
            </a:r>
            <a:r>
              <a:rPr lang="tr-TR" altLang="tr-TR" sz="2000" dirty="0"/>
              <a:t> ortaya çıkarır. Kaçındığınız şeyi daha fazla yapmak onu kolaylaştırır ve kendinizi daha iyi hissettirir.</a:t>
            </a:r>
          </a:p>
          <a:p>
            <a:endParaRPr lang="tr-TR" dirty="0"/>
          </a:p>
        </p:txBody>
      </p:sp>
      <p:pic>
        <p:nvPicPr>
          <p:cNvPr id="7170" name="Picture 2" descr="Hayatınıza Mottolar Katın #3 – Just Do It – PAYEPLON">
            <a:extLst>
              <a:ext uri="{FF2B5EF4-FFF2-40B4-BE49-F238E27FC236}">
                <a16:creationId xmlns:a16="http://schemas.microsoft.com/office/drawing/2014/main" id="{73422215-3D96-44BD-A2AF-E35CD2CFC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0974" y="2603501"/>
            <a:ext cx="4200939" cy="2988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0274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9FFE8C-1673-4148-A0CA-492157829747}"/>
              </a:ext>
            </a:extLst>
          </p:cNvPr>
          <p:cNvSpPr>
            <a:spLocks noGrp="1"/>
          </p:cNvSpPr>
          <p:nvPr>
            <p:ph type="title"/>
          </p:nvPr>
        </p:nvSpPr>
        <p:spPr/>
        <p:txBody>
          <a:bodyPr/>
          <a:lstStyle/>
          <a:p>
            <a:r>
              <a:rPr lang="tr-TR" altLang="tr-TR" sz="4800" b="1" dirty="0"/>
              <a:t>Eylem, histen önce gelir!</a:t>
            </a:r>
            <a:endParaRPr lang="tr-TR" sz="4800" b="1" dirty="0"/>
          </a:p>
        </p:txBody>
      </p:sp>
      <p:sp>
        <p:nvSpPr>
          <p:cNvPr id="3" name="İçerik Yer Tutucusu 2">
            <a:extLst>
              <a:ext uri="{FF2B5EF4-FFF2-40B4-BE49-F238E27FC236}">
                <a16:creationId xmlns:a16="http://schemas.microsoft.com/office/drawing/2014/main" id="{48C16E11-2B69-4AD4-963C-6E6132F40D9E}"/>
              </a:ext>
            </a:extLst>
          </p:cNvPr>
          <p:cNvSpPr>
            <a:spLocks noGrp="1"/>
          </p:cNvSpPr>
          <p:nvPr>
            <p:ph idx="1"/>
          </p:nvPr>
        </p:nvSpPr>
        <p:spPr>
          <a:xfrm>
            <a:off x="1154955" y="2603500"/>
            <a:ext cx="6451794" cy="3416300"/>
          </a:xfrm>
        </p:spPr>
        <p:txBody>
          <a:bodyPr>
            <a:normAutofit fontScale="92500" lnSpcReduction="20000"/>
          </a:bodyPr>
          <a:lstStyle/>
          <a:p>
            <a:pPr algn="just"/>
            <a:r>
              <a:rPr lang="tr-TR" altLang="tr-TR" sz="3600" dirty="0"/>
              <a:t>Değişiklik yapmadan önce enerji ve motivasyonunuzun geri gelmesini beklemekten vazgeçmek en önemli şeydir. Önce yapmalıyız sonra yapacak gibi hissetmeye başlarız. Böylelikle değişim ve çözülme başlar.</a:t>
            </a:r>
            <a:endParaRPr lang="tr-TR" sz="3600" dirty="0"/>
          </a:p>
        </p:txBody>
      </p:sp>
      <p:pic>
        <p:nvPicPr>
          <p:cNvPr id="8194" name="Picture 2" descr="Öz Güven Nedir? &amp; Nasıl Geliştirilir?">
            <a:extLst>
              <a:ext uri="{FF2B5EF4-FFF2-40B4-BE49-F238E27FC236}">
                <a16:creationId xmlns:a16="http://schemas.microsoft.com/office/drawing/2014/main" id="{3C21F779-1D51-434A-8A75-19E09BBC24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539" y="2686050"/>
            <a:ext cx="3803374" cy="3078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0341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0E6296-1393-49BD-9CF8-0CCA62C6D719}"/>
              </a:ext>
            </a:extLst>
          </p:cNvPr>
          <p:cNvSpPr>
            <a:spLocks noGrp="1"/>
          </p:cNvSpPr>
          <p:nvPr>
            <p:ph type="title"/>
          </p:nvPr>
        </p:nvSpPr>
        <p:spPr/>
        <p:txBody>
          <a:bodyPr/>
          <a:lstStyle/>
          <a:p>
            <a:r>
              <a:rPr lang="tr-TR" dirty="0"/>
              <a:t>Son notlar…</a:t>
            </a:r>
          </a:p>
        </p:txBody>
      </p:sp>
      <p:sp>
        <p:nvSpPr>
          <p:cNvPr id="3" name="İçerik Yer Tutucusu 2">
            <a:extLst>
              <a:ext uri="{FF2B5EF4-FFF2-40B4-BE49-F238E27FC236}">
                <a16:creationId xmlns:a16="http://schemas.microsoft.com/office/drawing/2014/main" id="{6EB48905-59EA-438E-84DA-D0CCE66BA059}"/>
              </a:ext>
            </a:extLst>
          </p:cNvPr>
          <p:cNvSpPr>
            <a:spLocks noGrp="1"/>
          </p:cNvSpPr>
          <p:nvPr>
            <p:ph idx="1"/>
          </p:nvPr>
        </p:nvSpPr>
        <p:spPr>
          <a:xfrm>
            <a:off x="1154954" y="2570922"/>
            <a:ext cx="9075724" cy="3448878"/>
          </a:xfrm>
        </p:spPr>
        <p:txBody>
          <a:bodyPr>
            <a:normAutofit fontScale="92500" lnSpcReduction="20000"/>
          </a:bodyPr>
          <a:lstStyle/>
          <a:p>
            <a:pPr marL="0" indent="0" algn="just">
              <a:buNone/>
            </a:pPr>
            <a:r>
              <a:rPr lang="tr-TR" sz="2400" dirty="0"/>
              <a:t>Stresle mücadele için;</a:t>
            </a:r>
          </a:p>
          <a:p>
            <a:pPr algn="just"/>
            <a:r>
              <a:rPr lang="tr-TR" sz="2400" dirty="0"/>
              <a:t>Kişisel sınırların bilinmesi ve yaşam içinde üstesinden gelinemeyecek durumlardan daha fazlası yüklenilmemelidir. Ayrıca strese sokan insanlardan uzak durulmalı ve endişe oluşturan durumlar ortadan kaldırılmalıdır.</a:t>
            </a:r>
          </a:p>
          <a:p>
            <a:pPr algn="just"/>
            <a:r>
              <a:rPr lang="tr-TR" sz="2400" dirty="0"/>
              <a:t>Günlük yaşamda kişinin iletişim kurma yöntemlerini ve çalışma şeklini değiştirmesi stresin önlenmesine yardımcı olabilir. Kişi onu rahatsız eden şahıs ya da durumla ilgili duygularını net ve kesin bir şekilde ifade etmeli ve uzlaşmaya istekli olmalıdır. Sosyal aktivite ve eğlencelere zaman ayıran dengeli bir yaşam programı da önem taşır.</a:t>
            </a:r>
          </a:p>
        </p:txBody>
      </p:sp>
    </p:spTree>
    <p:extLst>
      <p:ext uri="{BB962C8B-B14F-4D97-AF65-F5344CB8AC3E}">
        <p14:creationId xmlns:p14="http://schemas.microsoft.com/office/powerpoint/2010/main" val="39786926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6996DB-7C06-4D3B-BCF5-B6334F56050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51CDF93-0C20-493A-AAF4-D6FBB2F9D291}"/>
              </a:ext>
            </a:extLst>
          </p:cNvPr>
          <p:cNvSpPr>
            <a:spLocks noGrp="1"/>
          </p:cNvSpPr>
          <p:nvPr>
            <p:ph idx="1"/>
          </p:nvPr>
        </p:nvSpPr>
        <p:spPr/>
        <p:txBody>
          <a:bodyPr/>
          <a:lstStyle/>
          <a:p>
            <a:pPr algn="just"/>
            <a:r>
              <a:rPr lang="tr-TR" sz="2000" dirty="0"/>
              <a:t>Strese neden olan faktörler önlenemiyor ya da değiştirilemiyorsa kişinin kendini değiştirmesi gerekir. Kişi, stresli durumlarla uyum sağlamayı öğrenmeli, beklenti ve tutumlarını değiştirmeyi bilmelidir. Bu şekilde hayatının kontrolünü yeniden eline alabilir.</a:t>
            </a:r>
          </a:p>
          <a:p>
            <a:pPr algn="just"/>
            <a:r>
              <a:rPr lang="tr-TR" sz="2000" dirty="0"/>
              <a:t>Bazı stres durumları kaçınılmazdır. Sevilen birinin kaybedilmesi, ciddi hastalıklar ya da ulusal travmalar önlenemeyen stres kaynaklarıdır. Böyle durumlarda stresle baş etmenin en iyi yolu durumu kabullenmektir. Öfke ve kırgınlıkların bir kenara bırakılarak affetmek, güvenilir bir arkadaş ya da uzman bir terapistle sorunları paylaşmak stresin yönetilmesine yardımcı olabilir.</a:t>
            </a:r>
          </a:p>
          <a:p>
            <a:endParaRPr lang="tr-TR" dirty="0"/>
          </a:p>
        </p:txBody>
      </p:sp>
    </p:spTree>
    <p:extLst>
      <p:ext uri="{BB962C8B-B14F-4D97-AF65-F5344CB8AC3E}">
        <p14:creationId xmlns:p14="http://schemas.microsoft.com/office/powerpoint/2010/main" val="11951485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000F07-28EC-4CB9-88E4-2CF2502016DD}"/>
              </a:ext>
            </a:extLst>
          </p:cNvPr>
          <p:cNvSpPr>
            <a:spLocks noGrp="1"/>
          </p:cNvSpPr>
          <p:nvPr>
            <p:ph type="title"/>
          </p:nvPr>
        </p:nvSpPr>
        <p:spPr/>
        <p:txBody>
          <a:bodyPr/>
          <a:lstStyle/>
          <a:p>
            <a:r>
              <a:rPr lang="tr-TR" sz="4000" b="1" dirty="0"/>
              <a:t>Kaynaklar</a:t>
            </a:r>
          </a:p>
        </p:txBody>
      </p:sp>
      <p:pic>
        <p:nvPicPr>
          <p:cNvPr id="1026" name="Picture 2" descr="İyi Hissetmek | Nezih">
            <a:extLst>
              <a:ext uri="{FF2B5EF4-FFF2-40B4-BE49-F238E27FC236}">
                <a16:creationId xmlns:a16="http://schemas.microsoft.com/office/drawing/2014/main" id="{D1342950-A6E8-4E45-8B49-E97FDA7BD56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11272" y="259073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ençlerde Kronik Yorgunluk Ve Üstesinden Gelmek kitabı Resmi sitesinden en  düşük fiyat garantisi 25.5TL">
            <a:extLst>
              <a:ext uri="{FF2B5EF4-FFF2-40B4-BE49-F238E27FC236}">
                <a16:creationId xmlns:a16="http://schemas.microsoft.com/office/drawing/2014/main" id="{E5B3B9F8-CB59-4ED3-9B53-08A300C4D0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4097" y="2715246"/>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ark Et Düşün Hisset Yaşa | Nezih">
            <a:extLst>
              <a:ext uri="{FF2B5EF4-FFF2-40B4-BE49-F238E27FC236}">
                <a16:creationId xmlns:a16="http://schemas.microsoft.com/office/drawing/2014/main" id="{6E27A9A3-1612-4538-ADB6-BB09EC1B88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59186" y="280801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91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A0C10C-7CBD-4307-81D5-425E5EB67ACE}"/>
              </a:ext>
            </a:extLst>
          </p:cNvPr>
          <p:cNvSpPr>
            <a:spLocks noGrp="1"/>
          </p:cNvSpPr>
          <p:nvPr>
            <p:ph type="title"/>
          </p:nvPr>
        </p:nvSpPr>
        <p:spPr/>
        <p:txBody>
          <a:bodyPr/>
          <a:lstStyle/>
          <a:p>
            <a:r>
              <a:rPr lang="tr-TR" sz="4000" b="1" dirty="0"/>
              <a:t>Küçük Bir Stres Testi</a:t>
            </a:r>
          </a:p>
        </p:txBody>
      </p:sp>
      <p:sp>
        <p:nvSpPr>
          <p:cNvPr id="3" name="İçerik Yer Tutucusu 2">
            <a:extLst>
              <a:ext uri="{FF2B5EF4-FFF2-40B4-BE49-F238E27FC236}">
                <a16:creationId xmlns:a16="http://schemas.microsoft.com/office/drawing/2014/main" id="{F35FB332-FA16-4611-B356-58BC343C1322}"/>
              </a:ext>
            </a:extLst>
          </p:cNvPr>
          <p:cNvSpPr>
            <a:spLocks noGrp="1"/>
          </p:cNvSpPr>
          <p:nvPr>
            <p:ph idx="1"/>
          </p:nvPr>
        </p:nvSpPr>
        <p:spPr>
          <a:xfrm>
            <a:off x="1154954" y="2385391"/>
            <a:ext cx="8825659" cy="3634409"/>
          </a:xfrm>
        </p:spPr>
        <p:txBody>
          <a:bodyPr>
            <a:normAutofit lnSpcReduction="10000"/>
          </a:bodyPr>
          <a:lstStyle/>
          <a:p>
            <a:pPr algn="just"/>
            <a:r>
              <a:rPr lang="tr-TR" sz="2000" dirty="0"/>
              <a:t>1.Uykuya dalmakta zorluk çekiyor musunuz?</a:t>
            </a:r>
          </a:p>
          <a:p>
            <a:pPr algn="just"/>
            <a:r>
              <a:rPr lang="tr-TR" sz="2000" dirty="0"/>
              <a:t>2.Gece sık sık uykunuz kaçıyor mu?</a:t>
            </a:r>
          </a:p>
          <a:p>
            <a:pPr algn="just"/>
            <a:r>
              <a:rPr lang="tr-TR" sz="2000" dirty="0"/>
              <a:t>3.Hazımsızlık, yüksek tansiyona bağlı baş ağrıları, baş dönmeleri, asabi döküntüler (zona), çarpıntı gibi rahatsızlığınız var mı?</a:t>
            </a:r>
          </a:p>
          <a:p>
            <a:pPr algn="just"/>
            <a:r>
              <a:rPr lang="tr-TR" sz="2000" dirty="0"/>
              <a:t>4.Diğer insanlar sizi rahatsız ediyor mu?</a:t>
            </a:r>
          </a:p>
          <a:p>
            <a:pPr algn="just"/>
            <a:r>
              <a:rPr lang="tr-TR" sz="2000" dirty="0"/>
              <a:t>5.Kafanızı dinlemek, sakinleşmek, bir kitap okumak sizin için çok mu zor?</a:t>
            </a:r>
          </a:p>
          <a:p>
            <a:pPr algn="just"/>
            <a:r>
              <a:rPr lang="tr-TR" sz="2000" dirty="0"/>
              <a:t>6.Yavaş çalışan ve yavaş konuşan insanlardan rahatsız olur musunuz?</a:t>
            </a:r>
          </a:p>
          <a:p>
            <a:pPr algn="just"/>
            <a:r>
              <a:rPr lang="tr-TR" sz="2000" dirty="0"/>
              <a:t>7.Sakinleşmek için sigara, alkol ya da uyku ilaçları kullanır mısınız?</a:t>
            </a:r>
          </a:p>
          <a:p>
            <a:endParaRPr lang="tr-TR" dirty="0"/>
          </a:p>
          <a:p>
            <a:endParaRPr lang="tr-TR" dirty="0"/>
          </a:p>
        </p:txBody>
      </p:sp>
    </p:spTree>
    <p:extLst>
      <p:ext uri="{BB962C8B-B14F-4D97-AF65-F5344CB8AC3E}">
        <p14:creationId xmlns:p14="http://schemas.microsoft.com/office/powerpoint/2010/main" val="3864889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7383C2-9739-4099-8466-1972937F20EB}"/>
              </a:ext>
            </a:extLst>
          </p:cNvPr>
          <p:cNvSpPr>
            <a:spLocks noGrp="1"/>
          </p:cNvSpPr>
          <p:nvPr>
            <p:ph type="title"/>
          </p:nvPr>
        </p:nvSpPr>
        <p:spPr/>
        <p:txBody>
          <a:bodyPr/>
          <a:lstStyle/>
          <a:p>
            <a:r>
              <a:rPr lang="tr-TR" sz="3600" b="1" dirty="0"/>
              <a:t>Küçük Bir Stres Testi</a:t>
            </a:r>
            <a:endParaRPr lang="tr-TR" dirty="0"/>
          </a:p>
        </p:txBody>
      </p:sp>
      <p:sp>
        <p:nvSpPr>
          <p:cNvPr id="3" name="İçerik Yer Tutucusu 2">
            <a:extLst>
              <a:ext uri="{FF2B5EF4-FFF2-40B4-BE49-F238E27FC236}">
                <a16:creationId xmlns:a16="http://schemas.microsoft.com/office/drawing/2014/main" id="{49339F56-AF51-40B6-883C-B2AA3039CBE8}"/>
              </a:ext>
            </a:extLst>
          </p:cNvPr>
          <p:cNvSpPr>
            <a:spLocks noGrp="1"/>
          </p:cNvSpPr>
          <p:nvPr>
            <p:ph idx="1"/>
          </p:nvPr>
        </p:nvSpPr>
        <p:spPr>
          <a:xfrm>
            <a:off x="1154954" y="2451652"/>
            <a:ext cx="8825659" cy="3568148"/>
          </a:xfrm>
        </p:spPr>
        <p:txBody>
          <a:bodyPr>
            <a:normAutofit fontScale="92500" lnSpcReduction="10000"/>
          </a:bodyPr>
          <a:lstStyle/>
          <a:p>
            <a:pPr algn="just"/>
            <a:r>
              <a:rPr lang="tr-TR" sz="2400" dirty="0"/>
              <a:t>8.Aceleci misiniz?,</a:t>
            </a:r>
          </a:p>
          <a:p>
            <a:pPr algn="just"/>
            <a:r>
              <a:rPr lang="tr-TR" sz="2400" dirty="0"/>
              <a:t>9.Bir yere geç kalınca ya da oraya gitmeniz engellenirse kızar mısınız?</a:t>
            </a:r>
          </a:p>
          <a:p>
            <a:pPr algn="just"/>
            <a:r>
              <a:rPr lang="tr-TR" sz="2400" dirty="0"/>
              <a:t>10.Günün sonunda gerektiğinden fazla yorgun olur musunuz?</a:t>
            </a:r>
          </a:p>
          <a:p>
            <a:pPr algn="just"/>
            <a:r>
              <a:rPr lang="tr-TR" sz="2400" dirty="0"/>
              <a:t>11.Yapacak bir işiniz olmadığı zaman huzursuz olur musunuz?</a:t>
            </a:r>
          </a:p>
          <a:p>
            <a:pPr algn="just"/>
            <a:r>
              <a:rPr lang="tr-TR" sz="2400" dirty="0"/>
              <a:t>12.Doktorunuz, aileniz ya da arkadaşlarınız sizin çok gergin ve sinirli olduğunuzu düşünür mü?</a:t>
            </a:r>
          </a:p>
          <a:p>
            <a:pPr algn="just"/>
            <a:r>
              <a:rPr lang="tr-TR" sz="2400" dirty="0"/>
              <a:t>13.Konsantre olamayacak ya da rahat düşünemeyecek kadar yıpranmış olduğunuz zamanlar oldu  mu?</a:t>
            </a:r>
          </a:p>
        </p:txBody>
      </p:sp>
    </p:spTree>
    <p:extLst>
      <p:ext uri="{BB962C8B-B14F-4D97-AF65-F5344CB8AC3E}">
        <p14:creationId xmlns:p14="http://schemas.microsoft.com/office/powerpoint/2010/main" val="68515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6D4290-FE7D-45B6-A7AB-2E006E2D5189}"/>
              </a:ext>
            </a:extLst>
          </p:cNvPr>
          <p:cNvSpPr>
            <a:spLocks noGrp="1"/>
          </p:cNvSpPr>
          <p:nvPr>
            <p:ph type="title"/>
          </p:nvPr>
        </p:nvSpPr>
        <p:spPr/>
        <p:txBody>
          <a:bodyPr/>
          <a:lstStyle/>
          <a:p>
            <a:r>
              <a:rPr lang="tr-TR" sz="3600" b="1" dirty="0"/>
              <a:t>Küçük Bir Stres Testi</a:t>
            </a:r>
            <a:endParaRPr lang="tr-TR" dirty="0"/>
          </a:p>
        </p:txBody>
      </p:sp>
      <p:sp>
        <p:nvSpPr>
          <p:cNvPr id="3" name="İçerik Yer Tutucusu 2">
            <a:extLst>
              <a:ext uri="{FF2B5EF4-FFF2-40B4-BE49-F238E27FC236}">
                <a16:creationId xmlns:a16="http://schemas.microsoft.com/office/drawing/2014/main" id="{06E62E5F-962A-4091-B8A6-5146C6088925}"/>
              </a:ext>
            </a:extLst>
          </p:cNvPr>
          <p:cNvSpPr>
            <a:spLocks noGrp="1"/>
          </p:cNvSpPr>
          <p:nvPr>
            <p:ph idx="1"/>
          </p:nvPr>
        </p:nvSpPr>
        <p:spPr>
          <a:xfrm>
            <a:off x="1154954" y="2603500"/>
            <a:ext cx="8825659" cy="3784048"/>
          </a:xfrm>
        </p:spPr>
        <p:txBody>
          <a:bodyPr>
            <a:normAutofit/>
          </a:bodyPr>
          <a:lstStyle/>
          <a:p>
            <a:pPr marL="0" indent="0">
              <a:buNone/>
            </a:pPr>
            <a:r>
              <a:rPr lang="tr-TR" dirty="0"/>
              <a:t>Her evet 1 puan</a:t>
            </a:r>
          </a:p>
          <a:p>
            <a:r>
              <a:rPr lang="tr-TR" dirty="0"/>
              <a:t>2 ve daha az puan                      Stresiniz normal sınırlar içerisinde</a:t>
            </a:r>
          </a:p>
          <a:p>
            <a:endParaRPr lang="tr-TR" dirty="0"/>
          </a:p>
          <a:p>
            <a:r>
              <a:rPr lang="tr-TR" dirty="0"/>
              <a:t>3-6 puan                          Rahat edebileceğiniz stres düzeyinden biraz daha                         fazla stresiniz var</a:t>
            </a:r>
          </a:p>
          <a:p>
            <a:endParaRPr lang="tr-TR" dirty="0"/>
          </a:p>
          <a:p>
            <a:r>
              <a:rPr lang="tr-TR" dirty="0"/>
              <a:t>7-10 puan                      Fazlaca stresiniz var ve gevşemeniz gerekli</a:t>
            </a:r>
          </a:p>
          <a:p>
            <a:endParaRPr lang="tr-TR" dirty="0"/>
          </a:p>
          <a:p>
            <a:r>
              <a:rPr lang="tr-TR" dirty="0"/>
              <a:t>11-13 puan                      Stresiniz çok yüksek, baskıyı azaltmanız gerekli, stres     ile ilgili hastalıklara çok açıksınız</a:t>
            </a:r>
          </a:p>
        </p:txBody>
      </p:sp>
      <p:sp>
        <p:nvSpPr>
          <p:cNvPr id="4" name="Ok: Sağ 3">
            <a:extLst>
              <a:ext uri="{FF2B5EF4-FFF2-40B4-BE49-F238E27FC236}">
                <a16:creationId xmlns:a16="http://schemas.microsoft.com/office/drawing/2014/main" id="{A65FB69B-44F2-439C-9FD0-A49A7B0A12EB}"/>
              </a:ext>
            </a:extLst>
          </p:cNvPr>
          <p:cNvSpPr/>
          <p:nvPr/>
        </p:nvSpPr>
        <p:spPr>
          <a:xfrm>
            <a:off x="3803374" y="298834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383BF7E1-7D88-49A5-8881-9E36A4D45D07}"/>
              </a:ext>
            </a:extLst>
          </p:cNvPr>
          <p:cNvSpPr/>
          <p:nvPr/>
        </p:nvSpPr>
        <p:spPr>
          <a:xfrm>
            <a:off x="3091135" y="374099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k: Sağ 7">
            <a:extLst>
              <a:ext uri="{FF2B5EF4-FFF2-40B4-BE49-F238E27FC236}">
                <a16:creationId xmlns:a16="http://schemas.microsoft.com/office/drawing/2014/main" id="{5F34AD4C-6579-4DAC-A33D-03DB4460A2F8}"/>
              </a:ext>
            </a:extLst>
          </p:cNvPr>
          <p:cNvSpPr/>
          <p:nvPr/>
        </p:nvSpPr>
        <p:spPr>
          <a:xfrm>
            <a:off x="3023748" y="482195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Ok: Sağ 9">
            <a:extLst>
              <a:ext uri="{FF2B5EF4-FFF2-40B4-BE49-F238E27FC236}">
                <a16:creationId xmlns:a16="http://schemas.microsoft.com/office/drawing/2014/main" id="{C54F34BE-E2DD-4F05-BDF4-879D6500B740}"/>
              </a:ext>
            </a:extLst>
          </p:cNvPr>
          <p:cNvSpPr/>
          <p:nvPr/>
        </p:nvSpPr>
        <p:spPr>
          <a:xfrm>
            <a:off x="3038126" y="562842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2013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C2A8C8-A092-47C4-A690-279356DFD641}"/>
              </a:ext>
            </a:extLst>
          </p:cNvPr>
          <p:cNvSpPr>
            <a:spLocks noGrp="1"/>
          </p:cNvSpPr>
          <p:nvPr>
            <p:ph type="title"/>
          </p:nvPr>
        </p:nvSpPr>
        <p:spPr/>
        <p:txBody>
          <a:bodyPr/>
          <a:lstStyle/>
          <a:p>
            <a:r>
              <a:rPr lang="tr-TR" sz="4000" b="1" dirty="0"/>
              <a:t>Stresin nedenleri</a:t>
            </a:r>
          </a:p>
        </p:txBody>
      </p:sp>
      <p:sp>
        <p:nvSpPr>
          <p:cNvPr id="3" name="İçerik Yer Tutucusu 2">
            <a:extLst>
              <a:ext uri="{FF2B5EF4-FFF2-40B4-BE49-F238E27FC236}">
                <a16:creationId xmlns:a16="http://schemas.microsoft.com/office/drawing/2014/main" id="{E1F49129-B59B-4763-A508-FFFCC8A59A87}"/>
              </a:ext>
            </a:extLst>
          </p:cNvPr>
          <p:cNvSpPr>
            <a:spLocks noGrp="1"/>
          </p:cNvSpPr>
          <p:nvPr>
            <p:ph idx="1"/>
          </p:nvPr>
        </p:nvSpPr>
        <p:spPr/>
        <p:txBody>
          <a:bodyPr/>
          <a:lstStyle/>
          <a:p>
            <a:r>
              <a:rPr lang="tr-TR" dirty="0"/>
              <a:t>Kariyer baskısı, çalışma koşulları</a:t>
            </a:r>
          </a:p>
          <a:p>
            <a:r>
              <a:rPr lang="tr-TR" dirty="0"/>
              <a:t>Az uyumak</a:t>
            </a:r>
          </a:p>
          <a:p>
            <a:r>
              <a:rPr lang="tr-TR" dirty="0"/>
              <a:t>Vitamin ve mineral eksikliği</a:t>
            </a:r>
          </a:p>
          <a:p>
            <a:r>
              <a:rPr lang="tr-TR" dirty="0"/>
              <a:t>Kayıp ve yas(iş kaybı, bir yakının ölümü..)</a:t>
            </a:r>
          </a:p>
          <a:p>
            <a:r>
              <a:rPr lang="tr-TR" dirty="0"/>
              <a:t>Travma yaşamak</a:t>
            </a:r>
          </a:p>
          <a:p>
            <a:r>
              <a:rPr lang="tr-TR" dirty="0"/>
              <a:t>Sınavlar</a:t>
            </a:r>
          </a:p>
        </p:txBody>
      </p:sp>
    </p:spTree>
    <p:extLst>
      <p:ext uri="{BB962C8B-B14F-4D97-AF65-F5344CB8AC3E}">
        <p14:creationId xmlns:p14="http://schemas.microsoft.com/office/powerpoint/2010/main" val="273949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515CC5-C310-424C-86A5-71418EAA3E73}"/>
              </a:ext>
            </a:extLst>
          </p:cNvPr>
          <p:cNvSpPr>
            <a:spLocks noGrp="1"/>
          </p:cNvSpPr>
          <p:nvPr>
            <p:ph type="title"/>
          </p:nvPr>
        </p:nvSpPr>
        <p:spPr/>
        <p:txBody>
          <a:bodyPr/>
          <a:lstStyle/>
          <a:p>
            <a:r>
              <a:rPr lang="tr-TR" sz="4000" b="1" dirty="0"/>
              <a:t>Stresi Gösteren Belirtiler</a:t>
            </a:r>
          </a:p>
        </p:txBody>
      </p:sp>
      <p:graphicFrame>
        <p:nvGraphicFramePr>
          <p:cNvPr id="4" name="İçerik Yer Tutucusu 3">
            <a:extLst>
              <a:ext uri="{FF2B5EF4-FFF2-40B4-BE49-F238E27FC236}">
                <a16:creationId xmlns:a16="http://schemas.microsoft.com/office/drawing/2014/main" id="{B587424D-C3D3-4775-BD2F-A5011BD14199}"/>
              </a:ext>
            </a:extLst>
          </p:cNvPr>
          <p:cNvGraphicFramePr>
            <a:graphicFrameLocks noGrp="1"/>
          </p:cNvGraphicFramePr>
          <p:nvPr>
            <p:ph idx="1"/>
            <p:extLst>
              <p:ext uri="{D42A27DB-BD31-4B8C-83A1-F6EECF244321}">
                <p14:modId xmlns:p14="http://schemas.microsoft.com/office/powerpoint/2010/main" val="201557172"/>
              </p:ext>
            </p:extLst>
          </p:nvPr>
        </p:nvGraphicFramePr>
        <p:xfrm>
          <a:off x="1155700" y="2603500"/>
          <a:ext cx="8824913"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0481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740</TotalTime>
  <Words>2614</Words>
  <Application>Microsoft Office PowerPoint</Application>
  <PresentationFormat>Geniş ekran</PresentationFormat>
  <Paragraphs>379</Paragraphs>
  <Slides>44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44</vt:i4>
      </vt:variant>
    </vt:vector>
  </HeadingPairs>
  <TitlesOfParts>
    <vt:vector size="49" baseType="lpstr">
      <vt:lpstr>Arial</vt:lpstr>
      <vt:lpstr>Calibri</vt:lpstr>
      <vt:lpstr>Century Gothic</vt:lpstr>
      <vt:lpstr>Wingdings 3</vt:lpstr>
      <vt:lpstr>İyon Toplantı Odası</vt:lpstr>
      <vt:lpstr>STRESLE BAŞA ÇIKMA</vt:lpstr>
      <vt:lpstr>Sunum İçeriği</vt:lpstr>
      <vt:lpstr>Stres Nedir?</vt:lpstr>
      <vt:lpstr>Stres düzeyinin etkisi</vt:lpstr>
      <vt:lpstr>Küçük Bir Stres Testi</vt:lpstr>
      <vt:lpstr>Küçük Bir Stres Testi</vt:lpstr>
      <vt:lpstr>Küçük Bir Stres Testi</vt:lpstr>
      <vt:lpstr>Stresin nedenleri</vt:lpstr>
      <vt:lpstr>Stresi Gösteren Belirtiler</vt:lpstr>
      <vt:lpstr>Kendi Stresle Başa Çıkma Biçiminizi Değerlendirin</vt:lpstr>
      <vt:lpstr>Stresle Başa Çıkma Yolları</vt:lpstr>
      <vt:lpstr>Stres faktörlerini tanımlamak</vt:lpstr>
      <vt:lpstr>Bakış Açınızı Değiştirin</vt:lpstr>
      <vt:lpstr>Bilişsel Çarpıtmalar</vt:lpstr>
      <vt:lpstr>Bilişsel Çarpıtmalar</vt:lpstr>
      <vt:lpstr>Bilişsel Çarpıtmalar</vt:lpstr>
      <vt:lpstr>Bilişsel Çarpıtmalar</vt:lpstr>
      <vt:lpstr>Bilişsel Çarpıtmalar</vt:lpstr>
      <vt:lpstr>Bilişsel Çarpıtmalar</vt:lpstr>
      <vt:lpstr>Bilişsel Çarpıtmalar</vt:lpstr>
      <vt:lpstr>Alternatif, dengeli düşünce yolları için ipuçları</vt:lpstr>
      <vt:lpstr>Dengeli düşünme kaydı: taslak</vt:lpstr>
      <vt:lpstr>Dengeli düşünme kaydı: örnek</vt:lpstr>
      <vt:lpstr>Düzenli spor/egzersiz yapmak </vt:lpstr>
      <vt:lpstr>Düzenli sporla birlikte:</vt:lpstr>
      <vt:lpstr>Dengeli ve sağlıklı beslenme ile stresle başa çıkma</vt:lpstr>
      <vt:lpstr>Meditasyon yapmak</vt:lpstr>
      <vt:lpstr>Meditasyon</vt:lpstr>
      <vt:lpstr>Uyku düzeni oluşturmak</vt:lpstr>
      <vt:lpstr>Uyku düzeni oluşturmak </vt:lpstr>
      <vt:lpstr>PowerPoint Sunusu</vt:lpstr>
      <vt:lpstr>İyi bir gece uykusu için:</vt:lpstr>
      <vt:lpstr>Uyuyamıyor musunuz?</vt:lpstr>
      <vt:lpstr>Geceleri endişe nasıl azaltılır?</vt:lpstr>
      <vt:lpstr>Düzenli bir etkinlik programı geliştirmek</vt:lpstr>
      <vt:lpstr>Haftalık etkinlik çizelgesi</vt:lpstr>
      <vt:lpstr>Dinlenme ve azaltılan etkinliğin fiziksel etkileri</vt:lpstr>
      <vt:lpstr>PowerPoint Sunusu</vt:lpstr>
      <vt:lpstr>PowerPoint Sunusu</vt:lpstr>
      <vt:lpstr>Kaçınma nasıl köstebek yuvalarını dağa çevirir?</vt:lpstr>
      <vt:lpstr>Eylem, histen önce gelir!</vt:lpstr>
      <vt:lpstr>Son notlar…</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STRESLE BAŞA ÇIKMA</dc:title>
  <dc:creator>Ferhat Kanat</dc:creator>
  <cp:lastModifiedBy>Ferhat Kanat</cp:lastModifiedBy>
  <cp:revision>33</cp:revision>
  <dcterms:created xsi:type="dcterms:W3CDTF">2021-04-08T09:06:08Z</dcterms:created>
  <dcterms:modified xsi:type="dcterms:W3CDTF">2021-04-16T15:10:59Z</dcterms:modified>
</cp:coreProperties>
</file>