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sldIdLst>
    <p:sldId id="293" r:id="rId2"/>
    <p:sldId id="257" r:id="rId3"/>
    <p:sldId id="258" r:id="rId4"/>
    <p:sldId id="259" r:id="rId5"/>
    <p:sldId id="260" r:id="rId6"/>
    <p:sldId id="261" r:id="rId7"/>
    <p:sldId id="292" r:id="rId8"/>
    <p:sldId id="263" r:id="rId9"/>
    <p:sldId id="264" r:id="rId10"/>
    <p:sldId id="265" r:id="rId11"/>
    <p:sldId id="266" r:id="rId12"/>
    <p:sldId id="267" r:id="rId13"/>
    <p:sldId id="268" r:id="rId14"/>
    <p:sldId id="277" r:id="rId15"/>
    <p:sldId id="278" r:id="rId16"/>
    <p:sldId id="279" r:id="rId17"/>
    <p:sldId id="280" r:id="rId18"/>
    <p:sldId id="282" r:id="rId19"/>
    <p:sldId id="294" r:id="rId20"/>
    <p:sldId id="281" r:id="rId21"/>
    <p:sldId id="298" r:id="rId22"/>
    <p:sldId id="299" r:id="rId23"/>
    <p:sldId id="300" r:id="rId24"/>
    <p:sldId id="301" r:id="rId25"/>
    <p:sldId id="302" r:id="rId26"/>
    <p:sldId id="303" r:id="rId27"/>
    <p:sldId id="304" r:id="rId28"/>
    <p:sldId id="305" r:id="rId29"/>
    <p:sldId id="306" r:id="rId30"/>
    <p:sldId id="307" r:id="rId31"/>
    <p:sldId id="308" r:id="rId32"/>
    <p:sldId id="271" r:id="rId33"/>
    <p:sldId id="309" r:id="rId34"/>
    <p:sldId id="269" r:id="rId35"/>
    <p:sldId id="270" r:id="rId36"/>
    <p:sldId id="284" r:id="rId37"/>
    <p:sldId id="285" r:id="rId38"/>
    <p:sldId id="286" r:id="rId39"/>
    <p:sldId id="287" r:id="rId40"/>
    <p:sldId id="288" r:id="rId41"/>
    <p:sldId id="289" r:id="rId42"/>
    <p:sldId id="290" r:id="rId43"/>
    <p:sldId id="291" r:id="rId44"/>
    <p:sldId id="274" r:id="rId45"/>
    <p:sldId id="275"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6670BD6-D9EA-41C4-A91C-81DEC3D8B424}" type="datetimeFigureOut">
              <a:rPr lang="tr-TR" smtClean="0"/>
              <a:t>12.11.2020</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10F74E8B-90FE-4940-A0A7-52E37948226C}" type="slidenum">
              <a:rPr lang="tr-TR" smtClean="0"/>
              <a:t>‹#›</a:t>
            </a:fld>
            <a:endParaRPr lang="tr-TR"/>
          </a:p>
        </p:txBody>
      </p:sp>
    </p:spTree>
    <p:extLst>
      <p:ext uri="{BB962C8B-B14F-4D97-AF65-F5344CB8AC3E}">
        <p14:creationId xmlns:p14="http://schemas.microsoft.com/office/powerpoint/2010/main" val="5768337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6670BD6-D9EA-41C4-A91C-81DEC3D8B424}" type="datetimeFigureOut">
              <a:rPr lang="tr-TR" smtClean="0"/>
              <a:t>12.11.2020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F74E8B-90FE-4940-A0A7-52E37948226C}" type="slidenum">
              <a:rPr lang="tr-TR" smtClean="0"/>
              <a:t>‹#›</a:t>
            </a:fld>
            <a:endParaRPr lang="tr-TR"/>
          </a:p>
        </p:txBody>
      </p:sp>
    </p:spTree>
    <p:extLst>
      <p:ext uri="{BB962C8B-B14F-4D97-AF65-F5344CB8AC3E}">
        <p14:creationId xmlns:p14="http://schemas.microsoft.com/office/powerpoint/2010/main" val="22899580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6670BD6-D9EA-41C4-A91C-81DEC3D8B424}" type="datetimeFigureOut">
              <a:rPr lang="tr-TR" smtClean="0"/>
              <a:t>12.11.2020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10F74E8B-90FE-4940-A0A7-52E37948226C}" type="slidenum">
              <a:rPr lang="tr-TR" smtClean="0"/>
              <a:t>‹#›</a:t>
            </a:fld>
            <a:endParaRPr lang="tr-TR"/>
          </a:p>
        </p:txBody>
      </p:sp>
    </p:spTree>
    <p:extLst>
      <p:ext uri="{BB962C8B-B14F-4D97-AF65-F5344CB8AC3E}">
        <p14:creationId xmlns:p14="http://schemas.microsoft.com/office/powerpoint/2010/main" val="19079366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6670BD6-D9EA-41C4-A91C-81DEC3D8B424}" type="datetimeFigureOut">
              <a:rPr lang="tr-TR" smtClean="0"/>
              <a:t>12.11.2020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10F74E8B-90FE-4940-A0A7-52E37948226C}" type="slidenum">
              <a:rPr lang="tr-TR" smtClean="0"/>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557496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6670BD6-D9EA-41C4-A91C-81DEC3D8B424}" type="datetimeFigureOut">
              <a:rPr lang="tr-TR" smtClean="0"/>
              <a:t>12.11.2020</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10F74E8B-90FE-4940-A0A7-52E37948226C}" type="slidenum">
              <a:rPr lang="tr-TR" smtClean="0"/>
              <a:t>‹#›</a:t>
            </a:fld>
            <a:endParaRPr lang="tr-TR"/>
          </a:p>
        </p:txBody>
      </p:sp>
    </p:spTree>
    <p:extLst>
      <p:ext uri="{BB962C8B-B14F-4D97-AF65-F5344CB8AC3E}">
        <p14:creationId xmlns:p14="http://schemas.microsoft.com/office/powerpoint/2010/main" val="35310218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46670BD6-D9EA-41C4-A91C-81DEC3D8B424}" type="datetimeFigureOut">
              <a:rPr lang="tr-TR" smtClean="0"/>
              <a:t>12.11.2020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F74E8B-90FE-4940-A0A7-52E37948226C}" type="slidenum">
              <a:rPr lang="tr-TR" smtClean="0"/>
              <a:t>‹#›</a:t>
            </a:fld>
            <a:endParaRPr lang="tr-TR"/>
          </a:p>
        </p:txBody>
      </p:sp>
    </p:spTree>
    <p:extLst>
      <p:ext uri="{BB962C8B-B14F-4D97-AF65-F5344CB8AC3E}">
        <p14:creationId xmlns:p14="http://schemas.microsoft.com/office/powerpoint/2010/main" val="21867616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46670BD6-D9EA-41C4-A91C-81DEC3D8B424}" type="datetimeFigureOut">
              <a:rPr lang="tr-TR" smtClean="0"/>
              <a:t>12.11.2020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F74E8B-90FE-4940-A0A7-52E37948226C}" type="slidenum">
              <a:rPr lang="tr-TR" smtClean="0"/>
              <a:t>‹#›</a:t>
            </a:fld>
            <a:endParaRPr lang="tr-TR"/>
          </a:p>
        </p:txBody>
      </p:sp>
    </p:spTree>
    <p:extLst>
      <p:ext uri="{BB962C8B-B14F-4D97-AF65-F5344CB8AC3E}">
        <p14:creationId xmlns:p14="http://schemas.microsoft.com/office/powerpoint/2010/main" val="28336106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6670BD6-D9EA-41C4-A91C-81DEC3D8B424}"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F74E8B-90FE-4940-A0A7-52E37948226C}" type="slidenum">
              <a:rPr lang="tr-TR" smtClean="0"/>
              <a:t>‹#›</a:t>
            </a:fld>
            <a:endParaRPr lang="tr-TR"/>
          </a:p>
        </p:txBody>
      </p:sp>
    </p:spTree>
    <p:extLst>
      <p:ext uri="{BB962C8B-B14F-4D97-AF65-F5344CB8AC3E}">
        <p14:creationId xmlns:p14="http://schemas.microsoft.com/office/powerpoint/2010/main" val="8369661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6670BD6-D9EA-41C4-A91C-81DEC3D8B424}" type="datetimeFigureOut">
              <a:rPr lang="tr-TR" smtClean="0"/>
              <a:t>12.11.2020</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10F74E8B-90FE-4940-A0A7-52E37948226C}" type="slidenum">
              <a:rPr lang="tr-TR" smtClean="0"/>
              <a:t>‹#›</a:t>
            </a:fld>
            <a:endParaRPr lang="tr-TR"/>
          </a:p>
        </p:txBody>
      </p:sp>
    </p:spTree>
    <p:extLst>
      <p:ext uri="{BB962C8B-B14F-4D97-AF65-F5344CB8AC3E}">
        <p14:creationId xmlns:p14="http://schemas.microsoft.com/office/powerpoint/2010/main" val="35706029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lipArt Placeholder 3"/>
          <p:cNvSpPr>
            <a:spLocks noGrp="1"/>
          </p:cNvSpPr>
          <p:nvPr>
            <p:ph type="clipArt" sz="half" idx="2"/>
          </p:nvPr>
        </p:nvSpPr>
        <p:spPr>
          <a:xfrm>
            <a:off x="6197600" y="1905000"/>
            <a:ext cx="5384800" cy="4114800"/>
          </a:xfrm>
        </p:spPr>
        <p:txBody>
          <a:bodyPr>
            <a:normAutofit/>
          </a:bodyPr>
          <a:lstStyle/>
          <a:p>
            <a:pPr lvl="0"/>
            <a:endParaRPr lang="tr-TR" noProof="0"/>
          </a:p>
        </p:txBody>
      </p:sp>
      <p:sp>
        <p:nvSpPr>
          <p:cNvPr id="5" name="Date Placeholder 9"/>
          <p:cNvSpPr>
            <a:spLocks noGrp="1"/>
          </p:cNvSpPr>
          <p:nvPr>
            <p:ph type="dt" sz="half" idx="10"/>
          </p:nvPr>
        </p:nvSpPr>
        <p:spPr/>
        <p:txBody>
          <a:bodyPr/>
          <a:lstStyle>
            <a:lvl1pPr>
              <a:defRPr/>
            </a:lvl1pPr>
          </a:lstStyle>
          <a:p>
            <a:pPr>
              <a:defRPr/>
            </a:pPr>
            <a:endParaRPr lang="tr-TR"/>
          </a:p>
        </p:txBody>
      </p:sp>
      <p:sp>
        <p:nvSpPr>
          <p:cNvPr id="6" name="Footer Placeholder 21"/>
          <p:cNvSpPr>
            <a:spLocks noGrp="1"/>
          </p:cNvSpPr>
          <p:nvPr>
            <p:ph type="ftr" sz="quarter" idx="11"/>
          </p:nvPr>
        </p:nvSpPr>
        <p:spPr/>
        <p:txBody>
          <a:bodyPr/>
          <a:lstStyle>
            <a:lvl1pPr>
              <a:defRPr/>
            </a:lvl1pPr>
          </a:lstStyle>
          <a:p>
            <a:pPr>
              <a:defRPr/>
            </a:pPr>
            <a:endParaRPr lang="tr-TR"/>
          </a:p>
        </p:txBody>
      </p:sp>
      <p:sp>
        <p:nvSpPr>
          <p:cNvPr id="7" name="Slide Number Placeholder 17"/>
          <p:cNvSpPr>
            <a:spLocks noGrp="1"/>
          </p:cNvSpPr>
          <p:nvPr>
            <p:ph type="sldNum" sz="quarter" idx="12"/>
          </p:nvPr>
        </p:nvSpPr>
        <p:spPr/>
        <p:txBody>
          <a:bodyPr/>
          <a:lstStyle>
            <a:lvl1pPr>
              <a:defRPr/>
            </a:lvl1pPr>
          </a:lstStyle>
          <a:p>
            <a:pPr>
              <a:defRPr/>
            </a:pPr>
            <a:fld id="{0FA59A69-41A4-49AE-B040-2A1FC43B6518}" type="slidenum">
              <a:rPr lang="tr-TR"/>
              <a:pPr>
                <a:defRPr/>
              </a:pPr>
              <a:t>‹#›</a:t>
            </a:fld>
            <a:endParaRPr lang="tr-TR"/>
          </a:p>
        </p:txBody>
      </p:sp>
    </p:spTree>
    <p:extLst>
      <p:ext uri="{BB962C8B-B14F-4D97-AF65-F5344CB8AC3E}">
        <p14:creationId xmlns:p14="http://schemas.microsoft.com/office/powerpoint/2010/main" val="307013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6670BD6-D9EA-41C4-A91C-81DEC3D8B424}"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F74E8B-90FE-4940-A0A7-52E37948226C}" type="slidenum">
              <a:rPr lang="tr-TR" smtClean="0"/>
              <a:t>‹#›</a:t>
            </a:fld>
            <a:endParaRPr lang="tr-TR"/>
          </a:p>
        </p:txBody>
      </p:sp>
    </p:spTree>
    <p:extLst>
      <p:ext uri="{BB962C8B-B14F-4D97-AF65-F5344CB8AC3E}">
        <p14:creationId xmlns:p14="http://schemas.microsoft.com/office/powerpoint/2010/main" val="13519383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6670BD6-D9EA-41C4-A91C-81DEC3D8B424}" type="datetimeFigureOut">
              <a:rPr lang="tr-TR" smtClean="0"/>
              <a:t>12.11.2020</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10F74E8B-90FE-4940-A0A7-52E37948226C}" type="slidenum">
              <a:rPr lang="tr-TR" smtClean="0"/>
              <a:t>‹#›</a:t>
            </a:fld>
            <a:endParaRPr lang="tr-TR"/>
          </a:p>
        </p:txBody>
      </p:sp>
    </p:spTree>
    <p:extLst>
      <p:ext uri="{BB962C8B-B14F-4D97-AF65-F5344CB8AC3E}">
        <p14:creationId xmlns:p14="http://schemas.microsoft.com/office/powerpoint/2010/main" val="30604486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6670BD6-D9EA-41C4-A91C-81DEC3D8B424}" type="datetimeFigureOut">
              <a:rPr lang="tr-TR" smtClean="0"/>
              <a:t>12.11.2020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F74E8B-90FE-4940-A0A7-52E37948226C}" type="slidenum">
              <a:rPr lang="tr-TR" smtClean="0"/>
              <a:t>‹#›</a:t>
            </a:fld>
            <a:endParaRPr lang="tr-TR"/>
          </a:p>
        </p:txBody>
      </p:sp>
    </p:spTree>
    <p:extLst>
      <p:ext uri="{BB962C8B-B14F-4D97-AF65-F5344CB8AC3E}">
        <p14:creationId xmlns:p14="http://schemas.microsoft.com/office/powerpoint/2010/main" val="31913870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6670BD6-D9EA-41C4-A91C-81DEC3D8B424}" type="datetimeFigureOut">
              <a:rPr lang="tr-TR" smtClean="0"/>
              <a:t>12.11.2020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F74E8B-90FE-4940-A0A7-52E37948226C}" type="slidenum">
              <a:rPr lang="tr-TR" smtClean="0"/>
              <a:t>‹#›</a:t>
            </a:fld>
            <a:endParaRPr lang="tr-TR"/>
          </a:p>
        </p:txBody>
      </p:sp>
    </p:spTree>
    <p:extLst>
      <p:ext uri="{BB962C8B-B14F-4D97-AF65-F5344CB8AC3E}">
        <p14:creationId xmlns:p14="http://schemas.microsoft.com/office/powerpoint/2010/main" val="35797568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6670BD6-D9EA-41C4-A91C-81DEC3D8B424}" type="datetimeFigureOut">
              <a:rPr lang="tr-TR" smtClean="0"/>
              <a:t>12.11.2020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F74E8B-90FE-4940-A0A7-52E37948226C}" type="slidenum">
              <a:rPr lang="tr-TR" smtClean="0"/>
              <a:t>‹#›</a:t>
            </a:fld>
            <a:endParaRPr lang="tr-TR"/>
          </a:p>
        </p:txBody>
      </p:sp>
    </p:spTree>
    <p:extLst>
      <p:ext uri="{BB962C8B-B14F-4D97-AF65-F5344CB8AC3E}">
        <p14:creationId xmlns:p14="http://schemas.microsoft.com/office/powerpoint/2010/main" val="36558996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70BD6-D9EA-41C4-A91C-81DEC3D8B424}" type="datetimeFigureOut">
              <a:rPr lang="tr-TR" smtClean="0"/>
              <a:t>12.11.2020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F74E8B-90FE-4940-A0A7-52E37948226C}" type="slidenum">
              <a:rPr lang="tr-TR" smtClean="0"/>
              <a:t>‹#›</a:t>
            </a:fld>
            <a:endParaRPr lang="tr-TR"/>
          </a:p>
        </p:txBody>
      </p:sp>
    </p:spTree>
    <p:extLst>
      <p:ext uri="{BB962C8B-B14F-4D97-AF65-F5344CB8AC3E}">
        <p14:creationId xmlns:p14="http://schemas.microsoft.com/office/powerpoint/2010/main" val="31239881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6670BD6-D9EA-41C4-A91C-81DEC3D8B424}" type="datetimeFigureOut">
              <a:rPr lang="tr-TR" smtClean="0"/>
              <a:t>12.11.2020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F74E8B-90FE-4940-A0A7-52E37948226C}" type="slidenum">
              <a:rPr lang="tr-TR" smtClean="0"/>
              <a:t>‹#›</a:t>
            </a:fld>
            <a:endParaRPr lang="tr-TR"/>
          </a:p>
        </p:txBody>
      </p:sp>
    </p:spTree>
    <p:extLst>
      <p:ext uri="{BB962C8B-B14F-4D97-AF65-F5344CB8AC3E}">
        <p14:creationId xmlns:p14="http://schemas.microsoft.com/office/powerpoint/2010/main" val="11039366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6670BD6-D9EA-41C4-A91C-81DEC3D8B424}" type="datetimeFigureOut">
              <a:rPr lang="tr-TR" smtClean="0"/>
              <a:t>12.11.2020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F74E8B-90FE-4940-A0A7-52E37948226C}" type="slidenum">
              <a:rPr lang="tr-TR" smtClean="0"/>
              <a:t>‹#›</a:t>
            </a:fld>
            <a:endParaRPr lang="tr-TR"/>
          </a:p>
        </p:txBody>
      </p:sp>
    </p:spTree>
    <p:extLst>
      <p:ext uri="{BB962C8B-B14F-4D97-AF65-F5344CB8AC3E}">
        <p14:creationId xmlns:p14="http://schemas.microsoft.com/office/powerpoint/2010/main" val="15753710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50000">
              <a:schemeClr val="bg1">
                <a:tint val="98000"/>
                <a:shade val="90000"/>
                <a:satMod val="130000"/>
                <a:lumMod val="103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6670BD6-D9EA-41C4-A91C-81DEC3D8B424}" type="datetimeFigureOut">
              <a:rPr lang="tr-TR" smtClean="0"/>
              <a:t>12.11.2020</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0F74E8B-90FE-4940-A0A7-52E37948226C}" type="slidenum">
              <a:rPr lang="tr-TR" smtClean="0"/>
              <a:t>‹#›</a:t>
            </a:fld>
            <a:endParaRPr lang="tr-TR"/>
          </a:p>
        </p:txBody>
      </p:sp>
    </p:spTree>
    <p:extLst>
      <p:ext uri="{BB962C8B-B14F-4D97-AF65-F5344CB8AC3E}">
        <p14:creationId xmlns:p14="http://schemas.microsoft.com/office/powerpoint/2010/main" val="303425194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2895600" y="718654"/>
            <a:ext cx="8610600" cy="45719"/>
          </a:xfrm>
        </p:spPr>
        <p:txBody>
          <a:bodyPr>
            <a:normAutofit fontScale="90000"/>
          </a:bodyPr>
          <a:lstStyle/>
          <a:p>
            <a:endParaRPr lang="tr-TR" dirty="0"/>
          </a:p>
        </p:txBody>
      </p:sp>
      <p:sp>
        <p:nvSpPr>
          <p:cNvPr id="3" name="İçerik Yer Tutucusu 2"/>
          <p:cNvSpPr>
            <a:spLocks noGrp="1"/>
          </p:cNvSpPr>
          <p:nvPr>
            <p:ph idx="1"/>
          </p:nvPr>
        </p:nvSpPr>
        <p:spPr>
          <a:xfrm>
            <a:off x="685800" y="-114300"/>
            <a:ext cx="10820400" cy="6332986"/>
          </a:xfrm>
        </p:spPr>
        <p:txBody>
          <a:bodyPr>
            <a:normAutofit lnSpcReduction="10000"/>
          </a:bodyPr>
          <a:lstStyle/>
          <a:p>
            <a:pPr marL="0" indent="0" algn="ctr">
              <a:buNone/>
            </a:pPr>
            <a:endParaRPr lang="tr-TR" sz="2800" b="1" dirty="0">
              <a:solidFill>
                <a:schemeClr val="accent1">
                  <a:lumMod val="75000"/>
                </a:schemeClr>
              </a:solidFill>
            </a:endParaRPr>
          </a:p>
          <a:p>
            <a:pPr marL="0" indent="0" algn="ctr">
              <a:buNone/>
            </a:pPr>
            <a:endParaRPr lang="tr-TR" sz="2800" b="1" dirty="0">
              <a:solidFill>
                <a:schemeClr val="accent1">
                  <a:lumMod val="75000"/>
                </a:schemeClr>
              </a:solidFill>
            </a:endParaRPr>
          </a:p>
          <a:p>
            <a:pPr marL="0" indent="0" algn="ctr">
              <a:buNone/>
            </a:pPr>
            <a:r>
              <a:rPr lang="tr-TR" sz="2800" b="1" dirty="0">
                <a:solidFill>
                  <a:schemeClr val="accent1">
                    <a:lumMod val="75000"/>
                  </a:schemeClr>
                </a:solidFill>
              </a:rPr>
              <a:t>ETKİLİ BİR ÖĞRENME- ÖĞRETME SÜRECİ</a:t>
            </a:r>
          </a:p>
          <a:p>
            <a:pPr marL="0" indent="0" algn="ctr">
              <a:buNone/>
            </a:pPr>
            <a:r>
              <a:rPr lang="tr-TR" sz="2800" b="1" dirty="0">
                <a:solidFill>
                  <a:schemeClr val="accent1">
                    <a:lumMod val="75000"/>
                  </a:schemeClr>
                </a:solidFill>
              </a:rPr>
              <a:t> İÇİN </a:t>
            </a:r>
          </a:p>
          <a:p>
            <a:pPr marL="0" indent="0" algn="ctr">
              <a:buNone/>
            </a:pPr>
            <a:r>
              <a:rPr lang="tr-TR" sz="3600" b="1" dirty="0">
                <a:solidFill>
                  <a:schemeClr val="accent1">
                    <a:lumMod val="75000"/>
                  </a:schemeClr>
                </a:solidFill>
              </a:rPr>
              <a:t>ÇATIŞMA ÇÖZME BECERİLERİ</a:t>
            </a:r>
          </a:p>
          <a:p>
            <a:pPr marL="0" indent="0" algn="ctr">
              <a:buNone/>
            </a:pPr>
            <a:endParaRPr lang="tr-TR" sz="3600" b="1" dirty="0">
              <a:solidFill>
                <a:schemeClr val="accent1">
                  <a:lumMod val="75000"/>
                </a:schemeClr>
              </a:solidFill>
            </a:endParaRPr>
          </a:p>
          <a:p>
            <a:pPr marL="0" indent="0" algn="ctr">
              <a:buNone/>
            </a:pPr>
            <a:endParaRPr lang="tr-TR" sz="3600" b="1" dirty="0">
              <a:solidFill>
                <a:schemeClr val="accent1">
                  <a:lumMod val="75000"/>
                </a:schemeClr>
              </a:solidFill>
            </a:endParaRPr>
          </a:p>
          <a:p>
            <a:pPr marL="0" indent="0" algn="ctr">
              <a:buNone/>
            </a:pPr>
            <a:endParaRPr lang="tr-TR" sz="3600" b="1" dirty="0">
              <a:solidFill>
                <a:schemeClr val="accent1">
                  <a:lumMod val="75000"/>
                </a:schemeClr>
              </a:solidFill>
            </a:endParaRPr>
          </a:p>
          <a:p>
            <a:pPr marL="0" indent="0" algn="ctr">
              <a:buNone/>
            </a:pPr>
            <a:endParaRPr lang="tr-TR" sz="3600" b="1" dirty="0">
              <a:solidFill>
                <a:schemeClr val="accent1">
                  <a:lumMod val="75000"/>
                </a:schemeClr>
              </a:solidFill>
            </a:endParaRPr>
          </a:p>
          <a:p>
            <a:pPr marL="0" indent="0" algn="ctr">
              <a:buNone/>
            </a:pPr>
            <a:endParaRPr lang="tr-TR" sz="3600" b="1" dirty="0">
              <a:solidFill>
                <a:schemeClr val="accent1">
                  <a:lumMod val="75000"/>
                </a:schemeClr>
              </a:solidFill>
            </a:endParaRPr>
          </a:p>
          <a:p>
            <a:pPr marL="0" indent="0" algn="ctr">
              <a:buNone/>
            </a:pPr>
            <a:endParaRPr lang="tr-TR" sz="3600" b="1" dirty="0">
              <a:solidFill>
                <a:schemeClr val="accent1">
                  <a:lumMod val="75000"/>
                </a:schemeClr>
              </a:solidFill>
            </a:endParaRPr>
          </a:p>
          <a:p>
            <a:pPr marL="0" indent="0" algn="ctr">
              <a:buNone/>
            </a:pPr>
            <a:r>
              <a:rPr lang="tr-TR" sz="1800" b="1" dirty="0">
                <a:solidFill>
                  <a:schemeClr val="accent1">
                    <a:lumMod val="75000"/>
                  </a:schemeClr>
                </a:solidFill>
              </a:rPr>
              <a:t>Hazırlayan: Rehber Öğretmen Elif EKİNCİ</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713" y="2599078"/>
            <a:ext cx="4262118" cy="305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9103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19375" y="754848"/>
            <a:ext cx="8610600" cy="1293028"/>
          </a:xfrm>
        </p:spPr>
        <p:txBody>
          <a:bodyPr>
            <a:normAutofit/>
          </a:bodyPr>
          <a:lstStyle/>
          <a:p>
            <a:r>
              <a:rPr lang="tr-TR" sz="3600" b="1" dirty="0" err="1">
                <a:solidFill>
                  <a:schemeClr val="accent1">
                    <a:lumMod val="75000"/>
                  </a:schemeClr>
                </a:solidFill>
              </a:rPr>
              <a:t>ÇatIşma</a:t>
            </a:r>
            <a:r>
              <a:rPr lang="tr-TR" sz="3600" b="1" dirty="0">
                <a:solidFill>
                  <a:schemeClr val="accent1">
                    <a:lumMod val="75000"/>
                  </a:schemeClr>
                </a:solidFill>
              </a:rPr>
              <a:t> çözme BECERİLERİ ve </a:t>
            </a:r>
            <a:r>
              <a:rPr lang="tr-TR" sz="3600" b="1" dirty="0" err="1">
                <a:solidFill>
                  <a:schemeClr val="accent1">
                    <a:lumMod val="75000"/>
                  </a:schemeClr>
                </a:solidFill>
              </a:rPr>
              <a:t>İletİşİm</a:t>
            </a:r>
            <a:endParaRPr lang="tr-TR" sz="3600" b="1" dirty="0">
              <a:solidFill>
                <a:schemeClr val="accent1">
                  <a:lumMod val="75000"/>
                </a:schemeClr>
              </a:solidFill>
            </a:endParaRPr>
          </a:p>
        </p:txBody>
      </p:sp>
      <p:sp>
        <p:nvSpPr>
          <p:cNvPr id="3" name="İçerik Yer Tutucusu 2"/>
          <p:cNvSpPr>
            <a:spLocks noGrp="1"/>
          </p:cNvSpPr>
          <p:nvPr>
            <p:ph idx="1"/>
          </p:nvPr>
        </p:nvSpPr>
        <p:spPr/>
        <p:txBody>
          <a:bodyPr>
            <a:normAutofit/>
          </a:bodyPr>
          <a:lstStyle/>
          <a:p>
            <a:pPr marL="0" indent="0" algn="just">
              <a:buNone/>
            </a:pPr>
            <a:r>
              <a:rPr lang="tr-TR" sz="2800" dirty="0">
                <a:solidFill>
                  <a:schemeClr val="accent6">
                    <a:lumMod val="50000"/>
                  </a:schemeClr>
                </a:solidFill>
              </a:rPr>
              <a:t>	</a:t>
            </a:r>
            <a:r>
              <a:rPr lang="tr-TR" sz="2800" b="1" dirty="0">
                <a:solidFill>
                  <a:schemeClr val="accent6">
                    <a:lumMod val="50000"/>
                  </a:schemeClr>
                </a:solidFill>
              </a:rPr>
              <a:t>EMPATİ: </a:t>
            </a:r>
            <a:r>
              <a:rPr lang="tr-TR" sz="2800" dirty="0">
                <a:solidFill>
                  <a:schemeClr val="accent6">
                    <a:lumMod val="50000"/>
                  </a:schemeClr>
                </a:solidFill>
              </a:rPr>
              <a:t>Kişinin kendisini karşısındaki bireyin yerine koyarak onun duygu ve düşüncelerini anlaması ve bunu ona iletmesidir. </a:t>
            </a:r>
          </a:p>
          <a:p>
            <a:pPr marL="0" indent="0" algn="just">
              <a:buNone/>
            </a:pPr>
            <a:r>
              <a:rPr lang="tr-TR" sz="2800" dirty="0">
                <a:solidFill>
                  <a:schemeClr val="accent6">
                    <a:lumMod val="50000"/>
                  </a:schemeClr>
                </a:solidFill>
              </a:rPr>
              <a:t>	Empati kurulma sürecinde kişinin tarafsızlığını yitirmemesi gerekir yani kişi karşıdaki kişiyle aynı duyguyu yaşamamalı, onun hissettikleri ve düşündüklerini anlamaya çalışmalıdır.</a:t>
            </a:r>
          </a:p>
          <a:p>
            <a:pPr marL="0" indent="0" algn="just">
              <a:buNone/>
            </a:pPr>
            <a:r>
              <a:rPr lang="tr-TR" sz="2800" dirty="0">
                <a:solidFill>
                  <a:schemeClr val="accent6">
                    <a:lumMod val="50000"/>
                  </a:schemeClr>
                </a:solidFill>
              </a:rPr>
              <a:t>	Empati, karşımızdaki kişiye ‘seni anlıyorum.’ mesajı vermektir. </a:t>
            </a:r>
          </a:p>
          <a:p>
            <a:pPr marL="0" indent="0" algn="just">
              <a:buNone/>
            </a:pPr>
            <a:r>
              <a:rPr lang="tr-TR" sz="2800" dirty="0">
                <a:solidFill>
                  <a:schemeClr val="accent6">
                    <a:lumMod val="50000"/>
                  </a:schemeClr>
                </a:solidFill>
              </a:rPr>
              <a:t>	Örneğin; sınava hazırlanan ve kaygılı olan bir öğrenciye ‘Önünde önemli bir sınavın olduğu için kaygılanıyorsun.’ demek </a:t>
            </a: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1172763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accent1">
                    <a:lumMod val="75000"/>
                  </a:schemeClr>
                </a:solidFill>
              </a:rPr>
              <a:t>ÇATIŞMA çözme BECERİLERİ VE İLETİŞİM</a:t>
            </a:r>
          </a:p>
        </p:txBody>
      </p:sp>
      <p:sp>
        <p:nvSpPr>
          <p:cNvPr id="3" name="İçerik Yer Tutucusu 2"/>
          <p:cNvSpPr>
            <a:spLocks noGrp="1"/>
          </p:cNvSpPr>
          <p:nvPr>
            <p:ph idx="1"/>
          </p:nvPr>
        </p:nvSpPr>
        <p:spPr/>
        <p:txBody>
          <a:bodyPr>
            <a:normAutofit/>
          </a:bodyPr>
          <a:lstStyle/>
          <a:p>
            <a:pPr marL="0" indent="0" algn="just">
              <a:buNone/>
            </a:pPr>
            <a:r>
              <a:rPr lang="tr-TR" sz="2800" dirty="0">
                <a:solidFill>
                  <a:schemeClr val="accent6">
                    <a:lumMod val="50000"/>
                  </a:schemeClr>
                </a:solidFill>
              </a:rPr>
              <a:t>	</a:t>
            </a:r>
            <a:r>
              <a:rPr lang="tr-TR" sz="2800" b="1" dirty="0">
                <a:solidFill>
                  <a:schemeClr val="accent6">
                    <a:lumMod val="50000"/>
                  </a:schemeClr>
                </a:solidFill>
              </a:rPr>
              <a:t>BEN DİLİ: </a:t>
            </a:r>
            <a:r>
              <a:rPr lang="tr-TR" sz="2800" dirty="0">
                <a:solidFill>
                  <a:schemeClr val="accent6">
                    <a:lumMod val="50000"/>
                  </a:schemeClr>
                </a:solidFill>
              </a:rPr>
              <a:t>Birey davranışın kendisi üzerindeki somut etkisinden ve onunla ilgili duygularından söz ettiğinde bu ileti ben iletisi  ( ben dili) olur.</a:t>
            </a:r>
          </a:p>
          <a:p>
            <a:pPr marL="0" indent="0" algn="just">
              <a:buNone/>
            </a:pPr>
            <a:r>
              <a:rPr lang="tr-TR" sz="2800" dirty="0">
                <a:solidFill>
                  <a:schemeClr val="accent6">
                    <a:lumMod val="50000"/>
                  </a:schemeClr>
                </a:solidFill>
              </a:rPr>
              <a:t>	Ben iletilerini gönderen bireyler, kendi duygularının bilincinde olmak için önce kendini dinleme ve duygularını tüm açıklığıyla diğer bireylerle paylaşma yükümlülüğünü taşır. </a:t>
            </a:r>
          </a:p>
          <a:p>
            <a:pPr marL="0" indent="0" algn="just">
              <a:buNone/>
            </a:pPr>
            <a:r>
              <a:rPr lang="tr-TR" sz="2800" dirty="0">
                <a:solidFill>
                  <a:schemeClr val="accent6">
                    <a:lumMod val="50000"/>
                  </a:schemeClr>
                </a:solidFill>
              </a:rPr>
              <a:t>	Etkili bir ben iletisinin bireyin davranışını değiştirme olasılığı yüksektir, diğer bireyle ilgili çok az olumsuz değerlendirme içerir ve kesinlikle iletişimi zedelemez.</a:t>
            </a:r>
          </a:p>
          <a:p>
            <a:pPr algn="just"/>
            <a:endParaRPr lang="tr-TR" sz="2800"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7644941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err="1">
                <a:solidFill>
                  <a:schemeClr val="accent1">
                    <a:lumMod val="75000"/>
                  </a:schemeClr>
                </a:solidFill>
              </a:rPr>
              <a:t>ÇatIşma</a:t>
            </a:r>
            <a:r>
              <a:rPr lang="tr-TR" sz="3600" b="1" dirty="0">
                <a:solidFill>
                  <a:schemeClr val="accent1">
                    <a:lumMod val="75000"/>
                  </a:schemeClr>
                </a:solidFill>
              </a:rPr>
              <a:t> çözme BECERİLERİ ve </a:t>
            </a:r>
            <a:r>
              <a:rPr lang="tr-TR" sz="3600" b="1" dirty="0" err="1">
                <a:solidFill>
                  <a:schemeClr val="accent1">
                    <a:lumMod val="75000"/>
                  </a:schemeClr>
                </a:solidFill>
              </a:rPr>
              <a:t>İletİşİm</a:t>
            </a:r>
            <a:endParaRPr lang="tr-TR" sz="3600" b="1" dirty="0">
              <a:solidFill>
                <a:schemeClr val="accent1">
                  <a:lumMod val="75000"/>
                </a:schemeClr>
              </a:solidFill>
            </a:endParaRPr>
          </a:p>
        </p:txBody>
      </p:sp>
      <p:sp>
        <p:nvSpPr>
          <p:cNvPr id="3" name="İçerik Yer Tutucusu 2"/>
          <p:cNvSpPr>
            <a:spLocks noGrp="1"/>
          </p:cNvSpPr>
          <p:nvPr>
            <p:ph idx="1"/>
          </p:nvPr>
        </p:nvSpPr>
        <p:spPr/>
        <p:txBody>
          <a:bodyPr>
            <a:normAutofit/>
          </a:bodyPr>
          <a:lstStyle/>
          <a:p>
            <a:pPr marL="0" indent="0" algn="just">
              <a:buNone/>
            </a:pPr>
            <a:r>
              <a:rPr lang="tr-TR" sz="2800" dirty="0">
                <a:solidFill>
                  <a:schemeClr val="accent6">
                    <a:lumMod val="50000"/>
                  </a:schemeClr>
                </a:solidFill>
              </a:rPr>
              <a:t>	</a:t>
            </a:r>
            <a:r>
              <a:rPr lang="tr-TR" sz="2800" b="1" dirty="0">
                <a:solidFill>
                  <a:schemeClr val="accent6">
                    <a:lumMod val="50000"/>
                  </a:schemeClr>
                </a:solidFill>
              </a:rPr>
              <a:t>SEN DİLİ: </a:t>
            </a:r>
            <a:r>
              <a:rPr lang="tr-TR" sz="2800" dirty="0">
                <a:solidFill>
                  <a:schemeClr val="accent6">
                    <a:lumMod val="50000"/>
                  </a:schemeClr>
                </a:solidFill>
              </a:rPr>
              <a:t>Bireyin öfkesini ve davranışını kontrol edemediği durumlarda karşısında bulunan kişiye suçlayıcı, eleştirici, emir verici ifadeler kullanmasıdır.</a:t>
            </a:r>
          </a:p>
          <a:p>
            <a:pPr marL="0" indent="0" algn="just">
              <a:buNone/>
            </a:pPr>
            <a:r>
              <a:rPr lang="tr-TR" sz="2800" dirty="0">
                <a:solidFill>
                  <a:schemeClr val="accent6">
                    <a:lumMod val="50000"/>
                  </a:schemeClr>
                </a:solidFill>
              </a:rPr>
              <a:t>	Sen dilinde mesajı veren kişi mesajı alan kişiyi değersiz kılacak aşağılayıcı sözler kullanır.</a:t>
            </a:r>
          </a:p>
          <a:p>
            <a:pPr marL="0" indent="0" algn="just">
              <a:buNone/>
            </a:pPr>
            <a:r>
              <a:rPr lang="tr-TR" sz="2800" dirty="0">
                <a:solidFill>
                  <a:schemeClr val="accent6">
                    <a:lumMod val="50000"/>
                  </a:schemeClr>
                </a:solidFill>
              </a:rPr>
              <a:t>	Bu tür ifadeler mesajı alan kişinin savunmaya geçmesine neden olur.</a:t>
            </a: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927221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err="1">
                <a:solidFill>
                  <a:schemeClr val="accent1">
                    <a:lumMod val="75000"/>
                  </a:schemeClr>
                </a:solidFill>
              </a:rPr>
              <a:t>ÇatIşma</a:t>
            </a:r>
            <a:r>
              <a:rPr lang="tr-TR" sz="3600" b="1" dirty="0">
                <a:solidFill>
                  <a:schemeClr val="accent1">
                    <a:lumMod val="75000"/>
                  </a:schemeClr>
                </a:solidFill>
              </a:rPr>
              <a:t> çözme BECERİLERİ ve </a:t>
            </a:r>
            <a:r>
              <a:rPr lang="tr-TR" sz="3600" b="1" dirty="0" err="1">
                <a:solidFill>
                  <a:schemeClr val="accent1">
                    <a:lumMod val="75000"/>
                  </a:schemeClr>
                </a:solidFill>
              </a:rPr>
              <a:t>İletİşİm</a:t>
            </a:r>
            <a:endParaRPr lang="tr-TR" sz="3600" b="1" dirty="0">
              <a:solidFill>
                <a:schemeClr val="accent1">
                  <a:lumMod val="75000"/>
                </a:schemeClr>
              </a:solidFill>
            </a:endParaRPr>
          </a:p>
        </p:txBody>
      </p:sp>
      <p:sp>
        <p:nvSpPr>
          <p:cNvPr id="4" name="Metin Yer Tutucusu 3"/>
          <p:cNvSpPr>
            <a:spLocks noGrp="1"/>
          </p:cNvSpPr>
          <p:nvPr>
            <p:ph type="body" idx="1"/>
          </p:nvPr>
        </p:nvSpPr>
        <p:spPr/>
        <p:txBody>
          <a:bodyPr/>
          <a:lstStyle/>
          <a:p>
            <a:pPr algn="ctr"/>
            <a:r>
              <a:rPr lang="tr-TR" b="1" dirty="0">
                <a:solidFill>
                  <a:schemeClr val="accent1">
                    <a:lumMod val="75000"/>
                  </a:schemeClr>
                </a:solidFill>
              </a:rPr>
              <a:t>BEN DİLİ</a:t>
            </a:r>
          </a:p>
        </p:txBody>
      </p:sp>
      <p:sp>
        <p:nvSpPr>
          <p:cNvPr id="5" name="İçerik Yer Tutucusu 4"/>
          <p:cNvSpPr>
            <a:spLocks noGrp="1"/>
          </p:cNvSpPr>
          <p:nvPr>
            <p:ph sz="half" idx="2"/>
          </p:nvPr>
        </p:nvSpPr>
        <p:spPr/>
        <p:txBody>
          <a:bodyPr/>
          <a:lstStyle/>
          <a:p>
            <a:r>
              <a:rPr lang="tr-TR" dirty="0">
                <a:solidFill>
                  <a:schemeClr val="accent6">
                    <a:lumMod val="50000"/>
                  </a:schemeClr>
                </a:solidFill>
              </a:rPr>
              <a:t>Kişiyi savunmaya itmez, yapıcıdır.</a:t>
            </a:r>
          </a:p>
          <a:p>
            <a:r>
              <a:rPr lang="tr-TR" dirty="0">
                <a:solidFill>
                  <a:schemeClr val="accent6">
                    <a:lumMod val="50000"/>
                  </a:schemeClr>
                </a:solidFill>
              </a:rPr>
              <a:t>Davranışa yöneliktir.</a:t>
            </a:r>
          </a:p>
          <a:p>
            <a:r>
              <a:rPr lang="tr-TR" dirty="0">
                <a:solidFill>
                  <a:schemeClr val="accent6">
                    <a:lumMod val="50000"/>
                  </a:schemeClr>
                </a:solidFill>
              </a:rPr>
              <a:t>Kişiye olması gerekeni yumuşak bir dille anlatır.</a:t>
            </a:r>
          </a:p>
          <a:p>
            <a:r>
              <a:rPr lang="tr-TR" dirty="0">
                <a:solidFill>
                  <a:schemeClr val="accent6">
                    <a:lumMod val="50000"/>
                  </a:schemeClr>
                </a:solidFill>
              </a:rPr>
              <a:t>Sorun çözmeye yöneliktir.</a:t>
            </a:r>
          </a:p>
          <a:p>
            <a:r>
              <a:rPr lang="tr-TR" dirty="0">
                <a:solidFill>
                  <a:schemeClr val="accent6">
                    <a:lumMod val="50000"/>
                  </a:schemeClr>
                </a:solidFill>
              </a:rPr>
              <a:t>Kişi, başkalarını düşünmeyi öğrenir.</a:t>
            </a:r>
          </a:p>
        </p:txBody>
      </p:sp>
      <p:sp>
        <p:nvSpPr>
          <p:cNvPr id="6" name="Metin Yer Tutucusu 5"/>
          <p:cNvSpPr>
            <a:spLocks noGrp="1"/>
          </p:cNvSpPr>
          <p:nvPr>
            <p:ph type="body" sz="quarter" idx="3"/>
          </p:nvPr>
        </p:nvSpPr>
        <p:spPr/>
        <p:txBody>
          <a:bodyPr/>
          <a:lstStyle/>
          <a:p>
            <a:pPr algn="ctr"/>
            <a:r>
              <a:rPr lang="tr-TR" b="1" dirty="0">
                <a:solidFill>
                  <a:schemeClr val="accent1">
                    <a:lumMod val="75000"/>
                  </a:schemeClr>
                </a:solidFill>
              </a:rPr>
              <a:t>SEN DİLİ</a:t>
            </a:r>
          </a:p>
        </p:txBody>
      </p:sp>
      <p:sp>
        <p:nvSpPr>
          <p:cNvPr id="7" name="İçerik Yer Tutucusu 6"/>
          <p:cNvSpPr>
            <a:spLocks noGrp="1"/>
          </p:cNvSpPr>
          <p:nvPr>
            <p:ph sz="quarter" idx="4"/>
          </p:nvPr>
        </p:nvSpPr>
        <p:spPr/>
        <p:txBody>
          <a:bodyPr/>
          <a:lstStyle/>
          <a:p>
            <a:r>
              <a:rPr lang="tr-TR" dirty="0">
                <a:solidFill>
                  <a:schemeClr val="accent6">
                    <a:lumMod val="50000"/>
                  </a:schemeClr>
                </a:solidFill>
              </a:rPr>
              <a:t>Kişiyi savunmaya iter, suçlayıcıdır.</a:t>
            </a:r>
          </a:p>
          <a:p>
            <a:r>
              <a:rPr lang="tr-TR" dirty="0">
                <a:solidFill>
                  <a:schemeClr val="accent6">
                    <a:lumMod val="50000"/>
                  </a:schemeClr>
                </a:solidFill>
              </a:rPr>
              <a:t>Davranıştan çok kişiliğe yöneliktir.</a:t>
            </a:r>
          </a:p>
          <a:p>
            <a:r>
              <a:rPr lang="tr-TR" dirty="0">
                <a:solidFill>
                  <a:schemeClr val="accent6">
                    <a:lumMod val="50000"/>
                  </a:schemeClr>
                </a:solidFill>
              </a:rPr>
              <a:t>Kişiyi aşağılar ve kırar.</a:t>
            </a:r>
          </a:p>
          <a:p>
            <a:r>
              <a:rPr lang="tr-TR" dirty="0">
                <a:solidFill>
                  <a:schemeClr val="accent6">
                    <a:lumMod val="50000"/>
                  </a:schemeClr>
                </a:solidFill>
              </a:rPr>
              <a:t>Sorunu daha çok büyütür.</a:t>
            </a:r>
          </a:p>
          <a:p>
            <a:r>
              <a:rPr lang="tr-TR" dirty="0">
                <a:solidFill>
                  <a:schemeClr val="accent6">
                    <a:lumMod val="50000"/>
                  </a:schemeClr>
                </a:solidFill>
              </a:rPr>
              <a:t>Kişi, kendini suçlanmış hisseder.</a:t>
            </a:r>
          </a:p>
        </p:txBody>
      </p:sp>
      <p:pic>
        <p:nvPicPr>
          <p:cNvPr id="8"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400888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764373"/>
            <a:ext cx="8610600" cy="1038669"/>
          </a:xfrm>
        </p:spPr>
        <p:txBody>
          <a:bodyPr>
            <a:normAutofit/>
          </a:bodyPr>
          <a:lstStyle/>
          <a:p>
            <a:r>
              <a:rPr lang="tr-TR" sz="3600" b="1" dirty="0" err="1">
                <a:solidFill>
                  <a:schemeClr val="accent1">
                    <a:lumMod val="75000"/>
                  </a:schemeClr>
                </a:solidFill>
              </a:rPr>
              <a:t>ÇatIşma</a:t>
            </a:r>
            <a:r>
              <a:rPr lang="tr-TR" sz="3600" b="1" dirty="0">
                <a:solidFill>
                  <a:schemeClr val="accent1">
                    <a:lumMod val="75000"/>
                  </a:schemeClr>
                </a:solidFill>
              </a:rPr>
              <a:t> çözme BECERİLERİ ve </a:t>
            </a:r>
            <a:r>
              <a:rPr lang="tr-TR" sz="3600" b="1" dirty="0" err="1">
                <a:solidFill>
                  <a:schemeClr val="accent1">
                    <a:lumMod val="75000"/>
                  </a:schemeClr>
                </a:solidFill>
              </a:rPr>
              <a:t>İletİşİm</a:t>
            </a:r>
            <a:endParaRPr lang="tr-TR" sz="3600" b="1" dirty="0">
              <a:solidFill>
                <a:schemeClr val="accent1">
                  <a:lumMod val="75000"/>
                </a:schemeClr>
              </a:solidFill>
            </a:endParaRPr>
          </a:p>
        </p:txBody>
      </p:sp>
      <p:sp>
        <p:nvSpPr>
          <p:cNvPr id="3" name="İçerik Yer Tutucusu 2"/>
          <p:cNvSpPr>
            <a:spLocks noGrp="1"/>
          </p:cNvSpPr>
          <p:nvPr>
            <p:ph idx="1"/>
          </p:nvPr>
        </p:nvSpPr>
        <p:spPr>
          <a:xfrm>
            <a:off x="685800" y="1558344"/>
            <a:ext cx="10820400" cy="4660341"/>
          </a:xfrm>
        </p:spPr>
        <p:txBody>
          <a:bodyPr>
            <a:normAutofit fontScale="92500" lnSpcReduction="20000"/>
          </a:bodyPr>
          <a:lstStyle/>
          <a:p>
            <a:pPr marL="0" indent="0" algn="just">
              <a:buNone/>
            </a:pPr>
            <a:r>
              <a:rPr lang="tr-TR" dirty="0">
                <a:solidFill>
                  <a:schemeClr val="accent6">
                    <a:lumMod val="50000"/>
                  </a:schemeClr>
                </a:solidFill>
              </a:rPr>
              <a:t>	Sağlıklı bir iletişim için bu saydıklarımızla birlikte iletişim engellerinden kaçınmak da gereklidir. Günlük yaşamda kullanılan pek çok iletişim becerisi sürekli kullanıldığında iletişim engeli haline gelebilir. İletişim engelleri öğretmen ve öğrenci arasındaki çatışmayı olumsuz bir durum haline getirebilir.</a:t>
            </a:r>
          </a:p>
          <a:p>
            <a:pPr marL="0" indent="0" algn="just">
              <a:buNone/>
            </a:pPr>
            <a:r>
              <a:rPr lang="tr-TR" dirty="0">
                <a:solidFill>
                  <a:schemeClr val="accent6">
                    <a:lumMod val="50000"/>
                  </a:schemeClr>
                </a:solidFill>
              </a:rPr>
              <a:t>	</a:t>
            </a:r>
            <a:r>
              <a:rPr lang="tr-TR" b="1" dirty="0">
                <a:solidFill>
                  <a:schemeClr val="accent6">
                    <a:lumMod val="50000"/>
                  </a:schemeClr>
                </a:solidFill>
              </a:rPr>
              <a:t>İLETİŞİM ENGELLERİ</a:t>
            </a:r>
          </a:p>
          <a:p>
            <a:pPr algn="just"/>
            <a:r>
              <a:rPr lang="tr-TR" dirty="0">
                <a:solidFill>
                  <a:schemeClr val="accent6">
                    <a:lumMod val="50000"/>
                  </a:schemeClr>
                </a:solidFill>
              </a:rPr>
              <a:t>Emir vermek</a:t>
            </a:r>
          </a:p>
          <a:p>
            <a:pPr algn="just"/>
            <a:r>
              <a:rPr lang="tr-TR" dirty="0">
                <a:solidFill>
                  <a:schemeClr val="accent6">
                    <a:lumMod val="50000"/>
                  </a:schemeClr>
                </a:solidFill>
              </a:rPr>
              <a:t>Uyarmak, göz dağı vermek</a:t>
            </a:r>
          </a:p>
          <a:p>
            <a:pPr algn="just"/>
            <a:r>
              <a:rPr lang="tr-TR" dirty="0">
                <a:solidFill>
                  <a:schemeClr val="accent6">
                    <a:lumMod val="50000"/>
                  </a:schemeClr>
                </a:solidFill>
              </a:rPr>
              <a:t>Ahlak dersi vermek</a:t>
            </a:r>
          </a:p>
          <a:p>
            <a:pPr algn="just"/>
            <a:r>
              <a:rPr lang="tr-TR" dirty="0">
                <a:solidFill>
                  <a:schemeClr val="accent6">
                    <a:lumMod val="50000"/>
                  </a:schemeClr>
                </a:solidFill>
              </a:rPr>
              <a:t>Öğüt vermek</a:t>
            </a:r>
          </a:p>
          <a:p>
            <a:pPr algn="just"/>
            <a:r>
              <a:rPr lang="tr-TR" dirty="0">
                <a:solidFill>
                  <a:schemeClr val="accent6">
                    <a:lumMod val="50000"/>
                  </a:schemeClr>
                </a:solidFill>
              </a:rPr>
              <a:t>Nutuk çekmek, mantıklı düşünceler önermek</a:t>
            </a:r>
          </a:p>
          <a:p>
            <a:pPr algn="just"/>
            <a:r>
              <a:rPr lang="tr-TR" dirty="0">
                <a:solidFill>
                  <a:schemeClr val="accent6">
                    <a:lumMod val="50000"/>
                  </a:schemeClr>
                </a:solidFill>
              </a:rPr>
              <a:t>Yargılamak, eleştirmek, suçlamak</a:t>
            </a:r>
          </a:p>
          <a:p>
            <a:pPr algn="just"/>
            <a:r>
              <a:rPr lang="tr-TR" dirty="0">
                <a:solidFill>
                  <a:schemeClr val="accent6">
                    <a:lumMod val="50000"/>
                  </a:schemeClr>
                </a:solidFill>
              </a:rPr>
              <a:t>Ad takmak, alay etmek</a:t>
            </a:r>
          </a:p>
          <a:p>
            <a:pPr algn="just"/>
            <a:r>
              <a:rPr lang="tr-TR" dirty="0">
                <a:solidFill>
                  <a:schemeClr val="accent6">
                    <a:lumMod val="50000"/>
                  </a:schemeClr>
                </a:solidFill>
              </a:rPr>
              <a:t>Sürekli soru sormak, sorguya çekmek</a:t>
            </a:r>
          </a:p>
          <a:p>
            <a:pPr algn="just"/>
            <a:r>
              <a:rPr lang="tr-TR" dirty="0">
                <a:solidFill>
                  <a:schemeClr val="accent6">
                    <a:lumMod val="50000"/>
                  </a:schemeClr>
                </a:solidFill>
              </a:rPr>
              <a:t>Kıyaslamak</a:t>
            </a:r>
          </a:p>
          <a:p>
            <a:pPr algn="just"/>
            <a:endParaRPr lang="tr-TR"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6044951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chemeClr val="accent1">
                    <a:lumMod val="75000"/>
                  </a:schemeClr>
                </a:solidFill>
              </a:rPr>
              <a:t>ÇatIşma</a:t>
            </a:r>
            <a:r>
              <a:rPr lang="tr-TR" b="1" dirty="0">
                <a:solidFill>
                  <a:schemeClr val="accent1">
                    <a:lumMod val="75000"/>
                  </a:schemeClr>
                </a:solidFill>
              </a:rPr>
              <a:t> çözme </a:t>
            </a:r>
            <a:r>
              <a:rPr lang="tr-TR" b="1" dirty="0" err="1">
                <a:solidFill>
                  <a:schemeClr val="accent1">
                    <a:lumMod val="75000"/>
                  </a:schemeClr>
                </a:solidFill>
              </a:rPr>
              <a:t>stratejİlerİ</a:t>
            </a:r>
            <a:endParaRPr lang="tr-TR" b="1" dirty="0">
              <a:solidFill>
                <a:schemeClr val="accent1">
                  <a:lumMod val="75000"/>
                </a:schemeClr>
              </a:solidFill>
            </a:endParaRPr>
          </a:p>
        </p:txBody>
      </p:sp>
      <p:sp>
        <p:nvSpPr>
          <p:cNvPr id="3" name="İçerik Yer Tutucusu 2"/>
          <p:cNvSpPr>
            <a:spLocks noGrp="1"/>
          </p:cNvSpPr>
          <p:nvPr>
            <p:ph idx="1"/>
          </p:nvPr>
        </p:nvSpPr>
        <p:spPr/>
        <p:txBody>
          <a:bodyPr/>
          <a:lstStyle/>
          <a:p>
            <a:pPr marL="0" indent="0" algn="just">
              <a:buNone/>
            </a:pPr>
            <a:r>
              <a:rPr lang="tr-TR" dirty="0">
                <a:solidFill>
                  <a:schemeClr val="accent6">
                    <a:lumMod val="50000"/>
                  </a:schemeClr>
                </a:solidFill>
              </a:rPr>
              <a:t>	Çatışmaların olumlu bir şekilde çözülmesi için iletişim kurmanın öneminden ve sağlıklı bir iletişim için gerekli olan becerilerden söz ettik. Bunun dışında çatışma çözme stratejileri hakkında da bilgi sahibi olmak önemlidir. Aşağıda kişiler arası bir çatışma ya da sorun karşısında insanların izleyebilecekleri beş farklı strateji belirtilmiştir:</a:t>
            </a:r>
          </a:p>
          <a:p>
            <a:pPr marL="0" indent="0" algn="just">
              <a:buNone/>
            </a:pPr>
            <a:r>
              <a:rPr lang="tr-TR" dirty="0">
                <a:solidFill>
                  <a:schemeClr val="accent6">
                    <a:lumMod val="50000"/>
                  </a:schemeClr>
                </a:solidFill>
              </a:rPr>
              <a:t>	AYICIK TAKTİĞİ ( uyma)</a:t>
            </a:r>
          </a:p>
          <a:p>
            <a:pPr marL="0" indent="0" algn="just">
              <a:buNone/>
            </a:pPr>
            <a:r>
              <a:rPr lang="tr-TR" dirty="0">
                <a:solidFill>
                  <a:schemeClr val="accent6">
                    <a:lumMod val="50000"/>
                  </a:schemeClr>
                </a:solidFill>
              </a:rPr>
              <a:t>	KAPLUMBAĞA TAKTİĞİ ( kaçınma)</a:t>
            </a:r>
          </a:p>
          <a:p>
            <a:pPr marL="0" indent="0" algn="just">
              <a:buNone/>
            </a:pPr>
            <a:r>
              <a:rPr lang="tr-TR" dirty="0">
                <a:solidFill>
                  <a:schemeClr val="accent6">
                    <a:lumMod val="50000"/>
                  </a:schemeClr>
                </a:solidFill>
              </a:rPr>
              <a:t>	KÖPEK BALIĞI TAKTİĞİ ( güç kullanma, rekabete girme)</a:t>
            </a:r>
          </a:p>
          <a:p>
            <a:pPr marL="0" indent="0" algn="just">
              <a:buNone/>
            </a:pPr>
            <a:r>
              <a:rPr lang="tr-TR" dirty="0">
                <a:solidFill>
                  <a:schemeClr val="accent6">
                    <a:lumMod val="50000"/>
                  </a:schemeClr>
                </a:solidFill>
              </a:rPr>
              <a:t>	TİLKİ TAKTİĞİ ( uzlaşma)</a:t>
            </a:r>
          </a:p>
          <a:p>
            <a:pPr marL="0" indent="0" algn="just">
              <a:buNone/>
            </a:pPr>
            <a:r>
              <a:rPr lang="tr-TR" dirty="0">
                <a:solidFill>
                  <a:schemeClr val="accent6">
                    <a:lumMod val="50000"/>
                  </a:schemeClr>
                </a:solidFill>
              </a:rPr>
              <a:t>	BAYKUŞ TAKTİĞİ ( iş birliği yapma)</a:t>
            </a:r>
          </a:p>
          <a:p>
            <a:pPr marL="0" indent="0" algn="just">
              <a:buNone/>
            </a:pPr>
            <a:endParaRPr lang="tr-TR" dirty="0">
              <a:solidFill>
                <a:schemeClr val="accent6">
                  <a:lumMod val="50000"/>
                </a:schemeClr>
              </a:solidFill>
            </a:endParaRPr>
          </a:p>
          <a:p>
            <a:pPr algn="just"/>
            <a:endParaRPr lang="tr-TR" dirty="0">
              <a:solidFill>
                <a:schemeClr val="accent6">
                  <a:lumMod val="50000"/>
                </a:schemeClr>
              </a:solidFill>
            </a:endParaRPr>
          </a:p>
          <a:p>
            <a:pPr algn="just"/>
            <a:endParaRPr lang="tr-TR" dirty="0">
              <a:solidFill>
                <a:schemeClr val="accent6">
                  <a:lumMod val="50000"/>
                </a:schemeClr>
              </a:solidFill>
            </a:endParaRPr>
          </a:p>
          <a:p>
            <a:pPr algn="just"/>
            <a:endParaRPr lang="tr-TR"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4188968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chemeClr val="accent1">
                    <a:lumMod val="75000"/>
                  </a:schemeClr>
                </a:solidFill>
              </a:rPr>
              <a:t>ÇatIşma</a:t>
            </a:r>
            <a:r>
              <a:rPr lang="tr-TR" b="1" dirty="0">
                <a:solidFill>
                  <a:schemeClr val="accent1">
                    <a:lumMod val="75000"/>
                  </a:schemeClr>
                </a:solidFill>
              </a:rPr>
              <a:t> çözme </a:t>
            </a:r>
            <a:r>
              <a:rPr lang="tr-TR" b="1" dirty="0" err="1">
                <a:solidFill>
                  <a:schemeClr val="accent1">
                    <a:lumMod val="75000"/>
                  </a:schemeClr>
                </a:solidFill>
              </a:rPr>
              <a:t>stratejİlerİ</a:t>
            </a:r>
            <a:endParaRPr lang="tr-TR" b="1" dirty="0">
              <a:solidFill>
                <a:schemeClr val="accent1">
                  <a:lumMod val="75000"/>
                </a:schemeClr>
              </a:solidFill>
            </a:endParaRPr>
          </a:p>
        </p:txBody>
      </p:sp>
      <p:sp>
        <p:nvSpPr>
          <p:cNvPr id="3" name="İçerik Yer Tutucusu 2"/>
          <p:cNvSpPr>
            <a:spLocks noGrp="1"/>
          </p:cNvSpPr>
          <p:nvPr>
            <p:ph idx="1"/>
          </p:nvPr>
        </p:nvSpPr>
        <p:spPr/>
        <p:txBody>
          <a:bodyPr>
            <a:normAutofit/>
          </a:bodyPr>
          <a:lstStyle/>
          <a:p>
            <a:pPr marL="0" indent="0" algn="just">
              <a:buNone/>
            </a:pPr>
            <a:r>
              <a:rPr lang="tr-TR" b="1" dirty="0">
                <a:solidFill>
                  <a:schemeClr val="accent6">
                    <a:lumMod val="50000"/>
                  </a:schemeClr>
                </a:solidFill>
              </a:rPr>
              <a:t>	AYICIK TAKTİĞİ (Uyma)</a:t>
            </a:r>
          </a:p>
          <a:p>
            <a:pPr marL="0" indent="0" algn="just">
              <a:buNone/>
            </a:pPr>
            <a:r>
              <a:rPr lang="tr-TR" dirty="0">
                <a:solidFill>
                  <a:schemeClr val="accent6">
                    <a:lumMod val="50000"/>
                  </a:schemeClr>
                </a:solidFill>
              </a:rPr>
              <a:t>	Bu taktiği kullananlar için ilişkiler çok önemli, amaç pek önemli değildir. İlişkilerin bozulmaması için çatışmayı yatıştırmaya çalışırlar.     </a:t>
            </a:r>
          </a:p>
          <a:p>
            <a:pPr marL="0" indent="0" algn="just">
              <a:buNone/>
            </a:pPr>
            <a:r>
              <a:rPr lang="tr-TR" dirty="0">
                <a:solidFill>
                  <a:schemeClr val="accent6">
                    <a:lumMod val="50000"/>
                  </a:schemeClr>
                </a:solidFill>
              </a:rPr>
              <a:t>	* Sorun sizin için çok önemli değil, ama diğer kişi için çok önemliyse,</a:t>
            </a:r>
          </a:p>
          <a:p>
            <a:pPr marL="0" indent="0" algn="just">
              <a:buNone/>
            </a:pPr>
            <a:r>
              <a:rPr lang="tr-TR" dirty="0">
                <a:solidFill>
                  <a:schemeClr val="accent6">
                    <a:lumMod val="50000"/>
                  </a:schemeClr>
                </a:solidFill>
              </a:rPr>
              <a:t>	* Üzüleceğinizi ya da çok yıpranacağınızı hissettiğinizde,</a:t>
            </a:r>
          </a:p>
          <a:p>
            <a:pPr marL="0" indent="0" algn="just">
              <a:buNone/>
            </a:pPr>
            <a:r>
              <a:rPr lang="tr-TR" dirty="0">
                <a:solidFill>
                  <a:schemeClr val="accent6">
                    <a:lumMod val="50000"/>
                  </a:schemeClr>
                </a:solidFill>
              </a:rPr>
              <a:t>	* Kazanamayacağınızı bildiğiniz bir konuda sürekli bir rekabet halinde olmak sizin için zararlı olacaksa,</a:t>
            </a:r>
          </a:p>
          <a:p>
            <a:pPr marL="0" indent="0" algn="just">
              <a:buNone/>
            </a:pPr>
            <a:r>
              <a:rPr lang="tr-TR" dirty="0">
                <a:solidFill>
                  <a:schemeClr val="accent6">
                    <a:lumMod val="50000"/>
                  </a:schemeClr>
                </a:solidFill>
              </a:rPr>
              <a:t>	* Mevcut uyumu korumak çok önemliyse ve ‘şimdi zamanı değil.’ diyorsanız ayıcık taktiğini kullanmak uygun olabilir.</a:t>
            </a:r>
          </a:p>
          <a:p>
            <a:pPr marL="0" indent="0" algn="just">
              <a:buNone/>
            </a:pPr>
            <a:endParaRPr lang="tr-TR" dirty="0">
              <a:solidFill>
                <a:schemeClr val="accent6">
                  <a:lumMod val="50000"/>
                </a:schemeClr>
              </a:solidFill>
            </a:endParaRPr>
          </a:p>
          <a:p>
            <a:pPr algn="just"/>
            <a:endParaRPr lang="tr-TR"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6" name="Picture 2" descr="C:\Users\win8\Desktop\22bcday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4500" y="2990851"/>
            <a:ext cx="1657350" cy="120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8251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chemeClr val="accent1">
                    <a:lumMod val="75000"/>
                  </a:schemeClr>
                </a:solidFill>
              </a:rPr>
              <a:t>ÇatIşma</a:t>
            </a:r>
            <a:r>
              <a:rPr lang="tr-TR" b="1" dirty="0">
                <a:solidFill>
                  <a:schemeClr val="accent1">
                    <a:lumMod val="75000"/>
                  </a:schemeClr>
                </a:solidFill>
              </a:rPr>
              <a:t> çözme </a:t>
            </a:r>
            <a:r>
              <a:rPr lang="tr-TR" b="1" dirty="0" err="1">
                <a:solidFill>
                  <a:schemeClr val="accent1">
                    <a:lumMod val="75000"/>
                  </a:schemeClr>
                </a:solidFill>
              </a:rPr>
              <a:t>stratejİlerİ</a:t>
            </a:r>
            <a:endParaRPr lang="tr-TR" b="1" dirty="0">
              <a:solidFill>
                <a:schemeClr val="accent1">
                  <a:lumMod val="75000"/>
                </a:schemeClr>
              </a:solidFill>
            </a:endParaRPr>
          </a:p>
        </p:txBody>
      </p:sp>
      <p:sp>
        <p:nvSpPr>
          <p:cNvPr id="3" name="İçerik Yer Tutucusu 2"/>
          <p:cNvSpPr>
            <a:spLocks noGrp="1"/>
          </p:cNvSpPr>
          <p:nvPr>
            <p:ph idx="1"/>
          </p:nvPr>
        </p:nvSpPr>
        <p:spPr/>
        <p:txBody>
          <a:bodyPr>
            <a:normAutofit fontScale="85000" lnSpcReduction="20000"/>
          </a:bodyPr>
          <a:lstStyle/>
          <a:p>
            <a:pPr marL="0" indent="0" algn="just">
              <a:buNone/>
            </a:pPr>
            <a:r>
              <a:rPr lang="tr-TR" b="1" dirty="0">
                <a:solidFill>
                  <a:schemeClr val="accent6">
                    <a:lumMod val="50000"/>
                  </a:schemeClr>
                </a:solidFill>
              </a:rPr>
              <a:t>	KAPLUMBAĞA TAKTİĞİ (Kaçınma)</a:t>
            </a:r>
          </a:p>
          <a:p>
            <a:pPr marL="0" indent="0" algn="just">
              <a:buNone/>
            </a:pPr>
            <a:r>
              <a:rPr lang="tr-TR" dirty="0">
                <a:solidFill>
                  <a:schemeClr val="accent6">
                    <a:lumMod val="50000"/>
                  </a:schemeClr>
                </a:solidFill>
              </a:rPr>
              <a:t>	Bu taktiği kullananlar çatışmadan kaçınmak için geri çekilirler. Çatışma yaratan sorunlardan ve kişilerden uzak dururlar.</a:t>
            </a:r>
          </a:p>
          <a:p>
            <a:pPr marL="0" indent="0" algn="just">
              <a:buNone/>
            </a:pPr>
            <a:r>
              <a:rPr lang="tr-TR" dirty="0">
                <a:solidFill>
                  <a:schemeClr val="accent6">
                    <a:lumMod val="50000"/>
                  </a:schemeClr>
                </a:solidFill>
              </a:rPr>
              <a:t>	* Elde edilecek ödüller çok yüksek değilse ve kaybedeceğiniz bir şey yoksa yani bu sizin için sadece bir deneyim olacaksa,</a:t>
            </a:r>
          </a:p>
          <a:p>
            <a:pPr marL="0" indent="0" algn="just">
              <a:buNone/>
            </a:pPr>
            <a:r>
              <a:rPr lang="tr-TR" dirty="0">
                <a:solidFill>
                  <a:schemeClr val="accent6">
                    <a:lumMod val="50000"/>
                  </a:schemeClr>
                </a:solidFill>
              </a:rPr>
              <a:t>	* Çatışmayı ele alacak zamanınız yoksa,</a:t>
            </a:r>
          </a:p>
          <a:p>
            <a:pPr marL="0" indent="0" algn="just">
              <a:buNone/>
            </a:pPr>
            <a:r>
              <a:rPr lang="tr-TR" dirty="0">
                <a:solidFill>
                  <a:schemeClr val="accent6">
                    <a:lumMod val="50000"/>
                  </a:schemeClr>
                </a:solidFill>
              </a:rPr>
              <a:t>	* Ortam ve zaman uygun değilse,</a:t>
            </a:r>
          </a:p>
          <a:p>
            <a:pPr marL="0" indent="0" algn="just">
              <a:buNone/>
            </a:pPr>
            <a:r>
              <a:rPr lang="tr-TR" dirty="0">
                <a:solidFill>
                  <a:schemeClr val="accent6">
                    <a:lumMod val="50000"/>
                  </a:schemeClr>
                </a:solidFill>
              </a:rPr>
              <a:t>	* Daha önemli sorunların baskısını hissediyorsanız,</a:t>
            </a:r>
          </a:p>
          <a:p>
            <a:pPr marL="0" indent="0" algn="just">
              <a:buNone/>
            </a:pPr>
            <a:r>
              <a:rPr lang="tr-TR" dirty="0">
                <a:solidFill>
                  <a:schemeClr val="accent6">
                    <a:lumMod val="50000"/>
                  </a:schemeClr>
                </a:solidFill>
              </a:rPr>
              <a:t>	* Çok öfkeli bir kişiyle karşı karşıya iseniz,</a:t>
            </a:r>
          </a:p>
          <a:p>
            <a:pPr marL="0" indent="0" algn="just">
              <a:buNone/>
            </a:pPr>
            <a:r>
              <a:rPr lang="tr-TR" dirty="0">
                <a:solidFill>
                  <a:schemeClr val="accent6">
                    <a:lumMod val="50000"/>
                  </a:schemeClr>
                </a:solidFill>
              </a:rPr>
              <a:t>	* Tam olarak hazır değilseniz, bilgi edinmeye ve düşünmeye ihtiyaç duyuyorsanız,</a:t>
            </a:r>
          </a:p>
          <a:p>
            <a:pPr marL="0" indent="0" algn="just">
              <a:buNone/>
            </a:pPr>
            <a:r>
              <a:rPr lang="tr-TR" dirty="0">
                <a:solidFill>
                  <a:schemeClr val="accent6">
                    <a:lumMod val="50000"/>
                  </a:schemeClr>
                </a:solidFill>
              </a:rPr>
              <a:t>	* Duygusal olarak çok fazla yüklüyseniz,</a:t>
            </a:r>
          </a:p>
          <a:p>
            <a:pPr marL="0" indent="0" algn="just">
              <a:buNone/>
            </a:pPr>
            <a:r>
              <a:rPr lang="tr-TR" dirty="0">
                <a:solidFill>
                  <a:schemeClr val="accent6">
                    <a:lumMod val="50000"/>
                  </a:schemeClr>
                </a:solidFill>
              </a:rPr>
              <a:t>	* Çevrenizdeki diğer kişiler çatışmayı daha başarılı bir biçimde çözebileceklerse kaplumbağa taktiğini kullanmak uygun olabilir.</a:t>
            </a: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0" name="Picture 2" descr="C:\Users\win8\Desktop\Kaplumbağa-Yöntem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8350" y="3376784"/>
            <a:ext cx="1804987" cy="195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8965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chemeClr val="accent1">
                    <a:lumMod val="75000"/>
                  </a:schemeClr>
                </a:solidFill>
              </a:rPr>
              <a:t>ÇatIşma</a:t>
            </a:r>
            <a:r>
              <a:rPr lang="tr-TR" b="1" dirty="0">
                <a:solidFill>
                  <a:schemeClr val="accent1">
                    <a:lumMod val="75000"/>
                  </a:schemeClr>
                </a:solidFill>
              </a:rPr>
              <a:t> çözme </a:t>
            </a:r>
            <a:r>
              <a:rPr lang="tr-TR" b="1" dirty="0" err="1">
                <a:solidFill>
                  <a:schemeClr val="accent1">
                    <a:lumMod val="75000"/>
                  </a:schemeClr>
                </a:solidFill>
              </a:rPr>
              <a:t>stratejİlerİ</a:t>
            </a:r>
            <a:endParaRPr lang="tr-TR" b="1" dirty="0">
              <a:solidFill>
                <a:schemeClr val="accent1">
                  <a:lumMod val="75000"/>
                </a:schemeClr>
              </a:solidFill>
            </a:endParaRPr>
          </a:p>
        </p:txBody>
      </p:sp>
      <p:sp>
        <p:nvSpPr>
          <p:cNvPr id="3" name="İçerik Yer Tutucusu 2"/>
          <p:cNvSpPr>
            <a:spLocks noGrp="1"/>
          </p:cNvSpPr>
          <p:nvPr>
            <p:ph idx="1"/>
          </p:nvPr>
        </p:nvSpPr>
        <p:spPr/>
        <p:txBody>
          <a:bodyPr>
            <a:normAutofit/>
          </a:bodyPr>
          <a:lstStyle/>
          <a:p>
            <a:pPr marL="0" indent="0" algn="just">
              <a:buNone/>
            </a:pPr>
            <a:r>
              <a:rPr lang="tr-TR" b="1" dirty="0">
                <a:solidFill>
                  <a:schemeClr val="accent6">
                    <a:lumMod val="50000"/>
                  </a:schemeClr>
                </a:solidFill>
              </a:rPr>
              <a:t>	KÖPEK BALIĞI TAKTİĞİ ( Güç Kullanma, Rekabete Girme)</a:t>
            </a:r>
          </a:p>
          <a:p>
            <a:pPr marL="0" indent="0" algn="just">
              <a:buNone/>
            </a:pPr>
            <a:r>
              <a:rPr lang="tr-TR" dirty="0">
                <a:solidFill>
                  <a:schemeClr val="accent6">
                    <a:lumMod val="50000"/>
                  </a:schemeClr>
                </a:solidFill>
              </a:rPr>
              <a:t>	Bu taktiği kullananlar için kendi amaçları çok önemli, ilişkileri ise önemsizdir. Bu nedenle kendi çözüm önerilerini kabul etmesi için çatıştığı kişiyi zorlar ve karşısındaki kişi üzerinde güç kullanmayı dener.</a:t>
            </a:r>
          </a:p>
          <a:p>
            <a:pPr marL="0" indent="0" algn="just">
              <a:buNone/>
            </a:pPr>
            <a:r>
              <a:rPr lang="tr-TR" dirty="0">
                <a:solidFill>
                  <a:schemeClr val="accent6">
                    <a:lumMod val="50000"/>
                  </a:schemeClr>
                </a:solidFill>
              </a:rPr>
              <a:t>	* Kesinlikle haklı olduğunuzu bildiğinizde,</a:t>
            </a:r>
          </a:p>
          <a:p>
            <a:pPr marL="0" indent="0" algn="just">
              <a:buNone/>
            </a:pPr>
            <a:r>
              <a:rPr lang="tr-TR" dirty="0">
                <a:solidFill>
                  <a:schemeClr val="accent6">
                    <a:lumMod val="50000"/>
                  </a:schemeClr>
                </a:solidFill>
              </a:rPr>
              <a:t>	* Kısa süre içerisinde karar vermeniz gerektiğinde,</a:t>
            </a:r>
          </a:p>
          <a:p>
            <a:pPr marL="0" indent="0" algn="just">
              <a:buNone/>
            </a:pPr>
            <a:r>
              <a:rPr lang="tr-TR" dirty="0">
                <a:solidFill>
                  <a:schemeClr val="accent6">
                    <a:lumMod val="50000"/>
                  </a:schemeClr>
                </a:solidFill>
              </a:rPr>
              <a:t>	* Muhaliflerini ezen bir kişi ile karşılaştığınızda köpek balığı taktiğini kullanmak uygun olabilir.</a:t>
            </a: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4" name="Picture 2" descr="C:\Users\win8\Desktop\Köpekbalığı-Yöntemi-150x1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699" y="3152774"/>
            <a:ext cx="145732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5200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chemeClr val="accent1">
                    <a:lumMod val="75000"/>
                  </a:schemeClr>
                </a:solidFill>
              </a:rPr>
              <a:t>ÇatIşma</a:t>
            </a:r>
            <a:r>
              <a:rPr lang="tr-TR" b="1" dirty="0">
                <a:solidFill>
                  <a:schemeClr val="accent1">
                    <a:lumMod val="75000"/>
                  </a:schemeClr>
                </a:solidFill>
              </a:rPr>
              <a:t> çözme </a:t>
            </a:r>
            <a:r>
              <a:rPr lang="tr-TR" b="1" dirty="0" err="1">
                <a:solidFill>
                  <a:schemeClr val="accent1">
                    <a:lumMod val="75000"/>
                  </a:schemeClr>
                </a:solidFill>
              </a:rPr>
              <a:t>stratejİlerİ</a:t>
            </a:r>
            <a:endParaRPr lang="tr-TR" b="1" dirty="0">
              <a:solidFill>
                <a:schemeClr val="accent1">
                  <a:lumMod val="75000"/>
                </a:schemeClr>
              </a:solidFill>
            </a:endParaRPr>
          </a:p>
        </p:txBody>
      </p:sp>
      <p:sp>
        <p:nvSpPr>
          <p:cNvPr id="3" name="İçerik Yer Tutucusu 2"/>
          <p:cNvSpPr>
            <a:spLocks noGrp="1"/>
          </p:cNvSpPr>
          <p:nvPr>
            <p:ph idx="1"/>
          </p:nvPr>
        </p:nvSpPr>
        <p:spPr/>
        <p:txBody>
          <a:bodyPr>
            <a:normAutofit/>
          </a:bodyPr>
          <a:lstStyle/>
          <a:p>
            <a:pPr marL="0" indent="0">
              <a:buNone/>
            </a:pPr>
            <a:r>
              <a:rPr lang="tr-TR" b="1" dirty="0">
                <a:solidFill>
                  <a:schemeClr val="accent6">
                    <a:lumMod val="50000"/>
                  </a:schemeClr>
                </a:solidFill>
              </a:rPr>
              <a:t>TİLKİ TAKTİĞİ (Uzlaşma)</a:t>
            </a:r>
          </a:p>
          <a:p>
            <a:pPr marL="0" indent="0">
              <a:buNone/>
            </a:pPr>
            <a:r>
              <a:rPr lang="tr-TR" dirty="0">
                <a:solidFill>
                  <a:schemeClr val="accent6">
                    <a:lumMod val="50000"/>
                  </a:schemeClr>
                </a:solidFill>
              </a:rPr>
              <a:t>	Orta derecede girişimcilik ve işbirliği içeren bu stratejiyi kullanan bir kişinin amacı, her iki tarafı da kısmen tatmin eden, karşılıklı olarak kabul edilebilir, uygun bazı çözümler bulmaktır.</a:t>
            </a:r>
          </a:p>
          <a:p>
            <a:pPr marL="0" indent="0">
              <a:buNone/>
            </a:pPr>
            <a:r>
              <a:rPr lang="tr-TR" dirty="0">
                <a:solidFill>
                  <a:schemeClr val="accent6">
                    <a:lumMod val="50000"/>
                  </a:schemeClr>
                </a:solidFill>
              </a:rPr>
              <a:t>	* Amaçlar orta derecede önemliyse,</a:t>
            </a:r>
          </a:p>
          <a:p>
            <a:pPr marL="0" indent="0">
              <a:buNone/>
            </a:pPr>
            <a:r>
              <a:rPr lang="tr-TR" dirty="0">
                <a:solidFill>
                  <a:schemeClr val="accent6">
                    <a:lumMod val="50000"/>
                  </a:schemeClr>
                </a:solidFill>
              </a:rPr>
              <a:t>	* Eşit statüdeki kişiler çatışmaya taraf olmuşlarsa,</a:t>
            </a:r>
          </a:p>
          <a:p>
            <a:pPr marL="0" indent="0">
              <a:buNone/>
            </a:pPr>
            <a:r>
              <a:rPr lang="tr-TR" dirty="0">
                <a:solidFill>
                  <a:schemeClr val="accent6">
                    <a:lumMod val="50000"/>
                  </a:schemeClr>
                </a:solidFill>
              </a:rPr>
              <a:t>	* Karmaşık bir sorun için geçici bir çözüme ulaşmak gerekiyorsa,</a:t>
            </a:r>
          </a:p>
          <a:p>
            <a:pPr marL="0" indent="0">
              <a:buNone/>
            </a:pPr>
            <a:r>
              <a:rPr lang="tr-TR" dirty="0">
                <a:solidFill>
                  <a:schemeClr val="accent6">
                    <a:lumMod val="50000"/>
                  </a:schemeClr>
                </a:solidFill>
              </a:rPr>
              <a:t>	* Önemli bir sorun için uygun çözümlerin ve rekabet ya da işbirliği stratejilerinin sonuç vermediği durumlarda tilki taktiğini kullanmak uygun olabilir.</a:t>
            </a: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098" name="Picture 2" descr="C:\Users\win8\Desktop\Tilki-Yöntemi-150x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300" y="3305175"/>
            <a:ext cx="14097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260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ÇATIŞMA NEDİR?</a:t>
            </a:r>
          </a:p>
        </p:txBody>
      </p:sp>
      <p:sp>
        <p:nvSpPr>
          <p:cNvPr id="3" name="İçerik Yer Tutucusu 2"/>
          <p:cNvSpPr>
            <a:spLocks noGrp="1"/>
          </p:cNvSpPr>
          <p:nvPr>
            <p:ph idx="1"/>
          </p:nvPr>
        </p:nvSpPr>
        <p:spPr>
          <a:xfrm>
            <a:off x="685800" y="2194560"/>
            <a:ext cx="6822583" cy="4024125"/>
          </a:xfrm>
        </p:spPr>
        <p:txBody>
          <a:bodyPr>
            <a:normAutofit/>
          </a:bodyPr>
          <a:lstStyle/>
          <a:p>
            <a:pPr marL="0" indent="0" algn="just">
              <a:buNone/>
            </a:pPr>
            <a:r>
              <a:rPr lang="tr-TR" dirty="0">
                <a:solidFill>
                  <a:schemeClr val="accent6">
                    <a:lumMod val="50000"/>
                  </a:schemeClr>
                </a:solidFill>
              </a:rPr>
              <a:t>	Kişilerin bazı durumlar ve konular üzerinde uzlaşamadığında ya da kişinin istediği iki şey birbiriyle çatıştığında ve birini seçmek istediğinde ortaya çıkan durumdur.</a:t>
            </a:r>
          </a:p>
          <a:p>
            <a:pPr marL="0" indent="0" algn="just">
              <a:buNone/>
            </a:pPr>
            <a:r>
              <a:rPr lang="tr-TR" dirty="0">
                <a:solidFill>
                  <a:schemeClr val="accent6">
                    <a:lumMod val="50000"/>
                  </a:schemeClr>
                </a:solidFill>
              </a:rPr>
              <a:t>	Yani çatışmayı bireyler tek başına yaşayabilirken iki ya da daha fazla birey arasında da çatışma yaşanabilmektedir.</a:t>
            </a:r>
          </a:p>
          <a:p>
            <a:pPr marL="0" indent="0" algn="just">
              <a:buNone/>
            </a:pPr>
            <a:r>
              <a:rPr lang="tr-TR" dirty="0">
                <a:solidFill>
                  <a:schemeClr val="accent6">
                    <a:lumMod val="50000"/>
                  </a:schemeClr>
                </a:solidFill>
              </a:rPr>
              <a:t>	Nasıl tanımlanmış olursa olsun anlaşmazlık, zıtlaşma, uyumsuzluk, birbirine ters düşme çatışmanın temel unsurlarıdır.</a:t>
            </a:r>
          </a:p>
          <a:p>
            <a:pPr algn="just"/>
            <a:endParaRPr lang="tr-TR" dirty="0">
              <a:solidFill>
                <a:schemeClr val="accent6">
                  <a:lumMod val="50000"/>
                </a:schemeClr>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8686" y="2194560"/>
            <a:ext cx="2807595" cy="3163051"/>
          </a:xfrm>
          <a:prstGeom prst="rect">
            <a:avLst/>
          </a:prstGeom>
        </p:spPr>
      </p:pic>
      <p:pic>
        <p:nvPicPr>
          <p:cNvPr id="6" name="Picture 2" descr="şahinb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164950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chemeClr val="accent1">
                    <a:lumMod val="75000"/>
                  </a:schemeClr>
                </a:solidFill>
              </a:rPr>
              <a:t>ÇatIşma</a:t>
            </a:r>
            <a:r>
              <a:rPr lang="tr-TR" b="1" dirty="0">
                <a:solidFill>
                  <a:schemeClr val="accent1">
                    <a:lumMod val="75000"/>
                  </a:schemeClr>
                </a:solidFill>
              </a:rPr>
              <a:t> çözme </a:t>
            </a:r>
            <a:r>
              <a:rPr lang="tr-TR" b="1" dirty="0" err="1">
                <a:solidFill>
                  <a:schemeClr val="accent1">
                    <a:lumMod val="75000"/>
                  </a:schemeClr>
                </a:solidFill>
              </a:rPr>
              <a:t>stratejİlerİ</a:t>
            </a:r>
            <a:endParaRPr lang="tr-TR" b="1" dirty="0">
              <a:solidFill>
                <a:schemeClr val="accent1">
                  <a:lumMod val="75000"/>
                </a:schemeClr>
              </a:solidFill>
            </a:endParaRPr>
          </a:p>
        </p:txBody>
      </p:sp>
      <p:sp>
        <p:nvSpPr>
          <p:cNvPr id="3" name="İçerik Yer Tutucusu 2"/>
          <p:cNvSpPr>
            <a:spLocks noGrp="1"/>
          </p:cNvSpPr>
          <p:nvPr>
            <p:ph idx="1"/>
          </p:nvPr>
        </p:nvSpPr>
        <p:spPr/>
        <p:txBody>
          <a:bodyPr>
            <a:normAutofit/>
          </a:bodyPr>
          <a:lstStyle/>
          <a:p>
            <a:pPr marL="0" indent="0" algn="just">
              <a:buNone/>
            </a:pPr>
            <a:r>
              <a:rPr lang="tr-TR" b="1" dirty="0">
                <a:solidFill>
                  <a:schemeClr val="accent6">
                    <a:lumMod val="50000"/>
                  </a:schemeClr>
                </a:solidFill>
              </a:rPr>
              <a:t>BAYKUŞ ( İşbirliği Yapma)</a:t>
            </a:r>
          </a:p>
          <a:p>
            <a:pPr marL="0" indent="0" algn="just">
              <a:buNone/>
            </a:pPr>
            <a:r>
              <a:rPr lang="tr-TR" dirty="0">
                <a:solidFill>
                  <a:schemeClr val="accent6">
                    <a:lumMod val="50000"/>
                  </a:schemeClr>
                </a:solidFill>
              </a:rPr>
              <a:t>	Bu taktiği kullananlar hem amaçlarına hem de ilişkilerine çok önem verirler. Çatışmaları çözülmesi gereken sorunlar olarak görürler, hem kendilerinin hem diğer kişinin amaçlarına ulaşabileceği bir çözüm ararlar.</a:t>
            </a:r>
          </a:p>
          <a:p>
            <a:pPr marL="0" indent="0" algn="just">
              <a:buNone/>
            </a:pPr>
            <a:r>
              <a:rPr lang="tr-TR" dirty="0">
                <a:solidFill>
                  <a:schemeClr val="accent6">
                    <a:lumMod val="50000"/>
                  </a:schemeClr>
                </a:solidFill>
              </a:rPr>
              <a:t>	* Başkasının yaşamı söz konusu olduğunda,</a:t>
            </a:r>
          </a:p>
          <a:p>
            <a:pPr marL="0" indent="0" algn="just">
              <a:buNone/>
            </a:pPr>
            <a:r>
              <a:rPr lang="tr-TR" dirty="0">
                <a:solidFill>
                  <a:schemeClr val="accent6">
                    <a:lumMod val="50000"/>
                  </a:schemeClr>
                </a:solidFill>
              </a:rPr>
              <a:t>	* Bütün sorumluluğu siz üstlenmek istemediğinizde,</a:t>
            </a:r>
          </a:p>
          <a:p>
            <a:pPr marL="0" indent="0" algn="just">
              <a:buNone/>
            </a:pPr>
            <a:r>
              <a:rPr lang="tr-TR" dirty="0">
                <a:solidFill>
                  <a:schemeClr val="accent6">
                    <a:lumMod val="50000"/>
                  </a:schemeClr>
                </a:solidFill>
              </a:rPr>
              <a:t>	* Arada büyük bir güven duygusu varsa,</a:t>
            </a:r>
          </a:p>
          <a:p>
            <a:pPr marL="0" indent="0" algn="just">
              <a:buNone/>
            </a:pPr>
            <a:r>
              <a:rPr lang="tr-TR" dirty="0">
                <a:solidFill>
                  <a:schemeClr val="accent6">
                    <a:lumMod val="50000"/>
                  </a:schemeClr>
                </a:solidFill>
              </a:rPr>
              <a:t>	* Karşınızdaki kişiyi kaybetmek yerine kazanmak istiyorsanız baykuş taktiğini kullanmak uygun olabilir.</a:t>
            </a:r>
          </a:p>
          <a:p>
            <a:pPr marL="0" indent="0" algn="just">
              <a:buNone/>
            </a:pPr>
            <a:endParaRPr lang="tr-TR"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22" name="Picture 2" descr="C:\Users\win8\Desktop\Baykuş-Taktiği-150x1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696" y="3333750"/>
            <a:ext cx="1866253" cy="161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5861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eaLnBrk="1" hangingPunct="1"/>
            <a:r>
              <a:rPr lang="tr-TR" sz="3200">
                <a:solidFill>
                  <a:srgbClr val="FF0000"/>
                </a:solidFill>
              </a:rPr>
              <a:t>SÖZEL OLARAK KENDİNİ ORTAYA KOYMA BECERİLERİ</a:t>
            </a:r>
          </a:p>
        </p:txBody>
      </p:sp>
      <p:sp>
        <p:nvSpPr>
          <p:cNvPr id="3" name="Content Placeholder 2"/>
          <p:cNvSpPr>
            <a:spLocks noGrp="1"/>
          </p:cNvSpPr>
          <p:nvPr>
            <p:ph idx="1"/>
          </p:nvPr>
        </p:nvSpPr>
        <p:spPr/>
        <p:txBody>
          <a:bodyPr>
            <a:normAutofit lnSpcReduction="10000"/>
          </a:bodyPr>
          <a:lstStyle/>
          <a:p>
            <a:pPr marL="274320" indent="-274320">
              <a:buClr>
                <a:schemeClr val="accent3"/>
              </a:buClr>
              <a:buFont typeface="Wingdings 2"/>
              <a:buChar char=""/>
              <a:defRPr/>
            </a:pPr>
            <a:r>
              <a:rPr lang="tr-TR" sz="2800" dirty="0">
                <a:solidFill>
                  <a:srgbClr val="FF0000"/>
                </a:solidFill>
                <a:latin typeface="Calibri" pitchFamily="34" charset="0"/>
              </a:rPr>
              <a:t>1.Hayır Demek</a:t>
            </a:r>
            <a:r>
              <a:rPr lang="tr-TR" sz="2800" dirty="0">
                <a:latin typeface="Calibri" pitchFamily="34" charset="0"/>
              </a:rPr>
              <a:t>:Biri size yapmanızı istemediğiniz bir şey teklif ederse,gerekçe söyleyerek ona hayır demeniz en uygun reddetme davranışıdır.</a:t>
            </a:r>
          </a:p>
          <a:p>
            <a:pPr marL="274320" indent="-274320">
              <a:buClr>
                <a:schemeClr val="accent3"/>
              </a:buClr>
              <a:buFont typeface="Wingdings 2"/>
              <a:buChar char=""/>
              <a:defRPr/>
            </a:pPr>
            <a:r>
              <a:rPr lang="tr-TR" sz="2800" dirty="0">
                <a:latin typeface="Calibri" pitchFamily="34" charset="0"/>
              </a:rPr>
              <a:t>“Hayır, teşekkür ederim” diyebilirsin. </a:t>
            </a:r>
          </a:p>
          <a:p>
            <a:pPr marL="274320" indent="-274320">
              <a:buClr>
                <a:schemeClr val="accent3"/>
              </a:buClr>
              <a:buNone/>
              <a:defRPr/>
            </a:pPr>
            <a:r>
              <a:rPr lang="tr-TR" sz="2800" dirty="0">
                <a:latin typeface="Calibri" pitchFamily="34" charset="0"/>
              </a:rPr>
              <a:t>       Ne olduğunu söyle ve bunu yapmam de.</a:t>
            </a:r>
          </a:p>
          <a:p>
            <a:pPr marL="274320" indent="-274320">
              <a:buClr>
                <a:schemeClr val="accent3"/>
              </a:buClr>
              <a:buFont typeface="Wingdings 2"/>
              <a:buChar char=""/>
              <a:defRPr/>
            </a:pPr>
            <a:r>
              <a:rPr lang="tr-TR" sz="2800" dirty="0">
                <a:latin typeface="Calibri" pitchFamily="34" charset="0"/>
              </a:rPr>
              <a:t>“Bu, kopya çekmektir, yapmam”</a:t>
            </a:r>
          </a:p>
          <a:p>
            <a:pPr marL="274320" indent="-274320">
              <a:buClr>
                <a:schemeClr val="accent3"/>
              </a:buClr>
              <a:buFont typeface="Wingdings 2"/>
              <a:buChar char=""/>
              <a:defRPr/>
            </a:pPr>
            <a:r>
              <a:rPr lang="tr-TR" sz="2800" dirty="0">
                <a:latin typeface="Calibri" pitchFamily="34" charset="0"/>
              </a:rPr>
              <a:t>“Bu, çalmaktır, bunu yapmam.”</a:t>
            </a:r>
          </a:p>
          <a:p>
            <a:pPr marL="274320" indent="-274320">
              <a:buClr>
                <a:schemeClr val="accent3"/>
              </a:buClr>
              <a:buFont typeface="Wingdings 2"/>
              <a:buChar char=""/>
              <a:defRPr/>
            </a:pPr>
            <a:r>
              <a:rPr lang="tr-TR" sz="2800" dirty="0">
                <a:latin typeface="Calibri" pitchFamily="34" charset="0"/>
              </a:rPr>
              <a:t>“Bu, kurallara uymamaktır, seninle gelemem.”</a:t>
            </a:r>
          </a:p>
          <a:p>
            <a:pPr marL="274320" indent="-274320">
              <a:buClr>
                <a:schemeClr val="accent3"/>
              </a:buClr>
              <a:buFont typeface="Wingdings 2"/>
              <a:buChar char=""/>
              <a:defRPr/>
            </a:pPr>
            <a:r>
              <a:rPr lang="tr-TR" sz="2800" dirty="0">
                <a:latin typeface="Calibri" pitchFamily="34" charset="0"/>
              </a:rPr>
              <a:t>“Bu, zararlı maddedir, bunu kullanmam.”</a:t>
            </a:r>
          </a:p>
          <a:p>
            <a:pPr marL="274320" indent="-274320">
              <a:buClr>
                <a:schemeClr val="accent3"/>
              </a:buClr>
              <a:buNone/>
              <a:defRPr/>
            </a:pPr>
            <a:endParaRPr lang="tr-TR" sz="1400"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33333  E"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0 0  L 0 -0.33333  E" pathEditMode="relative" ptsTypes="">
                                      <p:cBhvr>
                                        <p:cTn id="10" dur="2000" fill="hold"/>
                                        <p:tgtEl>
                                          <p:spTgt spid="3">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0 0  L 0 -0.33333  E" pathEditMode="relative" ptsTypes="">
                                      <p:cBhvr>
                                        <p:cTn id="14" dur="2000" fill="hold"/>
                                        <p:tgtEl>
                                          <p:spTgt spid="3">
                                            <p:txEl>
                                              <p:pRg st="2" end="2"/>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0 0  L 0 -0.33333  E" pathEditMode="relative" ptsTypes="">
                                      <p:cBhvr>
                                        <p:cTn id="18" dur="2000" fill="hold"/>
                                        <p:tgtEl>
                                          <p:spTgt spid="3">
                                            <p:txEl>
                                              <p:pRg st="3" end="3"/>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0 0  L 0 -0.33333  E" pathEditMode="relative" ptsTypes="">
                                      <p:cBhvr>
                                        <p:cTn id="22" dur="2000" fill="hold"/>
                                        <p:tgtEl>
                                          <p:spTgt spid="3">
                                            <p:txEl>
                                              <p:pRg st="4" end="4"/>
                                            </p:txEl>
                                          </p:spTgt>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0 0  L 0 -0.33333  E" pathEditMode="relative" ptsTypes="">
                                      <p:cBhvr>
                                        <p:cTn id="26" dur="2000" fill="hold"/>
                                        <p:tgtEl>
                                          <p:spTgt spid="3">
                                            <p:txEl>
                                              <p:pRg st="5" end="5"/>
                                            </p:tx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grpId="0" nodeType="clickEffect">
                                  <p:stCondLst>
                                    <p:cond delay="0"/>
                                  </p:stCondLst>
                                  <p:childTnLst>
                                    <p:animMotion origin="layout" path="M 0 0  L 0 -0.33333  E" pathEditMode="relative" ptsTypes="">
                                      <p:cBhvr>
                                        <p:cTn id="30" dur="2000" fill="hold"/>
                                        <p:tgtEl>
                                          <p:spTgt spid="3">
                                            <p:txEl>
                                              <p:pRg st="6" end="6"/>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tr-TR" sz="3200" dirty="0">
                <a:solidFill>
                  <a:srgbClr val="FF0000"/>
                </a:solidFill>
              </a:rPr>
              <a:t>SÖZEL OLARAK KENDİNİ ORTAYA KOYMA BECERİLERİ</a:t>
            </a:r>
            <a:endParaRPr lang="tr-TR" sz="3200" dirty="0"/>
          </a:p>
        </p:txBody>
      </p:sp>
      <p:sp>
        <p:nvSpPr>
          <p:cNvPr id="14339" name="Content Placeholder 2"/>
          <p:cNvSpPr>
            <a:spLocks noGrp="1"/>
          </p:cNvSpPr>
          <p:nvPr>
            <p:ph idx="1"/>
          </p:nvPr>
        </p:nvSpPr>
        <p:spPr>
          <a:xfrm>
            <a:off x="1992313" y="1989138"/>
            <a:ext cx="8229600" cy="4114800"/>
          </a:xfrm>
        </p:spPr>
        <p:txBody>
          <a:bodyPr/>
          <a:lstStyle/>
          <a:p>
            <a:pPr eaLnBrk="1" hangingPunct="1"/>
            <a:endParaRPr lang="tr-TR" sz="2800" dirty="0">
              <a:solidFill>
                <a:srgbClr val="FF0000"/>
              </a:solidFill>
              <a:latin typeface="Calibri" pitchFamily="34" charset="0"/>
            </a:endParaRPr>
          </a:p>
          <a:p>
            <a:pPr eaLnBrk="1" hangingPunct="1"/>
            <a:r>
              <a:rPr lang="tr-TR" sz="2800" dirty="0">
                <a:solidFill>
                  <a:srgbClr val="FF0000"/>
                </a:solidFill>
                <a:latin typeface="Calibri" pitchFamily="34" charset="0"/>
              </a:rPr>
              <a:t>2.Ricada bulunmak ve hakkını aramak:</a:t>
            </a:r>
          </a:p>
          <a:p>
            <a:pPr eaLnBrk="1" hangingPunct="1">
              <a:buFontTx/>
              <a:buNone/>
            </a:pPr>
            <a:r>
              <a:rPr lang="tr-TR" sz="2800" dirty="0">
                <a:latin typeface="Calibri" pitchFamily="34" charset="0"/>
              </a:rPr>
              <a:t>          </a:t>
            </a:r>
            <a:r>
              <a:rPr lang="tr-TR" sz="2800" b="1" dirty="0">
                <a:solidFill>
                  <a:srgbClr val="FF0000"/>
                </a:solidFill>
                <a:latin typeface="Calibri" pitchFamily="34" charset="0"/>
              </a:rPr>
              <a:t>1. basamak</a:t>
            </a:r>
            <a:r>
              <a:rPr lang="tr-TR" sz="2800" dirty="0">
                <a:latin typeface="Calibri" pitchFamily="34" charset="0"/>
              </a:rPr>
              <a:t>: Öğrencinin değişmesi gereken durumu veya sorunu belirleyerek konu ile ilgili düşüncesini belirtmesi .</a:t>
            </a:r>
          </a:p>
          <a:p>
            <a:pPr eaLnBrk="1" hangingPunct="1">
              <a:buFontTx/>
              <a:buNone/>
            </a:pPr>
            <a:r>
              <a:rPr lang="tr-TR" sz="2800" dirty="0">
                <a:latin typeface="Calibri" pitchFamily="34" charset="0"/>
              </a:rPr>
              <a:t>          </a:t>
            </a:r>
            <a:r>
              <a:rPr lang="tr-TR" sz="2800" b="1" dirty="0">
                <a:solidFill>
                  <a:srgbClr val="FF0000"/>
                </a:solidFill>
                <a:latin typeface="Calibri" pitchFamily="34" charset="0"/>
              </a:rPr>
              <a:t>2. basamak</a:t>
            </a:r>
            <a:r>
              <a:rPr lang="tr-TR" sz="2800" dirty="0">
                <a:latin typeface="Calibri" pitchFamily="34" charset="0"/>
              </a:rPr>
              <a:t>: Öğrencilerin sorunu düzeltmek veya değiştirmek için ricada bulunmasını belirtmesi.</a:t>
            </a:r>
          </a:p>
          <a:p>
            <a:pPr eaLnBrk="1" hangingPunct="1"/>
            <a:endParaRPr lang="tr-TR" sz="18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33333  E" pathEditMode="relative" ptsTypes="">
                                      <p:cBhvr>
                                        <p:cTn id="6" dur="2000" fill="hold"/>
                                        <p:tgtEl>
                                          <p:spTgt spid="14339">
                                            <p:txEl>
                                              <p:pRg st="1" end="1"/>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0 0  L 0 -0.33333  E" pathEditMode="relative" ptsTypes="">
                                      <p:cBhvr>
                                        <p:cTn id="10" dur="2000" fill="hold"/>
                                        <p:tgtEl>
                                          <p:spTgt spid="14339">
                                            <p:txEl>
                                              <p:pRg st="2" end="2"/>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0 0  L 0 -0.33333  E" pathEditMode="relative" ptsTypes="">
                                      <p:cBhvr>
                                        <p:cTn id="14" dur="2000" fill="hold"/>
                                        <p:tgtEl>
                                          <p:spTgt spid="14339">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tr-TR" sz="3200" dirty="0">
                <a:solidFill>
                  <a:srgbClr val="FF0000"/>
                </a:solidFill>
              </a:rPr>
              <a:t>SÖZEL OLMAYAN KENDİNİ ORTAYA KOYMA BECERİLERİ</a:t>
            </a:r>
            <a:endParaRPr lang="tr-TR" sz="3200" dirty="0"/>
          </a:p>
        </p:txBody>
      </p:sp>
      <p:sp>
        <p:nvSpPr>
          <p:cNvPr id="15363" name="Content Placeholder 2"/>
          <p:cNvSpPr>
            <a:spLocks noGrp="1"/>
          </p:cNvSpPr>
          <p:nvPr>
            <p:ph idx="1"/>
          </p:nvPr>
        </p:nvSpPr>
        <p:spPr/>
        <p:txBody>
          <a:bodyPr/>
          <a:lstStyle/>
          <a:p>
            <a:pPr eaLnBrk="1" hangingPunct="1"/>
            <a:r>
              <a:rPr lang="tr-TR" b="1" dirty="0">
                <a:solidFill>
                  <a:srgbClr val="FF0000"/>
                </a:solidFill>
                <a:latin typeface="Calibri" pitchFamily="34" charset="0"/>
              </a:rPr>
              <a:t>Ses tonu:</a:t>
            </a:r>
            <a:r>
              <a:rPr lang="tr-TR" dirty="0">
                <a:latin typeface="Calibri" pitchFamily="34" charset="0"/>
              </a:rPr>
              <a:t> Kişinin sesi ne alçak ne de yüksek bir ses tonuyla olmalıdır. Orta şiddet bir ses tonu ile kibar ve otoriter bir şekilde konuşun.</a:t>
            </a:r>
          </a:p>
          <a:p>
            <a:pPr eaLnBrk="1" hangingPunct="1"/>
            <a:r>
              <a:rPr lang="tr-TR" b="1" dirty="0">
                <a:solidFill>
                  <a:srgbClr val="FF0000"/>
                </a:solidFill>
                <a:latin typeface="Calibri" pitchFamily="34" charset="0"/>
              </a:rPr>
              <a:t>Konuşmanın hızı ve akışı: </a:t>
            </a:r>
            <a:r>
              <a:rPr lang="tr-TR" dirty="0">
                <a:latin typeface="Calibri" pitchFamily="34" charset="0"/>
              </a:rPr>
              <a:t>Düzgün, açık ve diğer kişilerin rahat olarak anlayacağı bir şekilde konuşun.</a:t>
            </a:r>
          </a:p>
          <a:p>
            <a:pPr eaLnBrk="1" hangingPunct="1"/>
            <a:r>
              <a:rPr lang="tr-TR" b="1" dirty="0">
                <a:solidFill>
                  <a:srgbClr val="FF0000"/>
                </a:solidFill>
                <a:latin typeface="Calibri" pitchFamily="34" charset="0"/>
              </a:rPr>
              <a:t>Göz kontağı: </a:t>
            </a:r>
            <a:r>
              <a:rPr lang="tr-TR" dirty="0">
                <a:latin typeface="Calibri" pitchFamily="34" charset="0"/>
              </a:rPr>
              <a:t>Konuştuğunuz kişinin doğrudan gözlerinin içine bakarak konuşun. </a:t>
            </a:r>
          </a:p>
          <a:p>
            <a:pPr eaLnBrk="1" hangingPunct="1"/>
            <a:r>
              <a:rPr lang="tr-TR" b="1" dirty="0">
                <a:solidFill>
                  <a:srgbClr val="FF0000"/>
                </a:solidFill>
                <a:latin typeface="Calibri" pitchFamily="34" charset="0"/>
              </a:rPr>
              <a:t>Yüz ifadesi: </a:t>
            </a:r>
            <a:r>
              <a:rPr lang="tr-TR" dirty="0">
                <a:latin typeface="Calibri" pitchFamily="34" charset="0"/>
              </a:rPr>
              <a:t>Konuştuğunuz konuya önem veren ciddi bir yüz ifadesi yanında diğer kişilere güven veren kibarlığınızı ve sakinliğinizi koruyun.</a:t>
            </a:r>
          </a:p>
          <a:p>
            <a:pPr eaLnBrk="1" hangingPunct="1"/>
            <a:r>
              <a:rPr lang="tr-TR" b="1" dirty="0">
                <a:solidFill>
                  <a:srgbClr val="FF0000"/>
                </a:solidFill>
                <a:latin typeface="Calibri" pitchFamily="34" charset="0"/>
              </a:rPr>
              <a:t>Vücut pozisyonu</a:t>
            </a:r>
            <a:r>
              <a:rPr lang="tr-TR" b="1" dirty="0">
                <a:latin typeface="Calibri" pitchFamily="34" charset="0"/>
              </a:rPr>
              <a:t>: </a:t>
            </a:r>
            <a:r>
              <a:rPr lang="tr-TR" dirty="0">
                <a:latin typeface="Calibri" pitchFamily="34" charset="0"/>
              </a:rPr>
              <a:t>Konuştuğunuz kişiye doğru yüz yüze bakacak şekilde dönün ve vücudunuzun dik olmasına özen gösterin.</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536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 0  L 0.25 0  E" pathEditMode="relative" ptsTypes="">
                                      <p:cBhvr>
                                        <p:cTn id="10" dur="2000" fill="hold"/>
                                        <p:tgtEl>
                                          <p:spTgt spid="15363">
                                            <p:txEl>
                                              <p:pRg st="0" end="0"/>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 0  L 0.25 0  E" pathEditMode="relative" ptsTypes="">
                                      <p:cBhvr>
                                        <p:cTn id="14" dur="2000" fill="hold"/>
                                        <p:tgtEl>
                                          <p:spTgt spid="15363">
                                            <p:txEl>
                                              <p:pRg st="1" end="1"/>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0 0  L 0.25 0  E" pathEditMode="relative" ptsTypes="">
                                      <p:cBhvr>
                                        <p:cTn id="18" dur="2000" fill="hold"/>
                                        <p:tgtEl>
                                          <p:spTgt spid="15363">
                                            <p:txEl>
                                              <p:pRg st="2" end="2"/>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0" nodeType="clickEffect">
                                  <p:stCondLst>
                                    <p:cond delay="0"/>
                                  </p:stCondLst>
                                  <p:childTnLst>
                                    <p:animMotion origin="layout" path="M 0 0  L 0.25 0  E" pathEditMode="relative" ptsTypes="">
                                      <p:cBhvr>
                                        <p:cTn id="22" dur="2000" fill="hold"/>
                                        <p:tgtEl>
                                          <p:spTgt spid="15363">
                                            <p:txEl>
                                              <p:pRg st="3" end="3"/>
                                            </p:txEl>
                                          </p:spTgt>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0" nodeType="clickEffect">
                                  <p:stCondLst>
                                    <p:cond delay="0"/>
                                  </p:stCondLst>
                                  <p:childTnLst>
                                    <p:animMotion origin="layout" path="M 0 0  L 0.25 0  E" pathEditMode="relative" ptsTypes="">
                                      <p:cBhvr>
                                        <p:cTn id="26" dur="2000" fill="hold"/>
                                        <p:tgtEl>
                                          <p:spTgt spid="15363">
                                            <p:txEl>
                                              <p:pRg st="4" end="4"/>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tr-TR" sz="3200" dirty="0">
                <a:solidFill>
                  <a:srgbClr val="FF3300"/>
                </a:solidFill>
              </a:rPr>
              <a:t>ÇATIŞMA ÇÖZME</a:t>
            </a:r>
          </a:p>
        </p:txBody>
      </p:sp>
      <p:sp>
        <p:nvSpPr>
          <p:cNvPr id="16387" name="Rectangle 3"/>
          <p:cNvSpPr>
            <a:spLocks noGrp="1" noChangeArrowheads="1"/>
          </p:cNvSpPr>
          <p:nvPr>
            <p:ph type="body" sz="half" idx="1"/>
          </p:nvPr>
        </p:nvSpPr>
        <p:spPr>
          <a:xfrm>
            <a:off x="1981201" y="1196976"/>
            <a:ext cx="5338763" cy="5400675"/>
          </a:xfrm>
        </p:spPr>
        <p:txBody>
          <a:bodyPr/>
          <a:lstStyle/>
          <a:p>
            <a:pPr eaLnBrk="1" hangingPunct="1">
              <a:lnSpc>
                <a:spcPct val="90000"/>
              </a:lnSpc>
            </a:pPr>
            <a:endParaRPr lang="tr-TR" sz="2000" b="1" dirty="0"/>
          </a:p>
          <a:p>
            <a:pPr eaLnBrk="1" hangingPunct="1">
              <a:lnSpc>
                <a:spcPct val="90000"/>
              </a:lnSpc>
            </a:pPr>
            <a:r>
              <a:rPr lang="tr-TR" dirty="0">
                <a:latin typeface="Calibri" pitchFamily="34" charset="0"/>
              </a:rPr>
              <a:t>Çatışmalar her zaman olur.Kaçınılmazdır.</a:t>
            </a:r>
          </a:p>
          <a:p>
            <a:pPr eaLnBrk="1" hangingPunct="1">
              <a:lnSpc>
                <a:spcPct val="90000"/>
              </a:lnSpc>
            </a:pPr>
            <a:r>
              <a:rPr lang="tr-TR" dirty="0">
                <a:latin typeface="Calibri" pitchFamily="34" charset="0"/>
              </a:rPr>
              <a:t>İşyerinde ,evde, okulda, her ortamda mutlaka anlaşamadığınız, bir türlü bağdaşamadığınız türde insanlar olur.</a:t>
            </a:r>
          </a:p>
          <a:p>
            <a:pPr eaLnBrk="1" hangingPunct="1">
              <a:lnSpc>
                <a:spcPct val="90000"/>
              </a:lnSpc>
            </a:pPr>
            <a:r>
              <a:rPr lang="tr-TR" dirty="0">
                <a:latin typeface="Calibri" pitchFamily="34" charset="0"/>
              </a:rPr>
              <a:t>Belki de siz kolay biri değilsinizdir de ondan da kaynaklanır bu…bilinmez… Ama eninde sonunda çatışma yaşanır…</a:t>
            </a:r>
          </a:p>
          <a:p>
            <a:pPr eaLnBrk="1" hangingPunct="1">
              <a:lnSpc>
                <a:spcPct val="90000"/>
              </a:lnSpc>
            </a:pPr>
            <a:r>
              <a:rPr lang="tr-TR" dirty="0">
                <a:latin typeface="Calibri" pitchFamily="34" charset="0"/>
              </a:rPr>
              <a:t>Çatışma çözme becerisi hepimizin yaşamın erken dönemlerinde kazanması gereken bir beceridir. </a:t>
            </a:r>
          </a:p>
          <a:p>
            <a:pPr eaLnBrk="1" hangingPunct="1">
              <a:lnSpc>
                <a:spcPct val="90000"/>
              </a:lnSpc>
            </a:pPr>
            <a:r>
              <a:rPr lang="tr-TR" dirty="0">
                <a:latin typeface="Calibri" pitchFamily="34" charset="0"/>
              </a:rPr>
              <a:t>Peki çatışmalarla nasıl başa çıkılır? Bunun yöntemleri var mıdır? </a:t>
            </a:r>
            <a:br>
              <a:rPr lang="tr-TR" sz="2000" dirty="0"/>
            </a:br>
            <a:endParaRPr lang="tr-T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638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0 0  L 0 -0.33333  E" pathEditMode="relative" ptsTypes="">
                                      <p:cBhvr>
                                        <p:cTn id="10" dur="2000" fill="hold"/>
                                        <p:tgtEl>
                                          <p:spTgt spid="16387">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0 0  L 0 -0.33333  E" pathEditMode="relative" ptsTypes="">
                                      <p:cBhvr>
                                        <p:cTn id="14" dur="2000" fill="hold"/>
                                        <p:tgtEl>
                                          <p:spTgt spid="16387">
                                            <p:txEl>
                                              <p:pRg st="2" end="2"/>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0 0  L 0 -0.33333  E" pathEditMode="relative" ptsTypes="">
                                      <p:cBhvr>
                                        <p:cTn id="18" dur="2000" fill="hold"/>
                                        <p:tgtEl>
                                          <p:spTgt spid="16387">
                                            <p:txEl>
                                              <p:pRg st="3" end="3"/>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0 0  L 0 -0.33333  E" pathEditMode="relative" ptsTypes="">
                                      <p:cBhvr>
                                        <p:cTn id="22" dur="2000" fill="hold"/>
                                        <p:tgtEl>
                                          <p:spTgt spid="16387">
                                            <p:txEl>
                                              <p:pRg st="4" end="4"/>
                                            </p:txEl>
                                          </p:spTgt>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0 0  L 0 -0.33333  E" pathEditMode="relative" ptsTypes="">
                                      <p:cBhvr>
                                        <p:cTn id="26" dur="2000" fill="hold"/>
                                        <p:tgtEl>
                                          <p:spTgt spid="16387">
                                            <p:txEl>
                                              <p:pRg st="5" end="5"/>
                                            </p:tx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1" nodeType="clickEffect">
                                  <p:stCondLst>
                                    <p:cond delay="0"/>
                                  </p:stCondLst>
                                  <p:childTnLst>
                                    <p:animMotion origin="layout" path="M 0 0  L 0.25 0  E" pathEditMode="relative" ptsTypes="">
                                      <p:cBhvr>
                                        <p:cTn id="30" dur="2000" fill="hold"/>
                                        <p:tgtEl>
                                          <p:spTgt spid="16387">
                                            <p:txEl>
                                              <p:pRg st="1" end="1"/>
                                            </p:txEl>
                                          </p:spTgt>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1" nodeType="clickEffect">
                                  <p:stCondLst>
                                    <p:cond delay="0"/>
                                  </p:stCondLst>
                                  <p:childTnLst>
                                    <p:animMotion origin="layout" path="M 0 0  L 0.25 0  E" pathEditMode="relative" ptsTypes="">
                                      <p:cBhvr>
                                        <p:cTn id="34" dur="2000" fill="hold"/>
                                        <p:tgtEl>
                                          <p:spTgt spid="16387">
                                            <p:txEl>
                                              <p:pRg st="2" end="2"/>
                                            </p:txEl>
                                          </p:spTgt>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1" nodeType="clickEffect">
                                  <p:stCondLst>
                                    <p:cond delay="0"/>
                                  </p:stCondLst>
                                  <p:childTnLst>
                                    <p:animMotion origin="layout" path="M 0 0  L 0.25 0  E" pathEditMode="relative" ptsTypes="">
                                      <p:cBhvr>
                                        <p:cTn id="38" dur="2000" fill="hold"/>
                                        <p:tgtEl>
                                          <p:spTgt spid="16387">
                                            <p:txEl>
                                              <p:pRg st="3" end="3"/>
                                            </p:txEl>
                                          </p:spTgt>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grpId="1" nodeType="clickEffect">
                                  <p:stCondLst>
                                    <p:cond delay="0"/>
                                  </p:stCondLst>
                                  <p:childTnLst>
                                    <p:animMotion origin="layout" path="M 0 0  L 0.25 0  E" pathEditMode="relative" ptsTypes="">
                                      <p:cBhvr>
                                        <p:cTn id="42" dur="2000" fill="hold"/>
                                        <p:tgtEl>
                                          <p:spTgt spid="16387">
                                            <p:txEl>
                                              <p:pRg st="4" end="4"/>
                                            </p:txEl>
                                          </p:spTgt>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grpId="1" nodeType="clickEffect">
                                  <p:stCondLst>
                                    <p:cond delay="0"/>
                                  </p:stCondLst>
                                  <p:childTnLst>
                                    <p:animMotion origin="layout" path="M 0 0  L 0.25 0  E" pathEditMode="relative" ptsTypes="">
                                      <p:cBhvr>
                                        <p:cTn id="46" dur="2000" fill="hold"/>
                                        <p:tgtEl>
                                          <p:spTgt spid="16387">
                                            <p:txEl>
                                              <p:pRg st="5" end="5"/>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P spid="16387"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1981200" y="981076"/>
            <a:ext cx="7067550" cy="5153025"/>
          </a:xfrm>
        </p:spPr>
        <p:txBody>
          <a:bodyPr/>
          <a:lstStyle/>
          <a:p>
            <a:pPr algn="ctr" eaLnBrk="1" hangingPunct="1">
              <a:lnSpc>
                <a:spcPct val="90000"/>
              </a:lnSpc>
              <a:buFontTx/>
              <a:buNone/>
            </a:pPr>
            <a:r>
              <a:rPr lang="tr-TR" b="1" dirty="0"/>
              <a:t>   </a:t>
            </a:r>
            <a:r>
              <a:rPr lang="tr-TR" sz="2800" b="1" u="sng" dirty="0">
                <a:latin typeface="Calibri" pitchFamily="34" charset="0"/>
              </a:rPr>
              <a:t>Çatışmalarla baş edebilmek için genelde iki yol izlenir:</a:t>
            </a:r>
            <a:br>
              <a:rPr lang="tr-TR" b="1" u="sng" dirty="0"/>
            </a:br>
            <a:endParaRPr lang="tr-TR" b="1" u="sng" dirty="0"/>
          </a:p>
          <a:p>
            <a:pPr eaLnBrk="1" hangingPunct="1">
              <a:lnSpc>
                <a:spcPct val="90000"/>
              </a:lnSpc>
            </a:pPr>
            <a:r>
              <a:rPr lang="tr-TR" b="1" dirty="0">
                <a:solidFill>
                  <a:srgbClr val="FF6600"/>
                </a:solidFill>
              </a:rPr>
              <a:t>     </a:t>
            </a:r>
            <a:r>
              <a:rPr lang="tr-TR" b="1" dirty="0">
                <a:solidFill>
                  <a:srgbClr val="FF6600"/>
                </a:solidFill>
                <a:latin typeface="Calibri" pitchFamily="34" charset="0"/>
              </a:rPr>
              <a:t>” Çatışmadan kaçmak</a:t>
            </a:r>
          </a:p>
          <a:p>
            <a:pPr eaLnBrk="1" hangingPunct="1">
              <a:lnSpc>
                <a:spcPct val="90000"/>
              </a:lnSpc>
            </a:pPr>
            <a:r>
              <a:rPr lang="tr-TR" b="1" dirty="0">
                <a:solidFill>
                  <a:srgbClr val="FF6600"/>
                </a:solidFill>
                <a:latin typeface="Calibri" pitchFamily="34" charset="0"/>
              </a:rPr>
              <a:t>     ” Saldırganca tepki vermek.</a:t>
            </a:r>
            <a:br>
              <a:rPr lang="tr-TR" b="1" dirty="0"/>
            </a:br>
            <a:endParaRPr lang="tr-TR" b="1" dirty="0"/>
          </a:p>
          <a:p>
            <a:pPr eaLnBrk="1" hangingPunct="1">
              <a:lnSpc>
                <a:spcPct val="90000"/>
              </a:lnSpc>
              <a:buFontTx/>
              <a:buNone/>
            </a:pPr>
            <a:r>
              <a:rPr lang="tr-TR" sz="2800" dirty="0">
                <a:latin typeface="Calibri" pitchFamily="34" charset="0"/>
              </a:rPr>
              <a:t>    		Oysa ki asıl kullanılması gereken yöntem her ikisi de değildir. Asıl yapılması gereken nedir peki?</a:t>
            </a:r>
            <a:br>
              <a:rPr lang="tr-TR" dirty="0"/>
            </a:br>
            <a:endParaRPr lang="tr-TR"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33333  E" pathEditMode="relative" ptsTypes="">
                                      <p:cBhvr>
                                        <p:cTn id="6" dur="2000" fill="hold"/>
                                        <p:tgtEl>
                                          <p:spTgt spid="17410">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0 0  L 0 -0.33333  E" pathEditMode="relative" ptsTypes="">
                                      <p:cBhvr>
                                        <p:cTn id="10" dur="2000" fill="hold"/>
                                        <p:tgtEl>
                                          <p:spTgt spid="17410">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0 0  L 0 -0.33333  E" pathEditMode="relative" ptsTypes="">
                                      <p:cBhvr>
                                        <p:cTn id="14" dur="2000" fill="hold"/>
                                        <p:tgtEl>
                                          <p:spTgt spid="17410">
                                            <p:txEl>
                                              <p:pRg st="2" end="2"/>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0 0  L 0 -0.33333  E" pathEditMode="relative" ptsTypes="">
                                      <p:cBhvr>
                                        <p:cTn id="18" dur="2000" fill="hold"/>
                                        <p:tgtEl>
                                          <p:spTgt spid="17410">
                                            <p:txEl>
                                              <p:pRg st="3" end="3"/>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0 0 L 0 0.33334 " pathEditMode="relative" ptsTypes="AA">
                                      <p:cBhvr>
                                        <p:cTn id="22" dur="2000" fill="hold"/>
                                        <p:tgtEl>
                                          <p:spTgt spid="17410">
                                            <p:txEl>
                                              <p:pRg st="0" end="0"/>
                                            </p:txEl>
                                          </p:spTgt>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0 0 L 0 0.33334 " pathEditMode="relative" ptsTypes="AA">
                                      <p:cBhvr>
                                        <p:cTn id="26" dur="2000" fill="hold"/>
                                        <p:tgtEl>
                                          <p:spTgt spid="17410">
                                            <p:txEl>
                                              <p:pRg st="1" end="1"/>
                                            </p:tx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0 0 L 0 0.33334 " pathEditMode="relative" ptsTypes="AA">
                                      <p:cBhvr>
                                        <p:cTn id="30" dur="2000" fill="hold"/>
                                        <p:tgtEl>
                                          <p:spTgt spid="17410">
                                            <p:txEl>
                                              <p:pRg st="2" end="2"/>
                                            </p:txEl>
                                          </p:spTgt>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1" nodeType="clickEffect">
                                  <p:stCondLst>
                                    <p:cond delay="0"/>
                                  </p:stCondLst>
                                  <p:childTnLst>
                                    <p:animMotion origin="layout" path="M 0 0 L 0 0.33334 " pathEditMode="relative" ptsTypes="AA">
                                      <p:cBhvr>
                                        <p:cTn id="34" dur="2000" fill="hold"/>
                                        <p:tgtEl>
                                          <p:spTgt spid="17410">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P spid="17410"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tr-TR" sz="3200">
                <a:solidFill>
                  <a:srgbClr val="FF3300"/>
                </a:solidFill>
              </a:rPr>
              <a:t>ÇATIŞMA ÇÖZME BECERİLERİ NELERDİR?</a:t>
            </a:r>
          </a:p>
        </p:txBody>
      </p:sp>
      <p:sp>
        <p:nvSpPr>
          <p:cNvPr id="20483" name="Rectangle 3"/>
          <p:cNvSpPr>
            <a:spLocks noGrp="1" noChangeArrowheads="1"/>
          </p:cNvSpPr>
          <p:nvPr>
            <p:ph idx="1"/>
          </p:nvPr>
        </p:nvSpPr>
        <p:spPr>
          <a:xfrm>
            <a:off x="1774826" y="1844676"/>
            <a:ext cx="8435975" cy="4105275"/>
          </a:xfrm>
        </p:spPr>
        <p:txBody>
          <a:bodyPr/>
          <a:lstStyle/>
          <a:p>
            <a:pPr eaLnBrk="1" hangingPunct="1">
              <a:buFontTx/>
              <a:buNone/>
            </a:pPr>
            <a:r>
              <a:rPr lang="tr-TR" sz="2800">
                <a:solidFill>
                  <a:srgbClr val="FF6600"/>
                </a:solidFill>
                <a:latin typeface="Calibri" pitchFamily="34" charset="0"/>
              </a:rPr>
              <a:t>2. İletişim becerisi:</a:t>
            </a:r>
            <a:r>
              <a:rPr lang="tr-TR" sz="2800">
                <a:latin typeface="Calibri" pitchFamily="34" charset="0"/>
              </a:rPr>
              <a:t> Başkalarına kendi ihtiyaç ve duygularını anlatabilme becerisi. </a:t>
            </a:r>
          </a:p>
          <a:p>
            <a:pPr eaLnBrk="1" hangingPunct="1">
              <a:buFontTx/>
              <a:buNone/>
            </a:pPr>
            <a:r>
              <a:rPr lang="tr-TR" sz="2800">
                <a:solidFill>
                  <a:srgbClr val="FF6600"/>
                </a:solidFill>
                <a:latin typeface="Calibri" pitchFamily="34" charset="0"/>
              </a:rPr>
              <a:t>3. Problem çözme becerisi:</a:t>
            </a:r>
            <a:r>
              <a:rPr lang="tr-TR" sz="2800">
                <a:latin typeface="Calibri" pitchFamily="34" charset="0"/>
              </a:rPr>
              <a:t> Bir orta noktaya yani </a:t>
            </a:r>
            <a:r>
              <a:rPr lang="tr-TR" sz="2800" u="sng">
                <a:latin typeface="Calibri" pitchFamily="34" charset="0"/>
              </a:rPr>
              <a:t>her iki tarafın da kazanabileceği</a:t>
            </a:r>
            <a:r>
              <a:rPr lang="tr-TR" sz="2800">
                <a:latin typeface="Calibri" pitchFamily="34" charset="0"/>
              </a:rPr>
              <a:t> ve kabul edebileceği bir çözüme, uzlaşmaya varabilmek için problemi </a:t>
            </a:r>
            <a:r>
              <a:rPr lang="tr-TR" sz="2800" u="sng">
                <a:latin typeface="Calibri" pitchFamily="34" charset="0"/>
              </a:rPr>
              <a:t>her iki tarafın gözüyle de görebilme becerisi.</a:t>
            </a:r>
            <a:br>
              <a:rPr lang="tr-TR" sz="2800" b="1" u="sng">
                <a:latin typeface="Calibri" pitchFamily="34" charset="0"/>
              </a:rPr>
            </a:br>
            <a:br>
              <a:rPr lang="tr-TR" sz="2800"/>
            </a:br>
            <a:endParaRPr lang="tr-TR" sz="280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92313" y="260350"/>
            <a:ext cx="8229600" cy="1384300"/>
          </a:xfrm>
        </p:spPr>
        <p:txBody>
          <a:bodyPr/>
          <a:lstStyle/>
          <a:p>
            <a:pPr algn="ctr" eaLnBrk="1" hangingPunct="1"/>
            <a:r>
              <a:rPr lang="tr-TR" sz="3200" b="1">
                <a:solidFill>
                  <a:srgbClr val="FF3300"/>
                </a:solidFill>
              </a:rPr>
              <a:t>ÇATIŞMA ÇÖZME BECERİLERİ NELERDİR?</a:t>
            </a:r>
          </a:p>
        </p:txBody>
      </p:sp>
      <p:sp>
        <p:nvSpPr>
          <p:cNvPr id="19459" name="Rectangle 3"/>
          <p:cNvSpPr>
            <a:spLocks noGrp="1" noChangeArrowheads="1"/>
          </p:cNvSpPr>
          <p:nvPr>
            <p:ph idx="1"/>
          </p:nvPr>
        </p:nvSpPr>
        <p:spPr>
          <a:xfrm>
            <a:off x="1919288" y="1916113"/>
            <a:ext cx="8424862" cy="4178300"/>
          </a:xfrm>
        </p:spPr>
        <p:txBody>
          <a:bodyPr>
            <a:normAutofit lnSpcReduction="10000"/>
          </a:bodyPr>
          <a:lstStyle/>
          <a:p>
            <a:pPr marL="274320" indent="-274320">
              <a:buClr>
                <a:schemeClr val="accent3"/>
              </a:buClr>
              <a:buNone/>
              <a:defRPr/>
            </a:pPr>
            <a:r>
              <a:rPr lang="tr-TR" sz="2400" b="1" dirty="0"/>
              <a:t>    </a:t>
            </a:r>
            <a:r>
              <a:rPr lang="tr-TR" sz="2800" dirty="0">
                <a:solidFill>
                  <a:srgbClr val="FF6600"/>
                </a:solidFill>
                <a:latin typeface="Calibri" pitchFamily="34" charset="0"/>
              </a:rPr>
              <a:t>4. Öfke kontrolü:</a:t>
            </a:r>
            <a:r>
              <a:rPr lang="tr-TR" sz="2800" dirty="0">
                <a:latin typeface="Calibri" pitchFamily="34" charset="0"/>
              </a:rPr>
              <a:t> Zor durumlarda </a:t>
            </a:r>
            <a:r>
              <a:rPr lang="tr-TR" sz="2800" u="sng" dirty="0">
                <a:latin typeface="Calibri" pitchFamily="34" charset="0"/>
              </a:rPr>
              <a:t>saldırgan olmayan</a:t>
            </a:r>
            <a:r>
              <a:rPr lang="tr-TR" sz="2800" dirty="0">
                <a:latin typeface="Calibri" pitchFamily="34" charset="0"/>
              </a:rPr>
              <a:t> </a:t>
            </a:r>
            <a:r>
              <a:rPr lang="tr-TR" sz="2800" u="sng" dirty="0">
                <a:latin typeface="Calibri" pitchFamily="34" charset="0"/>
              </a:rPr>
              <a:t>tepkiler</a:t>
            </a:r>
            <a:r>
              <a:rPr lang="tr-TR" sz="2800" dirty="0">
                <a:latin typeface="Calibri" pitchFamily="34" charset="0"/>
              </a:rPr>
              <a:t> verebilmeyi içermektedir.</a:t>
            </a:r>
            <a:br>
              <a:rPr lang="tr-TR" sz="2800" dirty="0">
                <a:latin typeface="Calibri" pitchFamily="34" charset="0"/>
              </a:rPr>
            </a:br>
            <a:endParaRPr lang="tr-TR" sz="2800" dirty="0">
              <a:latin typeface="Calibri" pitchFamily="34" charset="0"/>
            </a:endParaRPr>
          </a:p>
          <a:p>
            <a:pPr marL="274320" indent="-274320">
              <a:buClr>
                <a:schemeClr val="accent3"/>
              </a:buClr>
              <a:buNone/>
              <a:defRPr/>
            </a:pPr>
            <a:r>
              <a:rPr lang="tr-TR" sz="2800" dirty="0">
                <a:solidFill>
                  <a:srgbClr val="FF6600"/>
                </a:solidFill>
                <a:latin typeface="Calibri" pitchFamily="34" charset="0"/>
              </a:rPr>
              <a:t>    5. Atılganlığı uygun bir şekilde kullanabilme:</a:t>
            </a:r>
            <a:r>
              <a:rPr lang="tr-TR" sz="2800" dirty="0">
                <a:latin typeface="Calibri" pitchFamily="34" charset="0"/>
              </a:rPr>
              <a:t> Şiddet ya da saldırganlığa başvurmadan gerekli tepkiyi verebilmek şeklinde sıralanabilir.</a:t>
            </a:r>
            <a:br>
              <a:rPr lang="tr-TR" sz="2800" dirty="0">
                <a:latin typeface="Calibri" pitchFamily="34" charset="0"/>
              </a:rPr>
            </a:br>
            <a:br>
              <a:rPr lang="tr-TR" sz="2800" dirty="0">
                <a:latin typeface="Calibri" pitchFamily="34" charset="0"/>
              </a:rPr>
            </a:br>
            <a:br>
              <a:rPr lang="tr-TR" sz="2800" dirty="0">
                <a:latin typeface="Calibri" pitchFamily="34" charset="0"/>
              </a:rPr>
            </a:br>
            <a:r>
              <a:rPr lang="tr-TR" dirty="0">
                <a:latin typeface="Calibri" pitchFamily="34" charset="0"/>
              </a:rPr>
              <a:t>Peki neler yapılmalı?</a:t>
            </a:r>
            <a:br>
              <a:rPr lang="tr-TR" sz="2400" b="1" dirty="0"/>
            </a:br>
            <a:br>
              <a:rPr lang="tr-TR" sz="2400" dirty="0"/>
            </a:br>
            <a:endParaRPr lang="tr-TR" sz="2400"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tr-TR" sz="3200" b="1">
                <a:solidFill>
                  <a:srgbClr val="FF3300"/>
                </a:solidFill>
              </a:rPr>
              <a:t>ÇATIŞMA ÇÖZME BECERİLERİ NELERDİR?</a:t>
            </a:r>
          </a:p>
        </p:txBody>
      </p:sp>
      <p:sp>
        <p:nvSpPr>
          <p:cNvPr id="22531" name="Rectangle 3"/>
          <p:cNvSpPr>
            <a:spLocks noGrp="1" noChangeArrowheads="1"/>
          </p:cNvSpPr>
          <p:nvPr>
            <p:ph idx="1"/>
          </p:nvPr>
        </p:nvSpPr>
        <p:spPr/>
        <p:txBody>
          <a:bodyPr/>
          <a:lstStyle/>
          <a:p>
            <a:pPr eaLnBrk="1" hangingPunct="1">
              <a:buFontTx/>
              <a:buNone/>
            </a:pPr>
            <a:r>
              <a:rPr lang="tr-TR"/>
              <a:t>   	</a:t>
            </a:r>
            <a:r>
              <a:rPr lang="tr-TR" sz="2800">
                <a:latin typeface="Calibri" pitchFamily="34" charset="0"/>
              </a:rPr>
              <a:t>Öncelikle herhangi bir çatışmayla karşılaştığımızda vereceğimiz tepkiyi </a:t>
            </a:r>
            <a:r>
              <a:rPr lang="tr-TR" sz="2800">
                <a:solidFill>
                  <a:srgbClr val="FF6600"/>
                </a:solidFill>
                <a:latin typeface="Calibri" pitchFamily="34" charset="0"/>
              </a:rPr>
              <a:t>SEÇEBİLECEĞİMİZİ </a:t>
            </a:r>
            <a:r>
              <a:rPr lang="tr-TR" sz="2800">
                <a:latin typeface="Calibri" pitchFamily="34" charset="0"/>
              </a:rPr>
              <a:t>fark etmemiz gerekir. </a:t>
            </a:r>
          </a:p>
          <a:p>
            <a:pPr eaLnBrk="1" hangingPunct="1">
              <a:buFontTx/>
              <a:buNone/>
            </a:pPr>
            <a:r>
              <a:rPr lang="tr-TR" sz="2800">
                <a:solidFill>
                  <a:srgbClr val="FF6600"/>
                </a:solidFill>
                <a:latin typeface="Calibri" pitchFamily="34" charset="0"/>
              </a:rPr>
              <a:t>a)</a:t>
            </a:r>
            <a:r>
              <a:rPr lang="tr-TR" sz="2800">
                <a:latin typeface="Calibri" pitchFamily="34" charset="0"/>
              </a:rPr>
              <a:t>Kaçmak,</a:t>
            </a:r>
          </a:p>
          <a:p>
            <a:pPr eaLnBrk="1" hangingPunct="1">
              <a:buFontTx/>
              <a:buNone/>
            </a:pPr>
            <a:r>
              <a:rPr lang="tr-TR" sz="2800">
                <a:solidFill>
                  <a:srgbClr val="FF6600"/>
                </a:solidFill>
                <a:latin typeface="Calibri" pitchFamily="34" charset="0"/>
              </a:rPr>
              <a:t>b)</a:t>
            </a:r>
            <a:r>
              <a:rPr lang="tr-TR" sz="2800">
                <a:latin typeface="Calibri" pitchFamily="34" charset="0"/>
              </a:rPr>
              <a:t>Kaçınmak,</a:t>
            </a:r>
          </a:p>
          <a:p>
            <a:pPr eaLnBrk="1" hangingPunct="1">
              <a:buFontTx/>
              <a:buNone/>
            </a:pPr>
            <a:r>
              <a:rPr lang="tr-TR" sz="2800">
                <a:solidFill>
                  <a:srgbClr val="FF6600"/>
                </a:solidFill>
                <a:latin typeface="Calibri" pitchFamily="34" charset="0"/>
              </a:rPr>
              <a:t>c)</a:t>
            </a:r>
            <a:r>
              <a:rPr lang="tr-TR" sz="2800">
                <a:latin typeface="Calibri" pitchFamily="34" charset="0"/>
              </a:rPr>
              <a:t>Saldırmak,</a:t>
            </a:r>
          </a:p>
          <a:p>
            <a:pPr eaLnBrk="1" hangingPunct="1">
              <a:buFontTx/>
              <a:buNone/>
            </a:pPr>
            <a:r>
              <a:rPr lang="tr-TR" sz="2800">
                <a:solidFill>
                  <a:srgbClr val="FF6600"/>
                </a:solidFill>
                <a:latin typeface="Calibri" pitchFamily="34" charset="0"/>
              </a:rPr>
              <a:t>d)</a:t>
            </a:r>
            <a:r>
              <a:rPr lang="tr-TR" sz="2800">
                <a:latin typeface="Calibri" pitchFamily="34" charset="0"/>
              </a:rPr>
              <a:t>Başa çıkmak yani çözmek </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tr-TR" sz="3200">
                <a:solidFill>
                  <a:srgbClr val="FF3300"/>
                </a:solidFill>
              </a:rPr>
              <a:t>ÇATIŞMA ÇÖZME BECERİLERİ NELERDİR?</a:t>
            </a:r>
          </a:p>
        </p:txBody>
      </p:sp>
      <p:sp>
        <p:nvSpPr>
          <p:cNvPr id="21507" name="Rectangle 3"/>
          <p:cNvSpPr>
            <a:spLocks noGrp="1" noChangeArrowheads="1"/>
          </p:cNvSpPr>
          <p:nvPr>
            <p:ph idx="1"/>
          </p:nvPr>
        </p:nvSpPr>
        <p:spPr>
          <a:xfrm>
            <a:off x="1774825" y="2205039"/>
            <a:ext cx="8642350" cy="3671887"/>
          </a:xfrm>
        </p:spPr>
        <p:txBody>
          <a:bodyPr>
            <a:normAutofit lnSpcReduction="10000"/>
          </a:bodyPr>
          <a:lstStyle/>
          <a:p>
            <a:pPr marL="274320" indent="-274320">
              <a:lnSpc>
                <a:spcPct val="80000"/>
              </a:lnSpc>
              <a:buClr>
                <a:schemeClr val="accent3"/>
              </a:buClr>
              <a:buNone/>
              <a:defRPr/>
            </a:pPr>
            <a:r>
              <a:rPr lang="tr-TR" sz="2800" dirty="0"/>
              <a:t>		</a:t>
            </a:r>
            <a:r>
              <a:rPr lang="tr-TR" sz="2800" dirty="0">
                <a:latin typeface="Calibri" pitchFamily="34" charset="0"/>
              </a:rPr>
              <a:t>Çatışma konusuyla ilgili olarak </a:t>
            </a:r>
            <a:r>
              <a:rPr lang="tr-TR" sz="2800" dirty="0">
                <a:solidFill>
                  <a:srgbClr val="FF6600"/>
                </a:solidFill>
                <a:latin typeface="Calibri" pitchFamily="34" charset="0"/>
              </a:rPr>
              <a:t>açıkça konuşmamız</a:t>
            </a:r>
            <a:r>
              <a:rPr lang="tr-TR" sz="2800" dirty="0">
                <a:latin typeface="Calibri" pitchFamily="34" charset="0"/>
              </a:rPr>
              <a:t> ve bu durum hakkında </a:t>
            </a:r>
            <a:r>
              <a:rPr lang="tr-TR" sz="2800" dirty="0">
                <a:solidFill>
                  <a:srgbClr val="FF6600"/>
                </a:solidFill>
                <a:latin typeface="Calibri" pitchFamily="34" charset="0"/>
              </a:rPr>
              <a:t>duygularımızı ifade etmemiz</a:t>
            </a:r>
            <a:r>
              <a:rPr lang="tr-TR" sz="2800" dirty="0">
                <a:latin typeface="Calibri" pitchFamily="34" charset="0"/>
              </a:rPr>
              <a:t> gerekir.</a:t>
            </a:r>
          </a:p>
          <a:p>
            <a:pPr marL="274320" indent="-274320">
              <a:lnSpc>
                <a:spcPct val="80000"/>
              </a:lnSpc>
              <a:buClr>
                <a:schemeClr val="accent3"/>
              </a:buClr>
              <a:buNone/>
              <a:defRPr/>
            </a:pPr>
            <a:endParaRPr lang="tr-TR" sz="2800" dirty="0">
              <a:latin typeface="Calibri" pitchFamily="34" charset="0"/>
            </a:endParaRPr>
          </a:p>
          <a:p>
            <a:pPr marL="274320" indent="-274320">
              <a:lnSpc>
                <a:spcPct val="80000"/>
              </a:lnSpc>
              <a:buClr>
                <a:schemeClr val="accent3"/>
              </a:buClr>
              <a:buNone/>
              <a:defRPr/>
            </a:pPr>
            <a:r>
              <a:rPr lang="tr-TR" sz="2800" dirty="0">
                <a:latin typeface="Calibri" pitchFamily="34" charset="0"/>
              </a:rPr>
              <a:t>   		Kendi ihtiyaçlarımızı, duygularımızı karşımızdakine açıkça ifade edebilmemiz çatışmanın çözümünde </a:t>
            </a:r>
            <a:r>
              <a:rPr lang="tr-TR" sz="2800" dirty="0">
                <a:solidFill>
                  <a:srgbClr val="FF6600"/>
                </a:solidFill>
                <a:latin typeface="Calibri" pitchFamily="34" charset="0"/>
              </a:rPr>
              <a:t>en önemli basamaktır.</a:t>
            </a:r>
            <a:r>
              <a:rPr lang="tr-TR" sz="2800" dirty="0">
                <a:latin typeface="Calibri" pitchFamily="34" charset="0"/>
              </a:rPr>
              <a:t> </a:t>
            </a:r>
          </a:p>
          <a:p>
            <a:pPr marL="274320" indent="-274320">
              <a:lnSpc>
                <a:spcPct val="80000"/>
              </a:lnSpc>
              <a:buClr>
                <a:schemeClr val="accent3"/>
              </a:buClr>
              <a:buNone/>
              <a:defRPr/>
            </a:pPr>
            <a:r>
              <a:rPr lang="tr-TR" sz="2800" dirty="0">
                <a:latin typeface="Calibri" pitchFamily="34" charset="0"/>
              </a:rPr>
              <a:t>   </a:t>
            </a:r>
          </a:p>
          <a:p>
            <a:pPr marL="274320" indent="-274320">
              <a:lnSpc>
                <a:spcPct val="80000"/>
              </a:lnSpc>
              <a:buClr>
                <a:schemeClr val="accent3"/>
              </a:buClr>
              <a:buNone/>
              <a:defRPr/>
            </a:pPr>
            <a:br>
              <a:rPr lang="tr-TR" sz="2700" b="1" dirty="0"/>
            </a:br>
            <a:endParaRPr lang="tr-TR" sz="2700" b="1"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chemeClr val="accent1">
                    <a:lumMod val="75000"/>
                  </a:schemeClr>
                </a:solidFill>
              </a:rPr>
              <a:t>KİŞİLER ARASI İLİŞKİLERDE ÇATIŞMA </a:t>
            </a:r>
          </a:p>
        </p:txBody>
      </p:sp>
      <p:sp>
        <p:nvSpPr>
          <p:cNvPr id="3" name="İçerik Yer Tutucusu 2"/>
          <p:cNvSpPr>
            <a:spLocks noGrp="1"/>
          </p:cNvSpPr>
          <p:nvPr>
            <p:ph idx="1"/>
          </p:nvPr>
        </p:nvSpPr>
        <p:spPr>
          <a:xfrm>
            <a:off x="685800" y="2194560"/>
            <a:ext cx="6526369" cy="4024125"/>
          </a:xfrm>
        </p:spPr>
        <p:txBody>
          <a:bodyPr>
            <a:normAutofit/>
          </a:bodyPr>
          <a:lstStyle/>
          <a:p>
            <a:pPr marL="0" indent="0" algn="just">
              <a:buNone/>
            </a:pPr>
            <a:endParaRPr lang="tr-TR" sz="2800" dirty="0">
              <a:solidFill>
                <a:schemeClr val="accent6">
                  <a:lumMod val="50000"/>
                </a:schemeClr>
              </a:solidFill>
            </a:endParaRPr>
          </a:p>
          <a:p>
            <a:pPr marL="0" indent="0" algn="just">
              <a:buNone/>
            </a:pPr>
            <a:r>
              <a:rPr lang="tr-TR" sz="2800" dirty="0">
                <a:solidFill>
                  <a:schemeClr val="accent6">
                    <a:lumMod val="50000"/>
                  </a:schemeClr>
                </a:solidFill>
              </a:rPr>
              <a:t>	Kişiler arası ilişkilerde çatışma; insanların ihtiyaçları, dürtüleri ve istekleri birbirleriyle uyuşmadığı zaman ortaya çıkar.</a:t>
            </a:r>
          </a:p>
          <a:p>
            <a:pPr marL="0" indent="0" algn="just">
              <a:buNone/>
            </a:pPr>
            <a:r>
              <a:rPr lang="tr-TR" sz="2800" dirty="0">
                <a:solidFill>
                  <a:schemeClr val="accent6">
                    <a:lumMod val="50000"/>
                  </a:schemeClr>
                </a:solidFill>
              </a:rPr>
              <a:t>	Bir tarafın davranışları diğerinin gereksinimlerine ters düşüyor, engelliyor ya da değerleri birbirine uymuyorsa bu kişiler arasında ortaya çıkan çatışma olarak tanımlanabilir.</a:t>
            </a:r>
          </a:p>
          <a:p>
            <a:pPr algn="just"/>
            <a:endParaRPr lang="tr-TR" sz="2800" dirty="0">
              <a:solidFill>
                <a:schemeClr val="accent6">
                  <a:lumMod val="5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748" y="2691685"/>
            <a:ext cx="2884869" cy="2588654"/>
          </a:xfrm>
          <a:prstGeom prst="rect">
            <a:avLst/>
          </a:prstGeom>
        </p:spPr>
      </p:pic>
      <p:pic>
        <p:nvPicPr>
          <p:cNvPr id="5" name="Picture 2" descr="şahinb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8891369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292100"/>
            <a:ext cx="8229600" cy="1030288"/>
          </a:xfrm>
        </p:spPr>
        <p:txBody>
          <a:bodyPr>
            <a:normAutofit/>
          </a:bodyPr>
          <a:lstStyle/>
          <a:p>
            <a:pPr algn="ctr" eaLnBrk="1" hangingPunct="1"/>
            <a:r>
              <a:rPr lang="tr-TR" sz="3200" b="1">
                <a:solidFill>
                  <a:srgbClr val="FF3300"/>
                </a:solidFill>
              </a:rPr>
              <a:t>ÇATIŞMA ÇÖZME BECERİLERİ NELERDİR?</a:t>
            </a:r>
          </a:p>
        </p:txBody>
      </p:sp>
      <p:sp>
        <p:nvSpPr>
          <p:cNvPr id="25603" name="Rectangle 3"/>
          <p:cNvSpPr>
            <a:spLocks noGrp="1" noChangeArrowheads="1"/>
          </p:cNvSpPr>
          <p:nvPr>
            <p:ph idx="1"/>
          </p:nvPr>
        </p:nvSpPr>
        <p:spPr>
          <a:xfrm>
            <a:off x="1774825" y="1530350"/>
            <a:ext cx="8713788" cy="5327650"/>
          </a:xfrm>
        </p:spPr>
        <p:txBody>
          <a:bodyPr/>
          <a:lstStyle/>
          <a:p>
            <a:pPr eaLnBrk="1" hangingPunct="1">
              <a:lnSpc>
                <a:spcPct val="80000"/>
              </a:lnSpc>
              <a:buFontTx/>
              <a:buNone/>
            </a:pPr>
            <a:r>
              <a:rPr lang="tr-TR" sz="2400"/>
              <a:t>    	</a:t>
            </a:r>
            <a:r>
              <a:rPr lang="tr-TR" sz="2400">
                <a:latin typeface="Calibri" pitchFamily="34" charset="0"/>
              </a:rPr>
              <a:t>Durumu </a:t>
            </a:r>
            <a:r>
              <a:rPr lang="tr-TR" sz="2400">
                <a:solidFill>
                  <a:srgbClr val="FF6600"/>
                </a:solidFill>
                <a:latin typeface="Calibri" pitchFamily="34" charset="0"/>
              </a:rPr>
              <a:t>karşısındaki kişinin gözüyle değerlendirebilmek</a:t>
            </a:r>
            <a:r>
              <a:rPr lang="tr-TR" sz="2400">
                <a:latin typeface="Calibri" pitchFamily="34" charset="0"/>
              </a:rPr>
              <a:t> de çatışmanın çözümünde en büyük etkenlerden biridir.  </a:t>
            </a:r>
          </a:p>
          <a:p>
            <a:pPr algn="ctr" eaLnBrk="1" hangingPunct="1">
              <a:lnSpc>
                <a:spcPct val="80000"/>
              </a:lnSpc>
              <a:buFontTx/>
              <a:buNone/>
            </a:pPr>
            <a:r>
              <a:rPr lang="tr-TR" sz="2400">
                <a:latin typeface="Calibri" pitchFamily="34" charset="0"/>
              </a:rPr>
              <a:t>     (Onun yerinde olsaydın sen ne yapardın-düşünürdün-hissederdin? Sence neden böyle davranmış olabilir?)</a:t>
            </a:r>
          </a:p>
          <a:p>
            <a:pPr eaLnBrk="1" hangingPunct="1">
              <a:lnSpc>
                <a:spcPct val="80000"/>
              </a:lnSpc>
              <a:buFontTx/>
              <a:buNone/>
            </a:pPr>
            <a:endParaRPr lang="tr-TR" sz="2400">
              <a:latin typeface="Calibri" pitchFamily="34" charset="0"/>
            </a:endParaRPr>
          </a:p>
          <a:p>
            <a:pPr eaLnBrk="1" hangingPunct="1">
              <a:lnSpc>
                <a:spcPct val="80000"/>
              </a:lnSpc>
              <a:buFontTx/>
              <a:buNone/>
            </a:pPr>
            <a:r>
              <a:rPr lang="tr-TR" sz="2400">
                <a:latin typeface="Calibri" pitchFamily="34" charset="0"/>
              </a:rPr>
              <a:t>     	Çatışma durumlarını yaşayan sadece bizler değiliz. Zaman zaman başka insanlar da birileriyle çatışıyor. Hani bazen karşılaştığımız bir sorunu başkasında da görmek kendimizi rahatlatmasa ya da sorunumuzu çözmese de en azından </a:t>
            </a:r>
            <a:r>
              <a:rPr lang="tr-TR" sz="2400">
                <a:solidFill>
                  <a:srgbClr val="FF6600"/>
                </a:solidFill>
                <a:latin typeface="Calibri" pitchFamily="34" charset="0"/>
              </a:rPr>
              <a:t>bunu tek yaşayanın biz olmadığını görmek sorunu kabul etmemizi kolaylaştırır</a:t>
            </a:r>
            <a:r>
              <a:rPr lang="tr-TR" sz="2400">
                <a:latin typeface="Calibri" pitchFamily="34" charset="0"/>
              </a:rPr>
              <a:t> ya, bu da öyledir. Başka insanlar bu sıkıntılı durumlarında benzer tepkiler vermektedirler.  </a:t>
            </a:r>
            <a:br>
              <a:rPr lang="tr-TR" sz="2400">
                <a:latin typeface="Calibri" pitchFamily="34" charset="0"/>
              </a:rPr>
            </a:br>
            <a:endParaRPr lang="tr-TR" sz="240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292099"/>
            <a:ext cx="10972800" cy="2106543"/>
          </a:xfrm>
        </p:spPr>
        <p:txBody>
          <a:bodyPr>
            <a:normAutofit/>
          </a:bodyPr>
          <a:lstStyle/>
          <a:p>
            <a:pPr algn="ctr" eaLnBrk="1" hangingPunct="1"/>
            <a:br>
              <a:rPr lang="tr-TR" sz="3200" dirty="0">
                <a:solidFill>
                  <a:srgbClr val="FF3300"/>
                </a:solidFill>
              </a:rPr>
            </a:br>
            <a:br>
              <a:rPr lang="tr-TR" sz="3200" dirty="0">
                <a:solidFill>
                  <a:srgbClr val="FF3300"/>
                </a:solidFill>
              </a:rPr>
            </a:br>
            <a:r>
              <a:rPr lang="tr-TR" sz="3200" dirty="0">
                <a:solidFill>
                  <a:srgbClr val="FF3300"/>
                </a:solidFill>
              </a:rPr>
              <a:t>ÇATIŞMA ÇÖZMEDE ÖZELLİKLE ŞU HUSUSLARA ÇOK DİKKAT EDİLMESİ GEREKİR:</a:t>
            </a:r>
          </a:p>
        </p:txBody>
      </p:sp>
      <p:sp>
        <p:nvSpPr>
          <p:cNvPr id="26627" name="Rectangle 3"/>
          <p:cNvSpPr>
            <a:spLocks noGrp="1" noChangeArrowheads="1"/>
          </p:cNvSpPr>
          <p:nvPr>
            <p:ph type="body" sz="half" idx="1"/>
          </p:nvPr>
        </p:nvSpPr>
        <p:spPr>
          <a:xfrm>
            <a:off x="1981201" y="1600201"/>
            <a:ext cx="6130925" cy="4924425"/>
          </a:xfrm>
        </p:spPr>
        <p:txBody>
          <a:bodyPr/>
          <a:lstStyle/>
          <a:p>
            <a:pPr eaLnBrk="1" hangingPunct="1">
              <a:buFontTx/>
              <a:buNone/>
            </a:pPr>
            <a:r>
              <a:rPr lang="tr-TR" sz="2800" dirty="0"/>
              <a:t> </a:t>
            </a:r>
          </a:p>
          <a:p>
            <a:pPr eaLnBrk="1" hangingPunct="1">
              <a:buFontTx/>
              <a:buNone/>
            </a:pPr>
            <a:endParaRPr lang="tr-TR" sz="2800" dirty="0"/>
          </a:p>
          <a:p>
            <a:pPr eaLnBrk="1" hangingPunct="1">
              <a:buFontTx/>
              <a:buNone/>
            </a:pPr>
            <a:r>
              <a:rPr lang="tr-TR" sz="2800" dirty="0"/>
              <a:t>  </a:t>
            </a:r>
            <a:r>
              <a:rPr lang="tr-TR" dirty="0">
                <a:latin typeface="Calibri" pitchFamily="34" charset="0"/>
              </a:rPr>
              <a:t>1. Rahatsız olduğun şeyi söyle. hissettiklerini paylaş ama asla karşındakine </a:t>
            </a:r>
            <a:r>
              <a:rPr lang="tr-TR" dirty="0">
                <a:solidFill>
                  <a:srgbClr val="FF6600"/>
                </a:solidFill>
                <a:latin typeface="Calibri" pitchFamily="34" charset="0"/>
              </a:rPr>
              <a:t>söylenme</a:t>
            </a:r>
            <a:r>
              <a:rPr lang="tr-TR" dirty="0">
                <a:latin typeface="Calibri" pitchFamily="34" charset="0"/>
              </a:rPr>
              <a:t>….Annen ya da baban bunu yaptığında hoşuna gitmiyor değil mi?</a:t>
            </a:r>
            <a:br>
              <a:rPr lang="tr-TR" dirty="0">
                <a:latin typeface="Calibri" pitchFamily="34" charset="0"/>
              </a:rPr>
            </a:br>
            <a:br>
              <a:rPr lang="tr-TR" dirty="0">
                <a:latin typeface="Calibri" pitchFamily="34" charset="0"/>
              </a:rPr>
            </a:br>
            <a:r>
              <a:rPr lang="tr-TR" dirty="0">
                <a:latin typeface="Calibri" pitchFamily="34" charset="0"/>
              </a:rPr>
              <a:t>2. Rahatsız olduğun şeyi söyle, ama asla karşındakine ve kendine </a:t>
            </a:r>
            <a:r>
              <a:rPr lang="tr-TR" dirty="0">
                <a:solidFill>
                  <a:srgbClr val="FF6600"/>
                </a:solidFill>
                <a:latin typeface="Calibri" pitchFamily="34" charset="0"/>
              </a:rPr>
              <a:t>zarar verme</a:t>
            </a:r>
            <a:r>
              <a:rPr lang="tr-TR" dirty="0">
                <a:latin typeface="Calibri" pitchFamily="34" charset="0"/>
              </a:rPr>
              <a:t>. Sakın vurma,çünkü kimsenin kimseye zarar vermeye hakkı yoktur……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26627">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26627">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3" dur="500"/>
                                        <p:tgtEl>
                                          <p:spTgt spid="26627">
                                            <p:txEl>
                                              <p:pRg st="2" end="2"/>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26627">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1" nodeType="clickEffect">
                                  <p:stCondLst>
                                    <p:cond delay="0"/>
                                  </p:stCondLst>
                                  <p:childTnLst>
                                    <p:animMotion origin="layout" path="M 0 0  L -0.25 0  E" pathEditMode="relative" ptsTypes="">
                                      <p:cBhvr>
                                        <p:cTn id="18" dur="2000" fill="hold"/>
                                        <p:tgtEl>
                                          <p:spTgt spid="26627">
                                            <p:txEl>
                                              <p:pRg st="0" end="0"/>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1" nodeType="clickEffect">
                                  <p:stCondLst>
                                    <p:cond delay="0"/>
                                  </p:stCondLst>
                                  <p:childTnLst>
                                    <p:animMotion origin="layout" path="M 0 0  L -0.25 0  E" pathEditMode="relative" ptsTypes="">
                                      <p:cBhvr>
                                        <p:cTn id="22" dur="2000" fill="hold"/>
                                        <p:tgtEl>
                                          <p:spTgt spid="26627">
                                            <p:txEl>
                                              <p:pRg st="2" end="2"/>
                                            </p:txEl>
                                          </p:spTgt>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2" nodeType="clickEffect">
                                  <p:stCondLst>
                                    <p:cond delay="0"/>
                                  </p:stCondLst>
                                  <p:childTnLst>
                                    <p:animMotion origin="layout" path="M 0 0  L 0 -0.33333  E" pathEditMode="relative" ptsTypes="">
                                      <p:cBhvr>
                                        <p:cTn id="26" dur="2000" fill="hold"/>
                                        <p:tgtEl>
                                          <p:spTgt spid="26627">
                                            <p:txEl>
                                              <p:pRg st="0" end="0"/>
                                            </p:tx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grpId="2" nodeType="clickEffect">
                                  <p:stCondLst>
                                    <p:cond delay="0"/>
                                  </p:stCondLst>
                                  <p:childTnLst>
                                    <p:animMotion origin="layout" path="M 0 0  L 0 -0.33333  E" pathEditMode="relative" ptsTypes="">
                                      <p:cBhvr>
                                        <p:cTn id="30" dur="2000" fill="hold"/>
                                        <p:tgtEl>
                                          <p:spTgt spid="26627">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7" grpId="1" build="p"/>
      <p:bldP spid="26627" grpId="2"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63750" y="404813"/>
            <a:ext cx="8229600" cy="1384300"/>
          </a:xfrm>
        </p:spPr>
        <p:txBody>
          <a:bodyPr>
            <a:normAutofit fontScale="90000"/>
          </a:bodyPr>
          <a:lstStyle/>
          <a:p>
            <a:pPr algn="ctr" eaLnBrk="1" hangingPunct="1"/>
            <a:br>
              <a:rPr lang="tr-TR" sz="3200" dirty="0">
                <a:solidFill>
                  <a:srgbClr val="FF3300"/>
                </a:solidFill>
              </a:rPr>
            </a:br>
            <a:br>
              <a:rPr lang="tr-TR" sz="3200" dirty="0">
                <a:solidFill>
                  <a:srgbClr val="FF3300"/>
                </a:solidFill>
              </a:rPr>
            </a:br>
            <a:r>
              <a:rPr lang="tr-TR" sz="3200" dirty="0">
                <a:solidFill>
                  <a:srgbClr val="FF3300"/>
                </a:solidFill>
              </a:rPr>
              <a:t>ÇATIŞMA ÇÖZMEDE ÖZELLİKLE ŞU HUSUSLARA ÇOK DİKKAT EDİLMESİ GEREKİR:</a:t>
            </a:r>
          </a:p>
        </p:txBody>
      </p:sp>
      <p:sp>
        <p:nvSpPr>
          <p:cNvPr id="27651" name="Rectangle 3"/>
          <p:cNvSpPr>
            <a:spLocks noGrp="1" noChangeArrowheads="1"/>
          </p:cNvSpPr>
          <p:nvPr>
            <p:ph idx="1"/>
          </p:nvPr>
        </p:nvSpPr>
        <p:spPr>
          <a:xfrm>
            <a:off x="1992313" y="2276476"/>
            <a:ext cx="8229600" cy="4176713"/>
          </a:xfrm>
        </p:spPr>
        <p:txBody>
          <a:bodyPr/>
          <a:lstStyle/>
          <a:p>
            <a:pPr eaLnBrk="1" hangingPunct="1">
              <a:lnSpc>
                <a:spcPct val="80000"/>
              </a:lnSpc>
              <a:buFontTx/>
              <a:buNone/>
            </a:pPr>
            <a:r>
              <a:rPr lang="tr-TR" sz="2800" dirty="0">
                <a:latin typeface="Calibri" pitchFamily="34" charset="0"/>
              </a:rPr>
              <a:t>3. </a:t>
            </a:r>
            <a:r>
              <a:rPr lang="tr-TR" dirty="0">
                <a:latin typeface="Calibri" pitchFamily="34" charset="0"/>
              </a:rPr>
              <a:t>Bazen sakinleşmek için biraz daha fazla zamana ihtiyacımız olabilir</a:t>
            </a:r>
            <a:r>
              <a:rPr lang="tr-TR" u="sng" dirty="0">
                <a:latin typeface="Calibri" pitchFamily="34" charset="0"/>
              </a:rPr>
              <a:t>.</a:t>
            </a:r>
            <a:r>
              <a:rPr lang="tr-TR" dirty="0">
                <a:latin typeface="Calibri" pitchFamily="34" charset="0"/>
              </a:rPr>
              <a:t> Sakinleşmek ve düşünmek için daha çok zamana ihtiyacın varsa, dön ve </a:t>
            </a:r>
            <a:r>
              <a:rPr lang="tr-TR" dirty="0">
                <a:solidFill>
                  <a:srgbClr val="FF6600"/>
                </a:solidFill>
                <a:latin typeface="Calibri" pitchFamily="34" charset="0"/>
              </a:rPr>
              <a:t>oradan uzaklaş</a:t>
            </a:r>
            <a:r>
              <a:rPr lang="tr-TR" dirty="0">
                <a:latin typeface="Calibri" pitchFamily="34" charset="0"/>
              </a:rPr>
              <a:t>….*Bu kaçmak değildir.*</a:t>
            </a:r>
            <a:br>
              <a:rPr lang="tr-TR" dirty="0">
                <a:latin typeface="Calibri" pitchFamily="34" charset="0"/>
              </a:rPr>
            </a:br>
            <a:endParaRPr lang="tr-TR" dirty="0">
              <a:latin typeface="Calibri" pitchFamily="34" charset="0"/>
            </a:endParaRPr>
          </a:p>
          <a:p>
            <a:pPr eaLnBrk="1" hangingPunct="1">
              <a:lnSpc>
                <a:spcPct val="80000"/>
              </a:lnSpc>
              <a:buFontTx/>
              <a:buNone/>
            </a:pPr>
            <a:r>
              <a:rPr lang="tr-TR" dirty="0">
                <a:latin typeface="Calibri" pitchFamily="34" charset="0"/>
              </a:rPr>
              <a:t>4. Kendi başına çözemediğin bazı sorunlar, üstünden zaman geçtiğinde daha karmaşık hale gelebilir. Çabaladın ve çözemedin, bu olabilir. Büyüklerinden sorunu çözebilmek için </a:t>
            </a:r>
            <a:r>
              <a:rPr lang="tr-TR" dirty="0">
                <a:solidFill>
                  <a:srgbClr val="FF6600"/>
                </a:solidFill>
                <a:latin typeface="Calibri" pitchFamily="34" charset="0"/>
              </a:rPr>
              <a:t>yardım istemekten</a:t>
            </a:r>
            <a:r>
              <a:rPr lang="tr-TR" dirty="0">
                <a:latin typeface="Calibri" pitchFamily="34" charset="0"/>
              </a:rPr>
              <a:t> çekinme.</a:t>
            </a:r>
            <a:br>
              <a:rPr lang="tr-TR" dirty="0">
                <a:latin typeface="Calibri" pitchFamily="34" charset="0"/>
              </a:rPr>
            </a:br>
            <a:br>
              <a:rPr lang="tr-TR" sz="2800" dirty="0"/>
            </a:br>
            <a:endParaRPr lang="tr-TR" sz="2800"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27651">
                                            <p:txEl>
                                              <p:pRg st="0" end="0"/>
                                            </p:txEl>
                                          </p:spTgt>
                                        </p:tgtEl>
                                      </p:cBhvr>
                                    </p:animEffect>
                                    <p:set>
                                      <p:cBhvr>
                                        <p:cTn id="7" dur="1" fill="hold">
                                          <p:stCondLst>
                                            <p:cond delay="1999"/>
                                          </p:stCondLst>
                                        </p:cTn>
                                        <p:tgtEl>
                                          <p:spTgt spid="27651">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27651">
                                            <p:txEl>
                                              <p:pRg st="1" end="1"/>
                                            </p:txEl>
                                          </p:spTgt>
                                        </p:tgtEl>
                                      </p:cBhvr>
                                    </p:animEffect>
                                    <p:set>
                                      <p:cBhvr>
                                        <p:cTn id="12" dur="1" fill="hold">
                                          <p:stCondLst>
                                            <p:cond delay="1999"/>
                                          </p:stCondLst>
                                        </p:cTn>
                                        <p:tgtEl>
                                          <p:spTgt spid="27651">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63750" y="404813"/>
            <a:ext cx="8229600" cy="1384300"/>
          </a:xfrm>
        </p:spPr>
        <p:txBody>
          <a:bodyPr>
            <a:normAutofit fontScale="90000"/>
          </a:bodyPr>
          <a:lstStyle/>
          <a:p>
            <a:pPr algn="ctr" eaLnBrk="1" hangingPunct="1"/>
            <a:br>
              <a:rPr lang="tr-TR" sz="3200" dirty="0">
                <a:solidFill>
                  <a:srgbClr val="FF3300"/>
                </a:solidFill>
              </a:rPr>
            </a:br>
            <a:r>
              <a:rPr lang="tr-TR" sz="3200" dirty="0">
                <a:solidFill>
                  <a:srgbClr val="FF3300"/>
                </a:solidFill>
              </a:rPr>
              <a:t>ÇATIŞMA ÇÖZMEDE ÖZELLİKLE ŞU HUSUSLARA ÇOK DİKKAT EDİLMESİ GEREKİR:</a:t>
            </a:r>
          </a:p>
        </p:txBody>
      </p:sp>
      <p:sp>
        <p:nvSpPr>
          <p:cNvPr id="27651" name="Rectangle 3"/>
          <p:cNvSpPr>
            <a:spLocks noGrp="1" noChangeArrowheads="1"/>
          </p:cNvSpPr>
          <p:nvPr>
            <p:ph idx="1"/>
          </p:nvPr>
        </p:nvSpPr>
        <p:spPr>
          <a:xfrm>
            <a:off x="1992313" y="2276476"/>
            <a:ext cx="8229600" cy="4176713"/>
          </a:xfrm>
        </p:spPr>
        <p:txBody>
          <a:bodyPr/>
          <a:lstStyle/>
          <a:p>
            <a:pPr eaLnBrk="1" hangingPunct="1">
              <a:lnSpc>
                <a:spcPct val="80000"/>
              </a:lnSpc>
              <a:buFontTx/>
              <a:buNone/>
            </a:pPr>
            <a:r>
              <a:rPr lang="tr-TR" sz="2800" dirty="0">
                <a:latin typeface="Calibri" pitchFamily="34" charset="0"/>
              </a:rPr>
              <a:t>3. </a:t>
            </a:r>
            <a:r>
              <a:rPr lang="tr-TR" dirty="0">
                <a:latin typeface="Calibri" pitchFamily="34" charset="0"/>
              </a:rPr>
              <a:t>Bazen sakinleşmek için biraz daha fazla zamana ihtiyacımız olabilir</a:t>
            </a:r>
            <a:r>
              <a:rPr lang="tr-TR" u="sng" dirty="0">
                <a:latin typeface="Calibri" pitchFamily="34" charset="0"/>
              </a:rPr>
              <a:t>.</a:t>
            </a:r>
            <a:r>
              <a:rPr lang="tr-TR" dirty="0">
                <a:latin typeface="Calibri" pitchFamily="34" charset="0"/>
              </a:rPr>
              <a:t> Sakinleşmek ve düşünmek için daha çok zamana ihtiyacın varsa, dön ve </a:t>
            </a:r>
            <a:r>
              <a:rPr lang="tr-TR" dirty="0">
                <a:solidFill>
                  <a:srgbClr val="FF6600"/>
                </a:solidFill>
                <a:latin typeface="Calibri" pitchFamily="34" charset="0"/>
              </a:rPr>
              <a:t>oradan uzaklaş</a:t>
            </a:r>
            <a:r>
              <a:rPr lang="tr-TR" dirty="0">
                <a:latin typeface="Calibri" pitchFamily="34" charset="0"/>
              </a:rPr>
              <a:t>….*Bu kaçmak değildir.*</a:t>
            </a:r>
            <a:br>
              <a:rPr lang="tr-TR" dirty="0">
                <a:latin typeface="Calibri" pitchFamily="34" charset="0"/>
              </a:rPr>
            </a:br>
            <a:endParaRPr lang="tr-TR" dirty="0">
              <a:latin typeface="Calibri" pitchFamily="34" charset="0"/>
            </a:endParaRPr>
          </a:p>
          <a:p>
            <a:pPr eaLnBrk="1" hangingPunct="1">
              <a:lnSpc>
                <a:spcPct val="80000"/>
              </a:lnSpc>
              <a:buFontTx/>
              <a:buNone/>
            </a:pPr>
            <a:r>
              <a:rPr lang="tr-TR" dirty="0">
                <a:latin typeface="Calibri" pitchFamily="34" charset="0"/>
              </a:rPr>
              <a:t>4. Kendi başına çözemediğin bazı sorunlar, üstünden zaman geçtiğinde daha karmaşık hale gelebilir. Çabaladın ve çözemedin, bu olabilir. Büyüklerinden sorunu çözebilmek için </a:t>
            </a:r>
            <a:r>
              <a:rPr lang="tr-TR" dirty="0">
                <a:solidFill>
                  <a:srgbClr val="FF6600"/>
                </a:solidFill>
                <a:latin typeface="Calibri" pitchFamily="34" charset="0"/>
              </a:rPr>
              <a:t>yardım istemekten</a:t>
            </a:r>
            <a:r>
              <a:rPr lang="tr-TR" dirty="0">
                <a:latin typeface="Calibri" pitchFamily="34" charset="0"/>
              </a:rPr>
              <a:t> çekinme.</a:t>
            </a:r>
            <a:br>
              <a:rPr lang="tr-TR" dirty="0">
                <a:latin typeface="Calibri" pitchFamily="34" charset="0"/>
              </a:rPr>
            </a:br>
            <a:br>
              <a:rPr lang="tr-TR" sz="2800" dirty="0"/>
            </a:br>
            <a:endParaRPr lang="tr-TR" sz="2800" dirty="0"/>
          </a:p>
        </p:txBody>
      </p:sp>
      <p:cxnSp>
        <p:nvCxnSpPr>
          <p:cNvPr id="3" name="Düz Ok Bağlayıcısı 2">
            <a:extLst>
              <a:ext uri="{FF2B5EF4-FFF2-40B4-BE49-F238E27FC236}">
                <a16:creationId xmlns:a16="http://schemas.microsoft.com/office/drawing/2014/main" id="{185ADCAD-2929-42D9-B1BE-F6938F71FABA}"/>
              </a:ext>
            </a:extLst>
          </p:cNvPr>
          <p:cNvCxnSpPr/>
          <p:nvPr/>
        </p:nvCxnSpPr>
        <p:spPr>
          <a:xfrm>
            <a:off x="10098157" y="404813"/>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27651">
                                            <p:txEl>
                                              <p:pRg st="0" end="0"/>
                                            </p:txEl>
                                          </p:spTgt>
                                        </p:tgtEl>
                                      </p:cBhvr>
                                    </p:animEffect>
                                    <p:set>
                                      <p:cBhvr>
                                        <p:cTn id="7" dur="1" fill="hold">
                                          <p:stCondLst>
                                            <p:cond delay="1999"/>
                                          </p:stCondLst>
                                        </p:cTn>
                                        <p:tgtEl>
                                          <p:spTgt spid="27651">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27651">
                                            <p:txEl>
                                              <p:pRg st="1" end="1"/>
                                            </p:txEl>
                                          </p:spTgt>
                                        </p:tgtEl>
                                      </p:cBhvr>
                                    </p:animEffect>
                                    <p:set>
                                      <p:cBhvr>
                                        <p:cTn id="12" dur="1" fill="hold">
                                          <p:stCondLst>
                                            <p:cond delay="1999"/>
                                          </p:stCondLst>
                                        </p:cTn>
                                        <p:tgtEl>
                                          <p:spTgt spid="27651">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chemeClr val="accent1">
                    <a:lumMod val="75000"/>
                  </a:schemeClr>
                </a:solidFill>
              </a:rPr>
              <a:t>ÇatIşma</a:t>
            </a:r>
            <a:r>
              <a:rPr lang="tr-TR" b="1" dirty="0">
                <a:solidFill>
                  <a:schemeClr val="accent1">
                    <a:lumMod val="75000"/>
                  </a:schemeClr>
                </a:solidFill>
              </a:rPr>
              <a:t> çözme </a:t>
            </a:r>
            <a:r>
              <a:rPr lang="tr-TR" b="1" dirty="0" err="1">
                <a:solidFill>
                  <a:schemeClr val="accent1">
                    <a:lumMod val="75000"/>
                  </a:schemeClr>
                </a:solidFill>
              </a:rPr>
              <a:t>stratejİlerİ</a:t>
            </a:r>
            <a:endParaRPr lang="tr-TR" b="1" dirty="0">
              <a:solidFill>
                <a:schemeClr val="accent1">
                  <a:lumMod val="75000"/>
                </a:schemeClr>
              </a:solidFill>
            </a:endParaRPr>
          </a:p>
        </p:txBody>
      </p:sp>
      <p:sp>
        <p:nvSpPr>
          <p:cNvPr id="3" name="İçerik Yer Tutucusu 2"/>
          <p:cNvSpPr>
            <a:spLocks noGrp="1"/>
          </p:cNvSpPr>
          <p:nvPr>
            <p:ph idx="1"/>
          </p:nvPr>
        </p:nvSpPr>
        <p:spPr>
          <a:xfrm>
            <a:off x="685800" y="2194560"/>
            <a:ext cx="7389254" cy="4024125"/>
          </a:xfrm>
        </p:spPr>
        <p:txBody>
          <a:bodyPr/>
          <a:lstStyle/>
          <a:p>
            <a:pPr marL="0" indent="0" algn="just">
              <a:buNone/>
            </a:pPr>
            <a:r>
              <a:rPr lang="tr-TR" dirty="0">
                <a:solidFill>
                  <a:schemeClr val="accent6">
                    <a:lumMod val="50000"/>
                  </a:schemeClr>
                </a:solidFill>
              </a:rPr>
              <a:t>	Yukarıda açıklanan çatışma çözme stratejileri arasında sadece baykuş ile simgelenen işbirliği stratejisi ile her iki tarafın da kazançlı çıkacağı çözümler bulunabilir. Diğer stratejiler kullanıldığında taraflardan en azından biri kaybeder, diğeri kazanır ya da her ikisi de kaybeder.</a:t>
            </a:r>
          </a:p>
          <a:p>
            <a:pPr marL="0" indent="0" algn="just">
              <a:buNone/>
            </a:pPr>
            <a:r>
              <a:rPr lang="tr-TR" dirty="0">
                <a:solidFill>
                  <a:schemeClr val="accent6">
                    <a:lumMod val="50000"/>
                  </a:schemeClr>
                </a:solidFill>
              </a:rPr>
              <a:t>	 O halde çocuklara özellikle işbirliğine yönelik çatışma çözme yönteminin ve bu yöntemin gerektirdiği becerilerin öğretilmesi gerekmektedir. Çatışma çözme becerisi çocuğun duygusal zeka gelişimi içinde önemli bir yer kaplamaktadır. </a:t>
            </a:r>
          </a:p>
          <a:p>
            <a:pPr marL="0" indent="0" algn="just">
              <a:buNone/>
            </a:pPr>
            <a:r>
              <a:rPr lang="tr-TR" dirty="0">
                <a:solidFill>
                  <a:schemeClr val="accent6">
                    <a:lumMod val="50000"/>
                  </a:schemeClr>
                </a:solidFill>
              </a:rPr>
              <a:t>	Çatışmayı çözümleme sürecinde aşamalar çeşitli kaynaklarda farklı biçimlerde sıralanmakla birlikte genel olarak aşağıda belirlenen eylem basamakları önerilebilir.</a:t>
            </a:r>
          </a:p>
          <a:p>
            <a:pPr algn="just"/>
            <a:endParaRPr lang="tr-TR" dirty="0">
              <a:solidFill>
                <a:schemeClr val="accent6">
                  <a:lumMod val="5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2480" y="2369713"/>
            <a:ext cx="3368026" cy="3412902"/>
          </a:xfrm>
          <a:prstGeom prst="rect">
            <a:avLst/>
          </a:prstGeom>
        </p:spPr>
      </p:pic>
      <p:pic>
        <p:nvPicPr>
          <p:cNvPr id="5" name="Picture 2" descr="şahinb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6704583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ÇATIŞMA ÇÖZME EYLEM BASAMAKLARI</a:t>
            </a:r>
          </a:p>
        </p:txBody>
      </p:sp>
      <p:sp>
        <p:nvSpPr>
          <p:cNvPr id="3" name="İçerik Yer Tutucusu 2"/>
          <p:cNvSpPr>
            <a:spLocks noGrp="1"/>
          </p:cNvSpPr>
          <p:nvPr>
            <p:ph idx="1"/>
          </p:nvPr>
        </p:nvSpPr>
        <p:spPr/>
        <p:txBody>
          <a:bodyPr/>
          <a:lstStyle/>
          <a:p>
            <a:pPr marL="0" indent="0">
              <a:buNone/>
            </a:pPr>
            <a:r>
              <a:rPr lang="tr-TR" dirty="0">
                <a:solidFill>
                  <a:schemeClr val="accent6">
                    <a:lumMod val="50000"/>
                  </a:schemeClr>
                </a:solidFill>
              </a:rPr>
              <a:t>	1. Kızgınlığı kontrol altına almak</a:t>
            </a:r>
          </a:p>
          <a:p>
            <a:pPr marL="0" indent="0">
              <a:buNone/>
            </a:pPr>
            <a:r>
              <a:rPr lang="tr-TR" dirty="0">
                <a:solidFill>
                  <a:schemeClr val="accent6">
                    <a:lumMod val="50000"/>
                  </a:schemeClr>
                </a:solidFill>
              </a:rPr>
              <a:t>	2. Karşı tarafa yaklaşmadan önce bir kez daha düşünmek</a:t>
            </a:r>
          </a:p>
          <a:p>
            <a:pPr marL="0" indent="0">
              <a:buNone/>
            </a:pPr>
            <a:r>
              <a:rPr lang="tr-TR" dirty="0">
                <a:solidFill>
                  <a:schemeClr val="accent6">
                    <a:lumMod val="50000"/>
                  </a:schemeClr>
                </a:solidFill>
              </a:rPr>
              <a:t>	3. Olumlu bir hava oluşturmak</a:t>
            </a:r>
          </a:p>
          <a:p>
            <a:pPr marL="0" indent="0">
              <a:buNone/>
            </a:pPr>
            <a:r>
              <a:rPr lang="tr-TR" dirty="0">
                <a:solidFill>
                  <a:schemeClr val="accent6">
                    <a:lumMod val="50000"/>
                  </a:schemeClr>
                </a:solidFill>
              </a:rPr>
              <a:t>	4. Temel bazı kurallara dikkat etmek</a:t>
            </a:r>
          </a:p>
          <a:p>
            <a:pPr marL="0" indent="0">
              <a:buNone/>
            </a:pPr>
            <a:r>
              <a:rPr lang="tr-TR" dirty="0">
                <a:solidFill>
                  <a:schemeClr val="accent6">
                    <a:lumMod val="50000"/>
                  </a:schemeClr>
                </a:solidFill>
              </a:rPr>
              <a:t>	5. Sorunu tartışarak tanımlamak</a:t>
            </a:r>
          </a:p>
          <a:p>
            <a:pPr marL="0" indent="0">
              <a:buNone/>
            </a:pPr>
            <a:r>
              <a:rPr lang="tr-TR" dirty="0">
                <a:solidFill>
                  <a:schemeClr val="accent6">
                    <a:lumMod val="50000"/>
                  </a:schemeClr>
                </a:solidFill>
              </a:rPr>
              <a:t>	6. Olası çözümler için beyin fırtınası yapmak</a:t>
            </a:r>
          </a:p>
          <a:p>
            <a:pPr marL="0" indent="0">
              <a:buNone/>
            </a:pPr>
            <a:r>
              <a:rPr lang="tr-TR" dirty="0">
                <a:solidFill>
                  <a:schemeClr val="accent6">
                    <a:lumMod val="50000"/>
                  </a:schemeClr>
                </a:solidFill>
              </a:rPr>
              <a:t>	7. Olası çözümleri değerlendirmek ve uygun çözümleri belirlemek</a:t>
            </a:r>
          </a:p>
          <a:p>
            <a:pPr marL="0" indent="0">
              <a:buNone/>
            </a:pPr>
            <a:r>
              <a:rPr lang="tr-TR" dirty="0">
                <a:solidFill>
                  <a:schemeClr val="accent6">
                    <a:lumMod val="50000"/>
                  </a:schemeClr>
                </a:solidFill>
              </a:rPr>
              <a:t>	8. Çözümlerin işlerliğini izlemek</a:t>
            </a: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4328119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ÇATIŞMA ÇÖZME EYLEM BASAMAKLARI</a:t>
            </a:r>
          </a:p>
        </p:txBody>
      </p:sp>
      <p:sp>
        <p:nvSpPr>
          <p:cNvPr id="3" name="İçerik Yer Tutucusu 2"/>
          <p:cNvSpPr>
            <a:spLocks noGrp="1"/>
          </p:cNvSpPr>
          <p:nvPr>
            <p:ph idx="1"/>
          </p:nvPr>
        </p:nvSpPr>
        <p:spPr/>
        <p:txBody>
          <a:bodyPr/>
          <a:lstStyle/>
          <a:p>
            <a:pPr algn="ctr">
              <a:spcBef>
                <a:spcPts val="600"/>
              </a:spcBef>
              <a:spcAft>
                <a:spcPts val="600"/>
              </a:spcAft>
              <a:buFontTx/>
              <a:buNone/>
            </a:pPr>
            <a:r>
              <a:rPr lang="tr-TR" altLang="tr-TR" sz="3200" b="1" dirty="0">
                <a:solidFill>
                  <a:schemeClr val="accent6">
                    <a:lumMod val="50000"/>
                  </a:schemeClr>
                </a:solidFill>
              </a:rPr>
              <a:t>Kızgınlığınızı kontrol altına alın.</a:t>
            </a:r>
          </a:p>
          <a:p>
            <a:pPr lvl="2" algn="ctr">
              <a:spcBef>
                <a:spcPts val="600"/>
              </a:spcBef>
              <a:spcAft>
                <a:spcPts val="600"/>
              </a:spcAft>
              <a:buFontTx/>
              <a:buNone/>
            </a:pPr>
            <a:endParaRPr lang="tr-TR" altLang="tr-TR" sz="2000" dirty="0">
              <a:solidFill>
                <a:schemeClr val="accent6">
                  <a:lumMod val="50000"/>
                </a:schemeClr>
              </a:solidFill>
            </a:endParaRPr>
          </a:p>
          <a:p>
            <a:pPr algn="ctr">
              <a:spcBef>
                <a:spcPts val="600"/>
              </a:spcBef>
              <a:spcAft>
                <a:spcPts val="600"/>
              </a:spcAft>
              <a:buNone/>
            </a:pPr>
            <a:r>
              <a:rPr lang="tr-TR" altLang="tr-TR" sz="2800" dirty="0">
                <a:solidFill>
                  <a:schemeClr val="accent6">
                    <a:lumMod val="50000"/>
                  </a:schemeClr>
                </a:solidFill>
              </a:rPr>
              <a:t>Siz ve öğrencini sağlıklı düşünemeyecek kadar kızgın iseniz ve duygularınızı kontrol edemiyorsanız uzlaşma sağlanamaz.</a:t>
            </a:r>
          </a:p>
          <a:p>
            <a:endParaRPr lang="tr-TR" dirty="0">
              <a:solidFill>
                <a:schemeClr val="accent6">
                  <a:lumMod val="50000"/>
                </a:schemeClr>
              </a:solidFill>
            </a:endParaRPr>
          </a:p>
          <a:p>
            <a:endParaRPr lang="tr-TR"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9807615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ÇATIŞMA ÇÖZME EYLEM BASAMAKLARI</a:t>
            </a:r>
            <a:endParaRPr lang="tr-TR" b="1" dirty="0"/>
          </a:p>
        </p:txBody>
      </p:sp>
      <p:sp>
        <p:nvSpPr>
          <p:cNvPr id="3" name="İçerik Yer Tutucusu 2"/>
          <p:cNvSpPr>
            <a:spLocks noGrp="1"/>
          </p:cNvSpPr>
          <p:nvPr>
            <p:ph idx="1"/>
          </p:nvPr>
        </p:nvSpPr>
        <p:spPr/>
        <p:txBody>
          <a:bodyPr/>
          <a:lstStyle/>
          <a:p>
            <a:pPr algn="ctr">
              <a:lnSpc>
                <a:spcPct val="80000"/>
              </a:lnSpc>
              <a:spcBef>
                <a:spcPts val="600"/>
              </a:spcBef>
              <a:spcAft>
                <a:spcPts val="600"/>
              </a:spcAft>
              <a:buFontTx/>
              <a:buNone/>
            </a:pPr>
            <a:r>
              <a:rPr lang="tr-TR" altLang="tr-TR" sz="3200" b="1" dirty="0">
                <a:solidFill>
                  <a:schemeClr val="accent6">
                    <a:lumMod val="50000"/>
                  </a:schemeClr>
                </a:solidFill>
              </a:rPr>
              <a:t>Öğrencinize yaklaşmadan önce bir kez daha düşünün.</a:t>
            </a:r>
          </a:p>
          <a:p>
            <a:pPr marL="0" indent="0" algn="ctr">
              <a:lnSpc>
                <a:spcPct val="80000"/>
              </a:lnSpc>
              <a:spcBef>
                <a:spcPts val="600"/>
              </a:spcBef>
              <a:spcAft>
                <a:spcPts val="600"/>
              </a:spcAft>
              <a:buClr>
                <a:srgbClr val="FF0000"/>
              </a:buClr>
              <a:buSzPct val="150000"/>
              <a:buNone/>
            </a:pPr>
            <a:endParaRPr lang="tr-TR" altLang="tr-TR" sz="2400" dirty="0">
              <a:solidFill>
                <a:schemeClr val="accent6">
                  <a:lumMod val="50000"/>
                </a:schemeClr>
              </a:solidFill>
            </a:endParaRPr>
          </a:p>
          <a:p>
            <a:pPr marL="0" indent="0" algn="ctr">
              <a:lnSpc>
                <a:spcPct val="80000"/>
              </a:lnSpc>
              <a:spcBef>
                <a:spcPts val="600"/>
              </a:spcBef>
              <a:spcAft>
                <a:spcPts val="600"/>
              </a:spcAft>
              <a:buClr>
                <a:srgbClr val="FF0000"/>
              </a:buClr>
              <a:buSzPct val="150000"/>
              <a:buNone/>
            </a:pPr>
            <a:r>
              <a:rPr lang="tr-TR" altLang="tr-TR" sz="2400" dirty="0">
                <a:solidFill>
                  <a:schemeClr val="accent6">
                    <a:lumMod val="50000"/>
                  </a:schemeClr>
                </a:solidFill>
              </a:rPr>
              <a:t>Çatışma tarafları nasıl etkilemektedir?</a:t>
            </a:r>
          </a:p>
          <a:p>
            <a:pPr marL="0" indent="0" algn="ctr">
              <a:lnSpc>
                <a:spcPct val="80000"/>
              </a:lnSpc>
              <a:spcBef>
                <a:spcPts val="600"/>
              </a:spcBef>
              <a:spcAft>
                <a:spcPts val="600"/>
              </a:spcAft>
              <a:buClr>
                <a:srgbClr val="FF0000"/>
              </a:buClr>
              <a:buSzPct val="150000"/>
              <a:buNone/>
            </a:pPr>
            <a:r>
              <a:rPr lang="tr-TR" altLang="tr-TR" sz="2400" dirty="0">
                <a:solidFill>
                  <a:schemeClr val="accent6">
                    <a:lumMod val="50000"/>
                  </a:schemeClr>
                </a:solidFill>
              </a:rPr>
              <a:t>Çatışmada taraflar için çıkarlar ve değerler nelerdir?</a:t>
            </a:r>
          </a:p>
          <a:p>
            <a:pPr marL="0" indent="0" algn="ctr">
              <a:lnSpc>
                <a:spcPct val="80000"/>
              </a:lnSpc>
              <a:spcBef>
                <a:spcPts val="600"/>
              </a:spcBef>
              <a:spcAft>
                <a:spcPts val="600"/>
              </a:spcAft>
              <a:buClr>
                <a:srgbClr val="FF0000"/>
              </a:buClr>
              <a:buSzPct val="150000"/>
              <a:buNone/>
            </a:pPr>
            <a:r>
              <a:rPr lang="tr-TR" altLang="tr-TR" sz="2400" dirty="0">
                <a:solidFill>
                  <a:schemeClr val="accent6">
                    <a:lumMod val="50000"/>
                  </a:schemeClr>
                </a:solidFill>
              </a:rPr>
              <a:t>Taraflardan her birinin diğerine ilişkin önyargıları ve varsayımları nelerdir?</a:t>
            </a:r>
          </a:p>
          <a:p>
            <a:pPr marL="0" indent="0" algn="ctr">
              <a:lnSpc>
                <a:spcPct val="80000"/>
              </a:lnSpc>
              <a:spcBef>
                <a:spcPts val="600"/>
              </a:spcBef>
              <a:spcAft>
                <a:spcPts val="600"/>
              </a:spcAft>
              <a:buClr>
                <a:srgbClr val="FF0000"/>
              </a:buClr>
              <a:buSzPct val="150000"/>
              <a:buNone/>
            </a:pPr>
            <a:r>
              <a:rPr lang="tr-TR" altLang="tr-TR" sz="2400" dirty="0">
                <a:solidFill>
                  <a:schemeClr val="accent6">
                    <a:lumMod val="50000"/>
                  </a:schemeClr>
                </a:solidFill>
              </a:rPr>
              <a:t>Söz konusu çatışmayı yönetmede ya da çözümlemede en iyi yaklaşım nedir?</a:t>
            </a:r>
          </a:p>
          <a:p>
            <a:pPr marL="0" indent="0" algn="ctr">
              <a:lnSpc>
                <a:spcPct val="80000"/>
              </a:lnSpc>
              <a:buClr>
                <a:srgbClr val="FF0000"/>
              </a:buClr>
              <a:buSzPct val="150000"/>
              <a:buNone/>
            </a:pPr>
            <a:r>
              <a:rPr lang="tr-TR" altLang="tr-TR" sz="2400" dirty="0">
                <a:solidFill>
                  <a:schemeClr val="accent6">
                    <a:lumMod val="50000"/>
                  </a:schemeClr>
                </a:solidFill>
              </a:rPr>
              <a:t>İşbirliği yapılacaksa bunu başlatmak için en uygun yer ve zaman nedir?</a:t>
            </a:r>
          </a:p>
          <a:p>
            <a:pPr algn="ctr"/>
            <a:endParaRPr lang="tr-TR" dirty="0">
              <a:solidFill>
                <a:schemeClr val="accent6">
                  <a:lumMod val="50000"/>
                </a:schemeClr>
              </a:solidFill>
            </a:endParaRPr>
          </a:p>
          <a:p>
            <a:pPr algn="ctr"/>
            <a:endParaRPr lang="tr-TR"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888608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ÇATIŞMA ÇÖZME EYLEM BASAMAKLARI</a:t>
            </a:r>
            <a:endParaRPr lang="tr-TR" b="1" dirty="0"/>
          </a:p>
        </p:txBody>
      </p:sp>
      <p:sp>
        <p:nvSpPr>
          <p:cNvPr id="3" name="İçerik Yer Tutucusu 2"/>
          <p:cNvSpPr>
            <a:spLocks noGrp="1"/>
          </p:cNvSpPr>
          <p:nvPr>
            <p:ph idx="1"/>
          </p:nvPr>
        </p:nvSpPr>
        <p:spPr/>
        <p:txBody>
          <a:bodyPr/>
          <a:lstStyle/>
          <a:p>
            <a:pPr algn="ctr">
              <a:lnSpc>
                <a:spcPct val="120000"/>
              </a:lnSpc>
              <a:spcBef>
                <a:spcPts val="600"/>
              </a:spcBef>
              <a:spcAft>
                <a:spcPts val="600"/>
              </a:spcAft>
              <a:buFontTx/>
              <a:buNone/>
            </a:pPr>
            <a:r>
              <a:rPr lang="tr-TR" altLang="tr-TR" sz="3200" b="1" dirty="0">
                <a:solidFill>
                  <a:schemeClr val="accent6">
                    <a:lumMod val="50000"/>
                  </a:schemeClr>
                </a:solidFill>
              </a:rPr>
              <a:t>Olumlu bir hava oluşturun.</a:t>
            </a:r>
          </a:p>
          <a:p>
            <a:pPr marL="0" indent="0" algn="ctr">
              <a:spcBef>
                <a:spcPts val="600"/>
              </a:spcBef>
              <a:spcAft>
                <a:spcPts val="600"/>
              </a:spcAft>
              <a:buClr>
                <a:srgbClr val="FF0000"/>
              </a:buClr>
              <a:buSzPct val="150000"/>
              <a:buNone/>
            </a:pPr>
            <a:r>
              <a:rPr lang="tr-TR" altLang="tr-TR" sz="2800" dirty="0">
                <a:solidFill>
                  <a:schemeClr val="accent6">
                    <a:lumMod val="50000"/>
                  </a:schemeClr>
                </a:solidFill>
              </a:rPr>
              <a:t>Öğrencinizi uzlaşmaya ve konuşmaya davet edin.</a:t>
            </a:r>
          </a:p>
          <a:p>
            <a:pPr marL="0" indent="0" algn="ctr">
              <a:spcBef>
                <a:spcPts val="600"/>
              </a:spcBef>
              <a:spcAft>
                <a:spcPts val="600"/>
              </a:spcAft>
              <a:buClr>
                <a:srgbClr val="FF0000"/>
              </a:buClr>
              <a:buSzPct val="150000"/>
              <a:buNone/>
            </a:pPr>
            <a:r>
              <a:rPr lang="tr-TR" altLang="tr-TR" sz="2800" dirty="0">
                <a:solidFill>
                  <a:schemeClr val="accent6">
                    <a:lumMod val="50000"/>
                  </a:schemeClr>
                </a:solidFill>
              </a:rPr>
              <a:t>İyi niyetli olduğunuzu gösterin.</a:t>
            </a:r>
          </a:p>
          <a:p>
            <a:pPr marL="0" indent="0" algn="ctr">
              <a:spcBef>
                <a:spcPts val="600"/>
              </a:spcBef>
              <a:spcAft>
                <a:spcPts val="600"/>
              </a:spcAft>
              <a:buClr>
                <a:srgbClr val="FF0000"/>
              </a:buClr>
              <a:buSzPct val="150000"/>
              <a:buNone/>
            </a:pPr>
            <a:r>
              <a:rPr lang="tr-TR" altLang="tr-TR" sz="2800" dirty="0">
                <a:solidFill>
                  <a:schemeClr val="accent6">
                    <a:lumMod val="50000"/>
                  </a:schemeClr>
                </a:solidFill>
              </a:rPr>
              <a:t>Onu dikkate aldığınızı ve önem verdiğinizi gösterin.</a:t>
            </a:r>
          </a:p>
          <a:p>
            <a:pPr algn="ctr"/>
            <a:endParaRPr lang="tr-TR" dirty="0">
              <a:solidFill>
                <a:schemeClr val="accent6">
                  <a:lumMod val="50000"/>
                </a:schemeClr>
              </a:solidFill>
            </a:endParaRPr>
          </a:p>
          <a:p>
            <a:pPr algn="ctr"/>
            <a:endParaRPr lang="tr-TR"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0497682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ÇATIŞMA ÇÖZME EYLEM BASAMAKLARI</a:t>
            </a:r>
            <a:endParaRPr lang="tr-TR" b="1" dirty="0"/>
          </a:p>
        </p:txBody>
      </p:sp>
      <p:sp>
        <p:nvSpPr>
          <p:cNvPr id="3" name="İçerik Yer Tutucusu 2"/>
          <p:cNvSpPr>
            <a:spLocks noGrp="1"/>
          </p:cNvSpPr>
          <p:nvPr>
            <p:ph idx="1"/>
          </p:nvPr>
        </p:nvSpPr>
        <p:spPr/>
        <p:txBody>
          <a:bodyPr/>
          <a:lstStyle/>
          <a:p>
            <a:pPr algn="ctr">
              <a:spcBef>
                <a:spcPts val="600"/>
              </a:spcBef>
              <a:spcAft>
                <a:spcPts val="600"/>
              </a:spcAft>
              <a:buFontTx/>
              <a:buNone/>
            </a:pPr>
            <a:r>
              <a:rPr lang="tr-TR" altLang="tr-TR" sz="3200" b="1" dirty="0">
                <a:solidFill>
                  <a:schemeClr val="accent6">
                    <a:lumMod val="50000"/>
                  </a:schemeClr>
                </a:solidFill>
              </a:rPr>
              <a:t>Temel kurallara dikkat edin. </a:t>
            </a:r>
          </a:p>
          <a:p>
            <a:pPr marL="0" indent="0" algn="ctr">
              <a:spcBef>
                <a:spcPts val="600"/>
              </a:spcBef>
              <a:spcAft>
                <a:spcPts val="600"/>
              </a:spcAft>
              <a:buClr>
                <a:srgbClr val="FF0000"/>
              </a:buClr>
              <a:buSzPct val="150000"/>
              <a:buNone/>
            </a:pPr>
            <a:r>
              <a:rPr lang="tr-TR" altLang="tr-TR" sz="2800" dirty="0">
                <a:solidFill>
                  <a:schemeClr val="accent6">
                    <a:lumMod val="50000"/>
                  </a:schemeClr>
                </a:solidFill>
              </a:rPr>
              <a:t>Öğrencinizi dikkatle dinleyin ve sözünü kesmeyin.</a:t>
            </a:r>
          </a:p>
          <a:p>
            <a:pPr marL="0" indent="0" algn="ctr">
              <a:spcBef>
                <a:spcPts val="600"/>
              </a:spcBef>
              <a:spcAft>
                <a:spcPts val="600"/>
              </a:spcAft>
              <a:buClr>
                <a:srgbClr val="FF0000"/>
              </a:buClr>
              <a:buSzPct val="150000"/>
              <a:buNone/>
            </a:pPr>
            <a:r>
              <a:rPr lang="tr-TR" altLang="tr-TR" sz="2800" dirty="0">
                <a:solidFill>
                  <a:schemeClr val="accent6">
                    <a:lumMod val="50000"/>
                  </a:schemeClr>
                </a:solidFill>
              </a:rPr>
              <a:t>Durumu iyileştirmek için çalışın.</a:t>
            </a:r>
          </a:p>
          <a:p>
            <a:pPr marL="0" indent="0" algn="ctr">
              <a:buClr>
                <a:srgbClr val="FF0000"/>
              </a:buClr>
              <a:buSzPct val="150000"/>
              <a:buNone/>
            </a:pPr>
            <a:r>
              <a:rPr lang="tr-TR" altLang="tr-TR" sz="2800" dirty="0">
                <a:solidFill>
                  <a:schemeClr val="accent6">
                    <a:lumMod val="50000"/>
                  </a:schemeClr>
                </a:solidFill>
              </a:rPr>
              <a:t>Sakinliğinizi koruyun.</a:t>
            </a:r>
          </a:p>
          <a:p>
            <a:pPr algn="ctr"/>
            <a:endParaRPr lang="tr-TR" dirty="0">
              <a:solidFill>
                <a:schemeClr val="accent6">
                  <a:lumMod val="50000"/>
                </a:schemeClr>
              </a:solidFill>
            </a:endParaRPr>
          </a:p>
          <a:p>
            <a:pPr algn="ctr"/>
            <a:endParaRPr lang="tr-TR"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2446087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493949" y="764373"/>
            <a:ext cx="10012251" cy="1293028"/>
          </a:xfrm>
        </p:spPr>
        <p:txBody>
          <a:bodyPr>
            <a:normAutofit/>
          </a:bodyPr>
          <a:lstStyle/>
          <a:p>
            <a:r>
              <a:rPr lang="tr-TR" sz="3600" b="1" dirty="0">
                <a:solidFill>
                  <a:schemeClr val="accent1">
                    <a:lumMod val="75000"/>
                  </a:schemeClr>
                </a:solidFill>
              </a:rPr>
              <a:t>ÇATIŞMAYI ORTAYA ÇIKARAN NEDENLER NELERDİR?</a:t>
            </a:r>
          </a:p>
        </p:txBody>
      </p:sp>
      <p:sp>
        <p:nvSpPr>
          <p:cNvPr id="3" name="İçerik Yer Tutucusu 2"/>
          <p:cNvSpPr>
            <a:spLocks noGrp="1"/>
          </p:cNvSpPr>
          <p:nvPr>
            <p:ph idx="1"/>
          </p:nvPr>
        </p:nvSpPr>
        <p:spPr/>
        <p:txBody>
          <a:bodyPr>
            <a:normAutofit/>
          </a:bodyPr>
          <a:lstStyle/>
          <a:p>
            <a:r>
              <a:rPr lang="tr-TR" dirty="0">
                <a:solidFill>
                  <a:schemeClr val="accent6">
                    <a:lumMod val="50000"/>
                  </a:schemeClr>
                </a:solidFill>
              </a:rPr>
              <a:t>Farklı biliş</a:t>
            </a:r>
          </a:p>
          <a:p>
            <a:r>
              <a:rPr lang="tr-TR" dirty="0">
                <a:solidFill>
                  <a:schemeClr val="accent6">
                    <a:lumMod val="50000"/>
                  </a:schemeClr>
                </a:solidFill>
              </a:rPr>
              <a:t>Algı</a:t>
            </a:r>
          </a:p>
          <a:p>
            <a:r>
              <a:rPr lang="tr-TR" dirty="0">
                <a:solidFill>
                  <a:schemeClr val="accent6">
                    <a:lumMod val="50000"/>
                  </a:schemeClr>
                </a:solidFill>
              </a:rPr>
              <a:t>Duygu</a:t>
            </a:r>
          </a:p>
          <a:p>
            <a:r>
              <a:rPr lang="tr-TR" dirty="0">
                <a:solidFill>
                  <a:schemeClr val="accent6">
                    <a:lumMod val="50000"/>
                  </a:schemeClr>
                </a:solidFill>
              </a:rPr>
              <a:t>Bilinçdışı ihtiyaçlar</a:t>
            </a:r>
          </a:p>
          <a:p>
            <a:r>
              <a:rPr lang="tr-TR" dirty="0">
                <a:solidFill>
                  <a:schemeClr val="accent6">
                    <a:lumMod val="50000"/>
                  </a:schemeClr>
                </a:solidFill>
              </a:rPr>
              <a:t>İletişim becerileri</a:t>
            </a:r>
          </a:p>
          <a:p>
            <a:r>
              <a:rPr lang="tr-TR" dirty="0">
                <a:solidFill>
                  <a:schemeClr val="accent6">
                    <a:lumMod val="50000"/>
                  </a:schemeClr>
                </a:solidFill>
              </a:rPr>
              <a:t>Kültürel farklılıklar</a:t>
            </a:r>
          </a:p>
          <a:p>
            <a:r>
              <a:rPr lang="tr-TR" dirty="0">
                <a:solidFill>
                  <a:schemeClr val="accent6">
                    <a:lumMod val="50000"/>
                  </a:schemeClr>
                </a:solidFill>
              </a:rPr>
              <a:t>Rol farklılıkları</a:t>
            </a:r>
          </a:p>
          <a:p>
            <a:r>
              <a:rPr lang="tr-TR" dirty="0">
                <a:solidFill>
                  <a:schemeClr val="accent6">
                    <a:lumMod val="50000"/>
                  </a:schemeClr>
                </a:solidFill>
              </a:rPr>
              <a:t>Sosyal ve fiziksel çevre</a:t>
            </a:r>
          </a:p>
          <a:p>
            <a:r>
              <a:rPr lang="tr-TR" dirty="0">
                <a:solidFill>
                  <a:schemeClr val="accent6">
                    <a:lumMod val="50000"/>
                  </a:schemeClr>
                </a:solidFill>
              </a:rPr>
              <a:t>İletişim sürecinde verilen mesajın niteliği</a:t>
            </a:r>
          </a:p>
          <a:p>
            <a:pPr marL="0" indent="0">
              <a:buNone/>
            </a:pPr>
            <a:endParaRPr lang="tr-TR" dirty="0">
              <a:solidFill>
                <a:schemeClr val="accent6">
                  <a:lumMod val="50000"/>
                </a:schemeClr>
              </a:solidFill>
            </a:endParaRPr>
          </a:p>
          <a:p>
            <a:endParaRPr lang="tr-TR"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8650152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ÇATIŞMA ÇÖZME EYLEM BASAMAKLARI</a:t>
            </a:r>
            <a:endParaRPr lang="tr-TR" b="1" dirty="0"/>
          </a:p>
        </p:txBody>
      </p:sp>
      <p:sp>
        <p:nvSpPr>
          <p:cNvPr id="3" name="İçerik Yer Tutucusu 2"/>
          <p:cNvSpPr>
            <a:spLocks noGrp="1"/>
          </p:cNvSpPr>
          <p:nvPr>
            <p:ph idx="1"/>
          </p:nvPr>
        </p:nvSpPr>
        <p:spPr/>
        <p:txBody>
          <a:bodyPr/>
          <a:lstStyle/>
          <a:p>
            <a:pPr algn="ctr">
              <a:spcBef>
                <a:spcPts val="600"/>
              </a:spcBef>
              <a:spcAft>
                <a:spcPts val="600"/>
              </a:spcAft>
              <a:buFontTx/>
              <a:buNone/>
            </a:pPr>
            <a:r>
              <a:rPr lang="tr-TR" altLang="tr-TR" sz="3200" b="1" dirty="0">
                <a:solidFill>
                  <a:schemeClr val="accent6">
                    <a:lumMod val="50000"/>
                  </a:schemeClr>
                </a:solidFill>
              </a:rPr>
              <a:t>Problemi tartışarak tanımlayın.</a:t>
            </a:r>
          </a:p>
          <a:p>
            <a:pPr marL="0" indent="0" algn="ctr">
              <a:spcBef>
                <a:spcPts val="600"/>
              </a:spcBef>
              <a:spcAft>
                <a:spcPts val="600"/>
              </a:spcAft>
              <a:buClr>
                <a:srgbClr val="FF0000"/>
              </a:buClr>
              <a:buSzPct val="150000"/>
              <a:buNone/>
            </a:pPr>
            <a:r>
              <a:rPr lang="tr-TR" altLang="tr-TR" sz="2800" dirty="0">
                <a:solidFill>
                  <a:schemeClr val="accent6">
                    <a:lumMod val="50000"/>
                  </a:schemeClr>
                </a:solidFill>
              </a:rPr>
              <a:t>Öğrenciniz için önemli olan hususları ortaya koyun ve duyguları paylaşın.</a:t>
            </a:r>
          </a:p>
          <a:p>
            <a:pPr marL="0" indent="0" algn="ctr">
              <a:spcBef>
                <a:spcPts val="600"/>
              </a:spcBef>
              <a:spcAft>
                <a:spcPts val="600"/>
              </a:spcAft>
              <a:buClr>
                <a:srgbClr val="FF0000"/>
              </a:buClr>
              <a:buSzPct val="150000"/>
              <a:buNone/>
            </a:pPr>
            <a:r>
              <a:rPr lang="tr-TR" altLang="tr-TR" sz="2800" dirty="0">
                <a:solidFill>
                  <a:schemeClr val="accent6">
                    <a:lumMod val="50000"/>
                  </a:schemeClr>
                </a:solidFill>
              </a:rPr>
              <a:t>Etkili konuşma ve dinleme tekniklerini kullanın.</a:t>
            </a:r>
          </a:p>
          <a:p>
            <a:pPr marL="0" indent="0" algn="ctr">
              <a:spcBef>
                <a:spcPts val="600"/>
              </a:spcBef>
              <a:spcAft>
                <a:spcPts val="600"/>
              </a:spcAft>
              <a:buClr>
                <a:srgbClr val="FF0000"/>
              </a:buClr>
              <a:buSzPct val="150000"/>
              <a:buNone/>
            </a:pPr>
            <a:r>
              <a:rPr lang="tr-TR" altLang="tr-TR" sz="2800" dirty="0">
                <a:solidFill>
                  <a:schemeClr val="accent6">
                    <a:lumMod val="50000"/>
                  </a:schemeClr>
                </a:solidFill>
              </a:rPr>
              <a:t>İhtiyaçları ve çıkarları belirleyin.</a:t>
            </a:r>
          </a:p>
          <a:p>
            <a:pPr marL="0" indent="0" algn="ctr">
              <a:spcBef>
                <a:spcPts val="600"/>
              </a:spcBef>
              <a:spcAft>
                <a:spcPts val="600"/>
              </a:spcAft>
              <a:buClr>
                <a:srgbClr val="FF0000"/>
              </a:buClr>
              <a:buSzPct val="150000"/>
              <a:buNone/>
            </a:pPr>
            <a:r>
              <a:rPr lang="tr-TR" altLang="tr-TR" sz="2800" dirty="0">
                <a:solidFill>
                  <a:schemeClr val="accent6">
                    <a:lumMod val="50000"/>
                  </a:schemeClr>
                </a:solidFill>
              </a:rPr>
              <a:t>Gerekiyorsa değerleri, varsayımları ve kaygıları paylaşın.</a:t>
            </a:r>
          </a:p>
          <a:p>
            <a:pPr marL="0" indent="0" algn="ctr">
              <a:spcBef>
                <a:spcPts val="600"/>
              </a:spcBef>
              <a:spcAft>
                <a:spcPts val="600"/>
              </a:spcAft>
              <a:buClr>
                <a:srgbClr val="FF0000"/>
              </a:buClr>
              <a:buSzPct val="150000"/>
              <a:buNone/>
            </a:pPr>
            <a:r>
              <a:rPr lang="tr-TR" altLang="tr-TR" sz="2800" dirty="0">
                <a:solidFill>
                  <a:schemeClr val="accent6">
                    <a:lumMod val="50000"/>
                  </a:schemeClr>
                </a:solidFill>
              </a:rPr>
              <a:t>Ortaya çıkan yeni algı ve anlayışı gözden geçirin.</a:t>
            </a:r>
          </a:p>
          <a:p>
            <a:pPr algn="ctr"/>
            <a:endParaRPr lang="tr-TR" dirty="0">
              <a:solidFill>
                <a:schemeClr val="accent6">
                  <a:lumMod val="50000"/>
                </a:schemeClr>
              </a:solidFill>
            </a:endParaRPr>
          </a:p>
          <a:p>
            <a:pPr algn="ctr"/>
            <a:endParaRPr lang="tr-TR"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9715176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ÇATIŞMA ÇÖZME EYLEM BASAMAKLARI</a:t>
            </a:r>
            <a:endParaRPr lang="tr-TR" b="1" dirty="0"/>
          </a:p>
        </p:txBody>
      </p:sp>
      <p:sp>
        <p:nvSpPr>
          <p:cNvPr id="3" name="İçerik Yer Tutucusu 2"/>
          <p:cNvSpPr>
            <a:spLocks noGrp="1"/>
          </p:cNvSpPr>
          <p:nvPr>
            <p:ph idx="1"/>
          </p:nvPr>
        </p:nvSpPr>
        <p:spPr/>
        <p:txBody>
          <a:bodyPr/>
          <a:lstStyle/>
          <a:p>
            <a:pPr algn="ctr">
              <a:spcBef>
                <a:spcPts val="600"/>
              </a:spcBef>
              <a:spcAft>
                <a:spcPts val="600"/>
              </a:spcAft>
              <a:buNone/>
            </a:pPr>
            <a:r>
              <a:rPr lang="tr-TR" altLang="tr-TR" sz="3200" b="1" dirty="0">
                <a:solidFill>
                  <a:schemeClr val="accent6">
                    <a:lumMod val="50000"/>
                  </a:schemeClr>
                </a:solidFill>
              </a:rPr>
              <a:t>Olası çözümler için beyin fırtınası yapın.</a:t>
            </a:r>
          </a:p>
          <a:p>
            <a:pPr marL="0" indent="0" algn="ctr">
              <a:spcBef>
                <a:spcPts val="600"/>
              </a:spcBef>
              <a:spcAft>
                <a:spcPts val="600"/>
              </a:spcAft>
              <a:buClr>
                <a:srgbClr val="FF0000"/>
              </a:buClr>
              <a:buSzPct val="150000"/>
              <a:buNone/>
            </a:pPr>
            <a:r>
              <a:rPr lang="tr-TR" altLang="tr-TR" sz="2800" dirty="0">
                <a:solidFill>
                  <a:schemeClr val="accent6">
                    <a:lumMod val="50000"/>
                  </a:schemeClr>
                </a:solidFill>
              </a:rPr>
              <a:t>Tarafların ihtiyaç ve çıkarlarının tatmin olabilmesi için düşünceleri açıkça ortaya koyun.</a:t>
            </a:r>
          </a:p>
          <a:p>
            <a:pPr marL="0" indent="0" algn="ctr">
              <a:spcBef>
                <a:spcPts val="600"/>
              </a:spcBef>
              <a:spcAft>
                <a:spcPts val="600"/>
              </a:spcAft>
              <a:buClr>
                <a:srgbClr val="FF0000"/>
              </a:buClr>
              <a:buSzPct val="150000"/>
              <a:buNone/>
            </a:pPr>
            <a:r>
              <a:rPr lang="tr-TR" altLang="tr-TR" sz="2800" dirty="0">
                <a:solidFill>
                  <a:schemeClr val="accent6">
                    <a:lumMod val="50000"/>
                  </a:schemeClr>
                </a:solidFill>
              </a:rPr>
              <a:t>Bu aşamada henüz düşünceleri eleştirmeyin ve yargılamayın.</a:t>
            </a:r>
          </a:p>
          <a:p>
            <a:pPr marL="0" indent="0" algn="ctr">
              <a:spcBef>
                <a:spcPts val="600"/>
              </a:spcBef>
              <a:spcAft>
                <a:spcPts val="600"/>
              </a:spcAft>
              <a:buClr>
                <a:srgbClr val="FF0000"/>
              </a:buClr>
              <a:buSzPct val="150000"/>
              <a:buNone/>
            </a:pPr>
            <a:r>
              <a:rPr lang="tr-TR" altLang="tr-TR" sz="2800" dirty="0">
                <a:solidFill>
                  <a:schemeClr val="accent6">
                    <a:lumMod val="50000"/>
                  </a:schemeClr>
                </a:solidFill>
              </a:rPr>
              <a:t>Düşüncelere açık olun.</a:t>
            </a:r>
          </a:p>
          <a:p>
            <a:pPr marL="0" indent="0" algn="ctr">
              <a:spcBef>
                <a:spcPts val="600"/>
              </a:spcBef>
              <a:spcAft>
                <a:spcPts val="600"/>
              </a:spcAft>
              <a:buClr>
                <a:srgbClr val="FF0000"/>
              </a:buClr>
              <a:buSzPct val="150000"/>
              <a:buNone/>
            </a:pPr>
            <a:r>
              <a:rPr lang="tr-TR" altLang="tr-TR" sz="2800" dirty="0">
                <a:solidFill>
                  <a:schemeClr val="accent6">
                    <a:lumMod val="50000"/>
                  </a:schemeClr>
                </a:solidFill>
              </a:rPr>
              <a:t>"Sen" yerine "biz"  kullanmaya özen gösterin.</a:t>
            </a:r>
            <a:endParaRPr lang="tr-TR" sz="2800" dirty="0">
              <a:solidFill>
                <a:schemeClr val="accent6">
                  <a:lumMod val="50000"/>
                </a:schemeClr>
              </a:solidFill>
            </a:endParaRPr>
          </a:p>
          <a:p>
            <a:pPr algn="ctr"/>
            <a:endParaRPr lang="tr-TR"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9712480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ÇATIŞMA ÇÖZME EYLEM BASAMAKLARI</a:t>
            </a:r>
            <a:endParaRPr lang="tr-TR" b="1" dirty="0"/>
          </a:p>
        </p:txBody>
      </p:sp>
      <p:sp>
        <p:nvSpPr>
          <p:cNvPr id="3" name="İçerik Yer Tutucusu 2"/>
          <p:cNvSpPr>
            <a:spLocks noGrp="1"/>
          </p:cNvSpPr>
          <p:nvPr>
            <p:ph idx="1"/>
          </p:nvPr>
        </p:nvSpPr>
        <p:spPr/>
        <p:txBody>
          <a:bodyPr>
            <a:normAutofit/>
          </a:bodyPr>
          <a:lstStyle/>
          <a:p>
            <a:pPr algn="ctr">
              <a:spcBef>
                <a:spcPts val="600"/>
              </a:spcBef>
              <a:spcAft>
                <a:spcPts val="600"/>
              </a:spcAft>
              <a:buNone/>
            </a:pPr>
            <a:r>
              <a:rPr lang="tr-TR" altLang="tr-TR" sz="3200" b="1" dirty="0">
                <a:solidFill>
                  <a:schemeClr val="accent6">
                    <a:lumMod val="50000"/>
                  </a:schemeClr>
                </a:solidFill>
              </a:rPr>
              <a:t>Olası çözümleri değerlendirin ve uygun çözümleri belirleyin.</a:t>
            </a:r>
          </a:p>
          <a:p>
            <a:pPr marL="0" indent="0" algn="ctr">
              <a:spcBef>
                <a:spcPts val="600"/>
              </a:spcBef>
              <a:spcAft>
                <a:spcPts val="600"/>
              </a:spcAft>
              <a:buClr>
                <a:srgbClr val="FF0000"/>
              </a:buClr>
              <a:buSzPct val="150000"/>
              <a:buNone/>
            </a:pPr>
            <a:r>
              <a:rPr lang="tr-TR" altLang="tr-TR" sz="2400" dirty="0">
                <a:solidFill>
                  <a:schemeClr val="accent6">
                    <a:lumMod val="50000"/>
                  </a:schemeClr>
                </a:solidFill>
              </a:rPr>
              <a:t>Çözümler şu nitelikleri taşımalıdır:</a:t>
            </a:r>
          </a:p>
          <a:p>
            <a:pPr marL="0" indent="0" algn="ctr">
              <a:spcBef>
                <a:spcPts val="600"/>
              </a:spcBef>
              <a:spcAft>
                <a:spcPts val="600"/>
              </a:spcAft>
              <a:buClr>
                <a:srgbClr val="FF0000"/>
              </a:buClr>
              <a:buSzPct val="150000"/>
              <a:buNone/>
            </a:pPr>
            <a:r>
              <a:rPr lang="tr-TR" altLang="tr-TR" sz="2400" dirty="0">
                <a:solidFill>
                  <a:schemeClr val="accent6">
                    <a:lumMod val="50000"/>
                  </a:schemeClr>
                </a:solidFill>
              </a:rPr>
              <a:t>Her iki taraf için de kabul edilebilir,</a:t>
            </a:r>
          </a:p>
          <a:p>
            <a:pPr marL="0" indent="0" algn="ctr">
              <a:spcBef>
                <a:spcPts val="600"/>
              </a:spcBef>
              <a:spcAft>
                <a:spcPts val="600"/>
              </a:spcAft>
              <a:buClr>
                <a:srgbClr val="FF0000"/>
              </a:buClr>
              <a:buSzPct val="150000"/>
              <a:buNone/>
            </a:pPr>
            <a:r>
              <a:rPr lang="tr-TR" altLang="tr-TR" sz="2400" dirty="0">
                <a:solidFill>
                  <a:schemeClr val="accent6">
                    <a:lumMod val="50000"/>
                  </a:schemeClr>
                </a:solidFill>
              </a:rPr>
              <a:t>Gerçekçi ve gerçekleştirilebilir,</a:t>
            </a:r>
          </a:p>
          <a:p>
            <a:pPr marL="0" indent="0" algn="ctr">
              <a:spcBef>
                <a:spcPts val="600"/>
              </a:spcBef>
              <a:spcAft>
                <a:spcPts val="600"/>
              </a:spcAft>
              <a:buClr>
                <a:srgbClr val="FF0000"/>
              </a:buClr>
              <a:buSzPct val="150000"/>
              <a:buNone/>
            </a:pPr>
            <a:r>
              <a:rPr lang="tr-TR" altLang="tr-TR" sz="2400" dirty="0">
                <a:solidFill>
                  <a:schemeClr val="accent6">
                    <a:lumMod val="50000"/>
                  </a:schemeClr>
                </a:solidFill>
              </a:rPr>
              <a:t>Belirgin ve</a:t>
            </a:r>
          </a:p>
          <a:p>
            <a:pPr marL="0" indent="0" algn="ctr">
              <a:spcBef>
                <a:spcPts val="600"/>
              </a:spcBef>
              <a:spcAft>
                <a:spcPts val="600"/>
              </a:spcAft>
              <a:buClr>
                <a:srgbClr val="FF0000"/>
              </a:buClr>
              <a:buSzPct val="150000"/>
              <a:buNone/>
            </a:pPr>
            <a:r>
              <a:rPr lang="tr-TR" altLang="tr-TR" sz="2400" dirty="0">
                <a:solidFill>
                  <a:schemeClr val="accent6">
                    <a:lumMod val="50000"/>
                  </a:schemeClr>
                </a:solidFill>
              </a:rPr>
              <a:t>Dengeli olmalıdır.</a:t>
            </a:r>
          </a:p>
          <a:p>
            <a:pPr marL="0" indent="0" algn="ctr">
              <a:buClr>
                <a:srgbClr val="FF0000"/>
              </a:buClr>
              <a:buSzPct val="150000"/>
              <a:buNone/>
            </a:pPr>
            <a:r>
              <a:rPr lang="tr-TR" altLang="tr-TR" sz="2400" dirty="0">
                <a:solidFill>
                  <a:schemeClr val="accent6">
                    <a:lumMod val="50000"/>
                  </a:schemeClr>
                </a:solidFill>
              </a:rPr>
              <a:t>Çözümler her iki taraf için de önemli ana hususları içermelidir.</a:t>
            </a:r>
          </a:p>
          <a:p>
            <a:pPr algn="ctr"/>
            <a:endParaRPr lang="tr-TR" dirty="0">
              <a:solidFill>
                <a:schemeClr val="accent6">
                  <a:lumMod val="50000"/>
                </a:schemeClr>
              </a:solidFill>
            </a:endParaRPr>
          </a:p>
          <a:p>
            <a:pPr algn="ctr"/>
            <a:endParaRPr lang="tr-TR"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2421625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ÇATIŞMA ÇÖZME EYLEM BASAMAKLARI</a:t>
            </a:r>
            <a:endParaRPr lang="tr-TR" b="1" dirty="0"/>
          </a:p>
        </p:txBody>
      </p:sp>
      <p:sp>
        <p:nvSpPr>
          <p:cNvPr id="3" name="İçerik Yer Tutucusu 2"/>
          <p:cNvSpPr>
            <a:spLocks noGrp="1"/>
          </p:cNvSpPr>
          <p:nvPr>
            <p:ph idx="1"/>
          </p:nvPr>
        </p:nvSpPr>
        <p:spPr/>
        <p:txBody>
          <a:bodyPr/>
          <a:lstStyle/>
          <a:p>
            <a:pPr algn="ctr">
              <a:spcBef>
                <a:spcPts val="600"/>
              </a:spcBef>
              <a:spcAft>
                <a:spcPts val="600"/>
              </a:spcAft>
              <a:buFontTx/>
              <a:buNone/>
            </a:pPr>
            <a:r>
              <a:rPr lang="tr-TR" altLang="tr-TR" sz="3200" b="1" dirty="0">
                <a:solidFill>
                  <a:schemeClr val="accent6">
                    <a:lumMod val="50000"/>
                  </a:schemeClr>
                </a:solidFill>
              </a:rPr>
              <a:t>Çözümlerin işlerliğini izleyin. </a:t>
            </a:r>
          </a:p>
          <a:p>
            <a:pPr marL="0" indent="0" algn="ctr">
              <a:spcBef>
                <a:spcPts val="600"/>
              </a:spcBef>
              <a:spcAft>
                <a:spcPts val="600"/>
              </a:spcAft>
              <a:buClr>
                <a:srgbClr val="FF0000"/>
              </a:buClr>
              <a:buSzPct val="150000"/>
              <a:buNone/>
            </a:pPr>
            <a:r>
              <a:rPr lang="tr-TR" altLang="tr-TR" sz="2800" dirty="0">
                <a:solidFill>
                  <a:schemeClr val="accent6">
                    <a:lumMod val="50000"/>
                  </a:schemeClr>
                </a:solidFill>
              </a:rPr>
              <a:t>Belirli bir süre sonra çözümlerin işleyip işlemediğini kontrol edin.</a:t>
            </a:r>
          </a:p>
          <a:p>
            <a:pPr marL="0" indent="0" algn="ctr">
              <a:spcBef>
                <a:spcPts val="600"/>
              </a:spcBef>
              <a:spcAft>
                <a:spcPts val="600"/>
              </a:spcAft>
              <a:buClr>
                <a:srgbClr val="FF0000"/>
              </a:buClr>
              <a:buSzPct val="150000"/>
              <a:buNone/>
            </a:pPr>
            <a:r>
              <a:rPr lang="tr-TR" altLang="tr-TR" sz="2800" dirty="0">
                <a:solidFill>
                  <a:schemeClr val="accent6">
                    <a:lumMod val="50000"/>
                  </a:schemeClr>
                </a:solidFill>
              </a:rPr>
              <a:t>İşlemiyorsa, yukarıdaki basamakları tekrarlayarak çözümleri yeniden gözden geçirin.</a:t>
            </a:r>
          </a:p>
          <a:p>
            <a:pPr algn="ctr"/>
            <a:endParaRPr lang="tr-TR" dirty="0">
              <a:solidFill>
                <a:schemeClr val="accent6">
                  <a:lumMod val="50000"/>
                </a:schemeClr>
              </a:solidFill>
            </a:endParaRPr>
          </a:p>
          <a:p>
            <a:pPr algn="ctr"/>
            <a:endParaRPr lang="tr-TR"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3208860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a:solidFill>
                  <a:schemeClr val="accent1">
                    <a:lumMod val="75000"/>
                  </a:schemeClr>
                </a:solidFill>
                <a:latin typeface="+mn-lt"/>
              </a:rPr>
              <a:t>Sonuç olarak</a:t>
            </a:r>
          </a:p>
        </p:txBody>
      </p:sp>
      <p:sp>
        <p:nvSpPr>
          <p:cNvPr id="3" name="İçerik Yer Tutucusu 2"/>
          <p:cNvSpPr>
            <a:spLocks noGrp="1"/>
          </p:cNvSpPr>
          <p:nvPr>
            <p:ph idx="1"/>
          </p:nvPr>
        </p:nvSpPr>
        <p:spPr>
          <a:xfrm>
            <a:off x="569890" y="1692284"/>
            <a:ext cx="10820400" cy="4024125"/>
          </a:xfrm>
        </p:spPr>
        <p:txBody>
          <a:bodyPr anchor="ctr">
            <a:normAutofit/>
          </a:bodyPr>
          <a:lstStyle/>
          <a:p>
            <a:pPr marL="0" indent="0" algn="ctr">
              <a:buNone/>
            </a:pPr>
            <a:r>
              <a:rPr lang="tr-TR" sz="2800" dirty="0">
                <a:solidFill>
                  <a:schemeClr val="accent6">
                    <a:lumMod val="50000"/>
                  </a:schemeClr>
                </a:solidFill>
              </a:rPr>
              <a:t>Çatışmanın yaşamın doğal bir parçası olduğunu ve çatışma çözme becerisinin çocuğun duygusal zeka gelişimi içinde önemli bir yer kapladığını unutmayalım; çünkü</a:t>
            </a:r>
          </a:p>
          <a:p>
            <a:pPr marL="0" indent="0" algn="ctr">
              <a:buNone/>
            </a:pPr>
            <a:r>
              <a:rPr lang="tr-TR" sz="2800" b="1" dirty="0">
                <a:solidFill>
                  <a:schemeClr val="accent6">
                    <a:lumMod val="50000"/>
                  </a:schemeClr>
                </a:solidFill>
              </a:rPr>
              <a:t> sosyal beceriler okullarda öğretilen bilgilerden daha önemsiz değildir. </a:t>
            </a: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1834792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a:solidFill>
                  <a:schemeClr val="accent1">
                    <a:lumMod val="75000"/>
                  </a:schemeClr>
                </a:solidFill>
              </a:rPr>
              <a:t>Öğretmen olmak</a:t>
            </a:r>
          </a:p>
        </p:txBody>
      </p:sp>
      <p:sp>
        <p:nvSpPr>
          <p:cNvPr id="3" name="İçerik Yer Tutucusu 2"/>
          <p:cNvSpPr>
            <a:spLocks noGrp="1"/>
          </p:cNvSpPr>
          <p:nvPr>
            <p:ph idx="1"/>
          </p:nvPr>
        </p:nvSpPr>
        <p:spPr/>
        <p:txBody>
          <a:bodyPr/>
          <a:lstStyle/>
          <a:p>
            <a:pPr marL="0" indent="0">
              <a:buNone/>
            </a:pPr>
            <a:r>
              <a:rPr lang="tr-TR" i="1" dirty="0">
                <a:solidFill>
                  <a:schemeClr val="accent6">
                    <a:lumMod val="50000"/>
                  </a:schemeClr>
                </a:solidFill>
              </a:rPr>
              <a:t>	Biz bilincine sahip öğretmen, ilişkilerinde üç şeyi canlı tutar: 1. Ben 2. Sen ve 3. İlişki.</a:t>
            </a:r>
          </a:p>
          <a:p>
            <a:pPr marL="0" indent="0">
              <a:buNone/>
            </a:pPr>
            <a:r>
              <a:rPr lang="tr-TR" i="1" dirty="0">
                <a:solidFill>
                  <a:schemeClr val="accent6">
                    <a:lumMod val="50000"/>
                  </a:schemeClr>
                </a:solidFill>
              </a:rPr>
              <a:t>	Biz bilincini yaşatabilmek için önce kişinin kendini bir değer olarak görmesi, ‘Ben varım ve değerliyim.’ diyebilmesi gerekir. Bunu yaparken aynı zamanda ilişki içerisinde olduğu diğerine de ‘Sen varsın ve değerlisin.’ mesajını verir. Yine aynı zamanda ‘Sen ve ben bu yolculuğu bir ilişki içinde, beraber yapıyoruz, biz yoldaşız.’ mesajını verir. Biz bilinci içerisindeki öğretmen, arkadaşlarıyla, öğrencilerle, velilerle, toplumla bir yolculuk yaptığının farkındadır, yoldaşlık duygusu içerisindedir.</a:t>
            </a:r>
          </a:p>
          <a:p>
            <a:pPr marL="0" indent="0">
              <a:buNone/>
            </a:pPr>
            <a:r>
              <a:rPr lang="tr-TR" i="1" dirty="0">
                <a:solidFill>
                  <a:schemeClr val="accent6">
                    <a:lumMod val="50000"/>
                  </a:schemeClr>
                </a:solidFill>
              </a:rPr>
              <a:t>	Öğretmen, öğrencileriyle ilişkisinin kutsal olduğunu bilir ve adeta ibadet bilinci içinde bu ilişkiyi canlı tutmaya kendini adar.</a:t>
            </a:r>
          </a:p>
          <a:p>
            <a:pPr marL="0" indent="0" algn="r">
              <a:buNone/>
            </a:pPr>
            <a:r>
              <a:rPr lang="tr-TR" i="1" dirty="0">
                <a:solidFill>
                  <a:schemeClr val="accent6">
                    <a:lumMod val="50000"/>
                  </a:schemeClr>
                </a:solidFill>
              </a:rPr>
              <a:t>Doğan CÜCELOĞLU &amp; İrfan ERDOĞAN</a:t>
            </a:r>
          </a:p>
          <a:p>
            <a:pPr marL="0" indent="0" algn="r">
              <a:buNone/>
            </a:pPr>
            <a:r>
              <a:rPr lang="tr-TR" i="1" dirty="0">
                <a:solidFill>
                  <a:schemeClr val="accent6">
                    <a:lumMod val="50000"/>
                  </a:schemeClr>
                </a:solidFill>
              </a:rPr>
              <a:t>Öğretmen Olmak, bir </a:t>
            </a:r>
            <a:r>
              <a:rPr lang="tr-TR" i="1" dirty="0" err="1">
                <a:solidFill>
                  <a:schemeClr val="accent6">
                    <a:lumMod val="50000"/>
                  </a:schemeClr>
                </a:solidFill>
              </a:rPr>
              <a:t>can’a</a:t>
            </a:r>
            <a:r>
              <a:rPr lang="tr-TR" i="1" dirty="0">
                <a:solidFill>
                  <a:schemeClr val="accent6">
                    <a:lumMod val="50000"/>
                  </a:schemeClr>
                </a:solidFill>
              </a:rPr>
              <a:t> dokunmak</a:t>
            </a: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2278792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ÇATIŞMA TÜRLERİ</a:t>
            </a:r>
          </a:p>
        </p:txBody>
      </p:sp>
      <p:sp>
        <p:nvSpPr>
          <p:cNvPr id="3" name="İçerik Yer Tutucusu 2"/>
          <p:cNvSpPr>
            <a:spLocks noGrp="1"/>
          </p:cNvSpPr>
          <p:nvPr>
            <p:ph idx="1"/>
          </p:nvPr>
        </p:nvSpPr>
        <p:spPr>
          <a:xfrm>
            <a:off x="685800" y="1777286"/>
            <a:ext cx="10820400" cy="4441400"/>
          </a:xfrm>
        </p:spPr>
        <p:txBody>
          <a:bodyPr>
            <a:normAutofit/>
          </a:bodyPr>
          <a:lstStyle/>
          <a:p>
            <a:pPr marL="0" indent="0" algn="just">
              <a:buNone/>
            </a:pPr>
            <a:r>
              <a:rPr lang="tr-TR" sz="2400" dirty="0">
                <a:solidFill>
                  <a:schemeClr val="accent6">
                    <a:lumMod val="50000"/>
                  </a:schemeClr>
                </a:solidFill>
              </a:rPr>
              <a:t>	</a:t>
            </a:r>
            <a:r>
              <a:rPr lang="tr-TR" sz="2400" b="1" dirty="0">
                <a:solidFill>
                  <a:schemeClr val="accent6">
                    <a:lumMod val="50000"/>
                  </a:schemeClr>
                </a:solidFill>
              </a:rPr>
              <a:t>ÇATIŞMADAN KAÇMAK: </a:t>
            </a:r>
            <a:r>
              <a:rPr lang="tr-TR" sz="2400" dirty="0">
                <a:solidFill>
                  <a:schemeClr val="accent6">
                    <a:lumMod val="50000"/>
                  </a:schemeClr>
                </a:solidFill>
              </a:rPr>
              <a:t>KAYBET-KAZAN VEYA KAYBET-KAYBET : Bireyin sorunu görmezden gelip küserek, kaçarak ya da sorun yokmuş gibi davranarak çatışmadan kaçması durumudur. Kaçan kişi kaybedip karşısındaki kazanabilir veya iletişime geçilmemesi durumunda her iki kişi de olaydan zararlı çıkabilir.</a:t>
            </a:r>
          </a:p>
          <a:p>
            <a:pPr marL="0" indent="0" algn="just">
              <a:buNone/>
            </a:pPr>
            <a:r>
              <a:rPr lang="tr-TR" sz="2400" dirty="0">
                <a:solidFill>
                  <a:schemeClr val="accent6">
                    <a:lumMod val="50000"/>
                  </a:schemeClr>
                </a:solidFill>
              </a:rPr>
              <a:t>	</a:t>
            </a:r>
            <a:r>
              <a:rPr lang="tr-TR" sz="2400" b="1" dirty="0">
                <a:solidFill>
                  <a:schemeClr val="accent6">
                    <a:lumMod val="50000"/>
                  </a:schemeClr>
                </a:solidFill>
              </a:rPr>
              <a:t>SALDIRGAN VE YIKICI TEPKİLER: </a:t>
            </a:r>
            <a:r>
              <a:rPr lang="tr-TR" sz="2400" dirty="0">
                <a:solidFill>
                  <a:schemeClr val="accent6">
                    <a:lumMod val="50000"/>
                  </a:schemeClr>
                </a:solidFill>
              </a:rPr>
              <a:t>KAZAN-KAYBET :  Güçlü olanın güçsüze tehdit ederek, şantaj yaparak, küfrederek ya da saldırgan davranışlarda bulunarak amaç doğrultusunda kendisinin kazanması ve karşısındakinin kaybetmesi durumudur. Kişiler üzerinde telafisi olmayan olumsuz etkiler meydana getirebilir.</a:t>
            </a:r>
          </a:p>
          <a:p>
            <a:pPr marL="0" indent="0" algn="just">
              <a:buNone/>
            </a:pPr>
            <a:r>
              <a:rPr lang="tr-TR" sz="2400" dirty="0">
                <a:solidFill>
                  <a:schemeClr val="accent6">
                    <a:lumMod val="50000"/>
                  </a:schemeClr>
                </a:solidFill>
              </a:rPr>
              <a:t>	</a:t>
            </a:r>
            <a:r>
              <a:rPr lang="tr-TR" sz="2400" b="1" dirty="0">
                <a:solidFill>
                  <a:schemeClr val="accent6">
                    <a:lumMod val="50000"/>
                  </a:schemeClr>
                </a:solidFill>
              </a:rPr>
              <a:t>YAPICI, BARIŞÇIL VE ONARICI TEPKİLER: </a:t>
            </a:r>
            <a:r>
              <a:rPr lang="tr-TR" sz="2400" dirty="0">
                <a:solidFill>
                  <a:schemeClr val="accent6">
                    <a:lumMod val="50000"/>
                  </a:schemeClr>
                </a:solidFill>
              </a:rPr>
              <a:t>KAZAN-KAZAN : Kişilerin karşılıklı konuşarak, olayların artı ve eksilerini tartışarak, kimsenin zarar görmemesini sağlayarak, empati kurarak sorunları çözüme kavuşturması durumudur.</a:t>
            </a:r>
          </a:p>
          <a:p>
            <a:pPr marL="0" indent="0" algn="just">
              <a:buNone/>
            </a:pPr>
            <a:endParaRPr lang="tr-TR" sz="2400"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4007514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ÇATIŞMA </a:t>
            </a:r>
          </a:p>
        </p:txBody>
      </p:sp>
      <p:sp>
        <p:nvSpPr>
          <p:cNvPr id="3" name="İçerik Yer Tutucusu 2"/>
          <p:cNvSpPr>
            <a:spLocks noGrp="1"/>
          </p:cNvSpPr>
          <p:nvPr>
            <p:ph idx="1"/>
          </p:nvPr>
        </p:nvSpPr>
        <p:spPr>
          <a:xfrm>
            <a:off x="582769" y="1808194"/>
            <a:ext cx="10820400" cy="4024125"/>
          </a:xfrm>
        </p:spPr>
        <p:txBody>
          <a:bodyPr>
            <a:noAutofit/>
          </a:bodyPr>
          <a:lstStyle/>
          <a:p>
            <a:pPr marL="0" indent="0" algn="just">
              <a:buNone/>
            </a:pPr>
            <a:endParaRPr lang="tr-TR" sz="2800" dirty="0">
              <a:solidFill>
                <a:schemeClr val="accent6">
                  <a:lumMod val="50000"/>
                </a:schemeClr>
              </a:solidFill>
            </a:endParaRPr>
          </a:p>
          <a:p>
            <a:pPr marL="0" indent="0" algn="just">
              <a:buNone/>
            </a:pPr>
            <a:r>
              <a:rPr lang="tr-TR" sz="2800" dirty="0">
                <a:solidFill>
                  <a:schemeClr val="accent6">
                    <a:lumMod val="50000"/>
                  </a:schemeClr>
                </a:solidFill>
              </a:rPr>
              <a:t>	Bu saydığımız çatışma türlerinden her iki tarafın da kazandığı çatışmada taraflar kendi görüşlerinin haklılığını kanıtlamak amacıyla tüm yaratıcılıklarını ortaya koyarlar, özgün ve iyi fikirler ortaya çıkarırlar ve kendi pozisyonlarının önemini daha iyi anlarlar. </a:t>
            </a:r>
          </a:p>
          <a:p>
            <a:pPr marL="0" indent="0" algn="just">
              <a:buNone/>
            </a:pPr>
            <a:r>
              <a:rPr lang="tr-TR" sz="2800" dirty="0">
                <a:solidFill>
                  <a:schemeClr val="accent6">
                    <a:lumMod val="50000"/>
                  </a:schemeClr>
                </a:solidFill>
              </a:rPr>
              <a:t>	Unutmayalım ki çatışma farklı fikirdeki insanlar arasındaki etkileşimin doğal bir sonucudur, çatışmalar sağlıklı, yapıcı ve düzenli şekilde çözümlenebildiği sürece, tüm taraflar için kısa ve uzun vadeli faydalar oluşturacaktır. </a:t>
            </a:r>
          </a:p>
          <a:p>
            <a:pPr marL="0" indent="0" algn="just">
              <a:buNone/>
            </a:pPr>
            <a:r>
              <a:rPr lang="tr-TR" sz="2800" dirty="0">
                <a:solidFill>
                  <a:schemeClr val="accent6">
                    <a:lumMod val="50000"/>
                  </a:schemeClr>
                </a:solidFill>
              </a:rPr>
              <a:t>	</a:t>
            </a:r>
          </a:p>
          <a:p>
            <a:pPr algn="just"/>
            <a:endParaRPr lang="tr-TR" sz="2800" dirty="0">
              <a:solidFill>
                <a:schemeClr val="accent6">
                  <a:lumMod val="50000"/>
                </a:schemeClr>
              </a:solidFill>
            </a:endParaRPr>
          </a:p>
          <a:p>
            <a:pPr algn="just"/>
            <a:endParaRPr lang="tr-TR" sz="2800"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5485302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ÇATIŞMA </a:t>
            </a:r>
            <a:endParaRPr lang="tr-TR" b="1" dirty="0"/>
          </a:p>
        </p:txBody>
      </p:sp>
      <p:sp>
        <p:nvSpPr>
          <p:cNvPr id="3" name="İçerik Yer Tutucusu 2"/>
          <p:cNvSpPr>
            <a:spLocks noGrp="1"/>
          </p:cNvSpPr>
          <p:nvPr>
            <p:ph idx="1"/>
          </p:nvPr>
        </p:nvSpPr>
        <p:spPr>
          <a:xfrm>
            <a:off x="5331854" y="2168802"/>
            <a:ext cx="6277377" cy="4141846"/>
          </a:xfrm>
        </p:spPr>
        <p:txBody>
          <a:bodyPr/>
          <a:lstStyle/>
          <a:p>
            <a:pPr marL="0" indent="0" algn="just">
              <a:buNone/>
            </a:pPr>
            <a:r>
              <a:rPr lang="tr-TR" dirty="0">
                <a:solidFill>
                  <a:schemeClr val="accent6">
                    <a:lumMod val="50000"/>
                  </a:schemeClr>
                </a:solidFill>
              </a:rPr>
              <a:t>	Kişilerin etkileşimlerinin yoğun olduğu bir çevre olarak okullarda da öğretmen ve öğrencileri arasında yaşanan çatışmalar da yaşamın doğal bir parçasıdır. </a:t>
            </a:r>
          </a:p>
          <a:p>
            <a:pPr marL="0" indent="0" algn="just">
              <a:buNone/>
            </a:pPr>
            <a:r>
              <a:rPr lang="tr-TR" dirty="0">
                <a:solidFill>
                  <a:schemeClr val="accent6">
                    <a:lumMod val="50000"/>
                  </a:schemeClr>
                </a:solidFill>
              </a:rPr>
              <a:t>	Öğretme- öğrenme sürecinin etkili olabilmesi için öğrenci ile öğretmen arasında çok özel bir ilişkinin kurulmasının yanı sıra çatışma durumunda öğretmenin çatışma çözme becerilerine sahip olması ve öğrencilerine model olması da önemlidir.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270705"/>
            <a:ext cx="3810000" cy="2970995"/>
          </a:xfrm>
          <a:prstGeom prst="rect">
            <a:avLst/>
          </a:prstGeom>
        </p:spPr>
      </p:pic>
      <p:pic>
        <p:nvPicPr>
          <p:cNvPr id="5" name="Picture 2" descr="şahinb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3863572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accent1">
                    <a:lumMod val="75000"/>
                  </a:schemeClr>
                </a:solidFill>
              </a:rPr>
              <a:t>ÇATIŞMA çözme BECERİLERİ ve </a:t>
            </a:r>
            <a:r>
              <a:rPr lang="tr-TR" sz="3600" b="1" dirty="0" err="1">
                <a:solidFill>
                  <a:schemeClr val="accent1">
                    <a:lumMod val="75000"/>
                  </a:schemeClr>
                </a:solidFill>
              </a:rPr>
              <a:t>İletİşİm</a:t>
            </a:r>
            <a:endParaRPr lang="tr-TR" sz="3600" b="1" dirty="0">
              <a:solidFill>
                <a:schemeClr val="accent1">
                  <a:lumMod val="75000"/>
                </a:schemeClr>
              </a:solidFill>
              <a:latin typeface="+mn-lt"/>
            </a:endParaRPr>
          </a:p>
        </p:txBody>
      </p:sp>
      <p:sp>
        <p:nvSpPr>
          <p:cNvPr id="3" name="İçerik Yer Tutucusu 2"/>
          <p:cNvSpPr>
            <a:spLocks noGrp="1"/>
          </p:cNvSpPr>
          <p:nvPr>
            <p:ph idx="1"/>
          </p:nvPr>
        </p:nvSpPr>
        <p:spPr>
          <a:xfrm>
            <a:off x="2640168" y="2194560"/>
            <a:ext cx="8866031" cy="4024125"/>
          </a:xfrm>
        </p:spPr>
        <p:txBody>
          <a:bodyPr/>
          <a:lstStyle/>
          <a:p>
            <a:pPr marL="0" indent="0" algn="just">
              <a:buNone/>
            </a:pPr>
            <a:r>
              <a:rPr lang="tr-TR" dirty="0">
                <a:solidFill>
                  <a:schemeClr val="accent6">
                    <a:lumMod val="50000"/>
                  </a:schemeClr>
                </a:solidFill>
              </a:rPr>
              <a:t>	Okullarda öğretmen ve öğrenci arasında yaşanan çatışmaların çoğu iletişim sorunlarından kaynaklanmaktadır. </a:t>
            </a:r>
          </a:p>
          <a:p>
            <a:pPr marL="0" indent="0" algn="just">
              <a:buNone/>
            </a:pPr>
            <a:r>
              <a:rPr lang="tr-TR" dirty="0">
                <a:solidFill>
                  <a:schemeClr val="accent6">
                    <a:lumMod val="50000"/>
                  </a:schemeClr>
                </a:solidFill>
              </a:rPr>
              <a:t>	Çatışmayla başa çıkabilmede ve başarılı bir şekilde çatışmaları çözebilmede öğretmenin öncelikle temel iletişim becerilerini kullanabilmesi önemlidir.</a:t>
            </a:r>
          </a:p>
          <a:p>
            <a:pPr marL="0" indent="0" algn="just">
              <a:buNone/>
            </a:pPr>
            <a:r>
              <a:rPr lang="tr-TR" dirty="0">
                <a:solidFill>
                  <a:schemeClr val="accent6">
                    <a:lumMod val="50000"/>
                  </a:schemeClr>
                </a:solidFill>
              </a:rPr>
              <a:t>	Sağlıklı bir iletişim için ise özellikle dinleme, empati ve ben dili gereklidir. </a:t>
            </a:r>
          </a:p>
          <a:p>
            <a:pPr algn="just"/>
            <a:endParaRPr lang="tr-TR" dirty="0">
              <a:solidFill>
                <a:schemeClr val="accent6">
                  <a:lumMod val="50000"/>
                </a:schemeClr>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779" y="2485624"/>
            <a:ext cx="2030569" cy="2060618"/>
          </a:xfrm>
          <a:prstGeom prst="rect">
            <a:avLst/>
          </a:prstGeom>
        </p:spPr>
      </p:pic>
      <p:pic>
        <p:nvPicPr>
          <p:cNvPr id="5" name="Picture 2" descr="şahinb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8501275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err="1">
                <a:solidFill>
                  <a:schemeClr val="accent1">
                    <a:lumMod val="75000"/>
                  </a:schemeClr>
                </a:solidFill>
              </a:rPr>
              <a:t>ÇatIşma</a:t>
            </a:r>
            <a:r>
              <a:rPr lang="tr-TR" sz="3600" b="1" dirty="0">
                <a:solidFill>
                  <a:schemeClr val="accent1">
                    <a:lumMod val="75000"/>
                  </a:schemeClr>
                </a:solidFill>
              </a:rPr>
              <a:t> çözme BECERİLERİ ve </a:t>
            </a:r>
            <a:r>
              <a:rPr lang="tr-TR" sz="3600" b="1" dirty="0" err="1">
                <a:solidFill>
                  <a:schemeClr val="accent1">
                    <a:lumMod val="75000"/>
                  </a:schemeClr>
                </a:solidFill>
              </a:rPr>
              <a:t>İletİşİm</a:t>
            </a:r>
            <a:endParaRPr lang="tr-TR" sz="3600" b="1" dirty="0">
              <a:solidFill>
                <a:schemeClr val="accent1">
                  <a:lumMod val="75000"/>
                </a:schemeClr>
              </a:solidFill>
            </a:endParaRPr>
          </a:p>
        </p:txBody>
      </p:sp>
      <p:sp>
        <p:nvSpPr>
          <p:cNvPr id="3" name="İçerik Yer Tutucusu 2"/>
          <p:cNvSpPr>
            <a:spLocks noGrp="1"/>
          </p:cNvSpPr>
          <p:nvPr>
            <p:ph idx="1"/>
          </p:nvPr>
        </p:nvSpPr>
        <p:spPr>
          <a:xfrm>
            <a:off x="685800" y="1828800"/>
            <a:ext cx="10820400" cy="4389885"/>
          </a:xfrm>
        </p:spPr>
        <p:txBody>
          <a:bodyPr>
            <a:noAutofit/>
          </a:bodyPr>
          <a:lstStyle/>
          <a:p>
            <a:pPr marL="0" indent="0" algn="just">
              <a:buNone/>
            </a:pPr>
            <a:r>
              <a:rPr lang="tr-TR" sz="2400" dirty="0">
                <a:solidFill>
                  <a:schemeClr val="accent6">
                    <a:lumMod val="50000"/>
                  </a:schemeClr>
                </a:solidFill>
              </a:rPr>
              <a:t>	</a:t>
            </a:r>
            <a:r>
              <a:rPr lang="tr-TR" sz="2400" b="1" dirty="0">
                <a:solidFill>
                  <a:schemeClr val="accent6">
                    <a:lumMod val="50000"/>
                  </a:schemeClr>
                </a:solidFill>
              </a:rPr>
              <a:t>DİNLEME: </a:t>
            </a:r>
            <a:r>
              <a:rPr lang="tr-TR" sz="2400" dirty="0">
                <a:solidFill>
                  <a:schemeClr val="accent6">
                    <a:lumMod val="50000"/>
                  </a:schemeClr>
                </a:solidFill>
              </a:rPr>
              <a:t>Sağlıklı bir iletişim kurulabilmesi için öncelikle her iki tarafın da birbirini dinlemesine ihtiyaç vardır. Dinleme edilgen ve etkin olmak üzere ikiye ayrılır.</a:t>
            </a:r>
          </a:p>
          <a:p>
            <a:pPr marL="0" indent="0" algn="just">
              <a:buNone/>
            </a:pPr>
            <a:r>
              <a:rPr lang="tr-TR" sz="2400" dirty="0">
                <a:solidFill>
                  <a:schemeClr val="accent6">
                    <a:lumMod val="50000"/>
                  </a:schemeClr>
                </a:solidFill>
              </a:rPr>
              <a:t>	</a:t>
            </a:r>
            <a:r>
              <a:rPr lang="tr-TR" sz="2400" b="1" dirty="0">
                <a:solidFill>
                  <a:schemeClr val="accent6">
                    <a:lumMod val="50000"/>
                  </a:schemeClr>
                </a:solidFill>
              </a:rPr>
              <a:t>EDİLGEN DİNLEME: </a:t>
            </a:r>
            <a:r>
              <a:rPr lang="tr-TR" sz="2400" dirty="0">
                <a:solidFill>
                  <a:schemeClr val="accent6">
                    <a:lumMod val="50000"/>
                  </a:schemeClr>
                </a:solidFill>
              </a:rPr>
              <a:t>Sözel bir tepki vermeden karşıdaki kişiyi dinlemeyi ifade eder. Edilgen dinlemede birey beden dilini kullanarak – beden karşı tarafa yönelmiş, göz teması kurulmuş, jest ve mimikler kullanarak- karşı tarafa dinlenildiği mesajını verir.</a:t>
            </a:r>
          </a:p>
          <a:p>
            <a:pPr marL="0" indent="0" algn="just">
              <a:buNone/>
            </a:pPr>
            <a:r>
              <a:rPr lang="tr-TR" sz="2400" dirty="0">
                <a:solidFill>
                  <a:schemeClr val="accent6">
                    <a:lumMod val="50000"/>
                  </a:schemeClr>
                </a:solidFill>
              </a:rPr>
              <a:t>	</a:t>
            </a:r>
            <a:r>
              <a:rPr lang="tr-TR" sz="2400" b="1" dirty="0">
                <a:solidFill>
                  <a:schemeClr val="accent6">
                    <a:lumMod val="50000"/>
                  </a:schemeClr>
                </a:solidFill>
              </a:rPr>
              <a:t>ETKİN DİNLEME: </a:t>
            </a:r>
            <a:r>
              <a:rPr lang="tr-TR" sz="2400" dirty="0">
                <a:solidFill>
                  <a:schemeClr val="accent6">
                    <a:lumMod val="50000"/>
                  </a:schemeClr>
                </a:solidFill>
              </a:rPr>
              <a:t>Mesajı alan kişinin sözel olmayan tepkilerinin yanı sıra mesajın anlaşıldığını belirtmek için sözel olarak da tepkide bulunmasıdır. Bu dinleme türü, karşıdaki kişinin söylediklerinin anlaşılmasını sağlar. Edilgen dinlemede yapılanlara ek olarak sözel iletişimi de gerektirir.</a:t>
            </a:r>
          </a:p>
          <a:p>
            <a:pPr marL="0" indent="0" algn="just">
              <a:buNone/>
            </a:pPr>
            <a:r>
              <a:rPr lang="tr-TR" sz="2400" dirty="0">
                <a:solidFill>
                  <a:schemeClr val="accent6">
                    <a:lumMod val="50000"/>
                  </a:schemeClr>
                </a:solidFill>
              </a:rPr>
              <a:t>	Karşıdaki kişi ile empati kurulabilmesinin ön koşulu onu etkin olarak dinlemektir.</a:t>
            </a:r>
          </a:p>
          <a:p>
            <a:pPr algn="just"/>
            <a:endParaRPr lang="tr-TR" sz="2400" dirty="0">
              <a:solidFill>
                <a:schemeClr val="accent6">
                  <a:lumMod val="50000"/>
                </a:schemeClr>
              </a:solidFill>
            </a:endParaRPr>
          </a:p>
        </p:txBody>
      </p:sp>
      <p:pic>
        <p:nvPicPr>
          <p:cNvPr id="4" name="Picture 2" descr="şahinb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149" y="6081866"/>
            <a:ext cx="1064851" cy="77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2072722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Uçak İzi">
  <a:themeElements>
    <a:clrScheme name="Kırmızı Mor">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Uçak İzi</Template>
  <TotalTime>340</TotalTime>
  <Words>2961</Words>
  <Application>Microsoft Office PowerPoint</Application>
  <PresentationFormat>Geniş ekran</PresentationFormat>
  <Paragraphs>268</Paragraphs>
  <Slides>45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45</vt:i4>
      </vt:variant>
    </vt:vector>
  </HeadingPairs>
  <TitlesOfParts>
    <vt:vector size="49" baseType="lpstr">
      <vt:lpstr>Arial</vt:lpstr>
      <vt:lpstr>Calibri</vt:lpstr>
      <vt:lpstr>Wingdings 2</vt:lpstr>
      <vt:lpstr>Uçak İzi</vt:lpstr>
      <vt:lpstr>PowerPoint Sunusu</vt:lpstr>
      <vt:lpstr>ÇATIŞMA NEDİR?</vt:lpstr>
      <vt:lpstr>KİŞİLER ARASI İLİŞKİLERDE ÇATIŞMA </vt:lpstr>
      <vt:lpstr>ÇATIŞMAYI ORTAYA ÇIKARAN NEDENLER NELERDİR?</vt:lpstr>
      <vt:lpstr>ÇATIŞMA TÜRLERİ</vt:lpstr>
      <vt:lpstr>ÇATIŞMA </vt:lpstr>
      <vt:lpstr>ÇATIŞMA </vt:lpstr>
      <vt:lpstr>ÇATIŞMA çözme BECERİLERİ ve İletİşİm</vt:lpstr>
      <vt:lpstr>ÇatIşma çözme BECERİLERİ ve İletİşİm</vt:lpstr>
      <vt:lpstr>ÇatIşma çözme BECERİLERİ ve İletİşİm</vt:lpstr>
      <vt:lpstr>ÇATIŞMA çözme BECERİLERİ VE İLETİŞİM</vt:lpstr>
      <vt:lpstr>ÇatIşma çözme BECERİLERİ ve İletİşİm</vt:lpstr>
      <vt:lpstr>ÇatIşma çözme BECERİLERİ ve İletİşİm</vt:lpstr>
      <vt:lpstr>ÇatIşma çözme BECERİLERİ ve İletİşİm</vt:lpstr>
      <vt:lpstr>ÇatIşma çözme stratejİlerİ</vt:lpstr>
      <vt:lpstr>ÇatIşma çözme stratejİlerİ</vt:lpstr>
      <vt:lpstr>ÇatIşma çözme stratejİlerİ</vt:lpstr>
      <vt:lpstr>ÇatIşma çözme stratejİlerİ</vt:lpstr>
      <vt:lpstr>ÇatIşma çözme stratejİlerİ</vt:lpstr>
      <vt:lpstr>ÇatIşma çözme stratejİlerİ</vt:lpstr>
      <vt:lpstr>SÖZEL OLARAK KENDİNİ ORTAYA KOYMA BECERİLERİ</vt:lpstr>
      <vt:lpstr>SÖZEL OLARAK KENDİNİ ORTAYA KOYMA BECERİLERİ</vt:lpstr>
      <vt:lpstr>SÖZEL OLMAYAN KENDİNİ ORTAYA KOYMA BECERİLERİ</vt:lpstr>
      <vt:lpstr>ÇATIŞMA ÇÖZME</vt:lpstr>
      <vt:lpstr>PowerPoint Sunusu</vt:lpstr>
      <vt:lpstr>ÇATIŞMA ÇÖZME BECERİLERİ NELERDİR?</vt:lpstr>
      <vt:lpstr>ÇATIŞMA ÇÖZME BECERİLERİ NELERDİR?</vt:lpstr>
      <vt:lpstr>ÇATIŞMA ÇÖZME BECERİLERİ NELERDİR?</vt:lpstr>
      <vt:lpstr>ÇATIŞMA ÇÖZME BECERİLERİ NELERDİR?</vt:lpstr>
      <vt:lpstr>ÇATIŞMA ÇÖZME BECERİLERİ NELERDİR?</vt:lpstr>
      <vt:lpstr>  ÇATIŞMA ÇÖZMEDE ÖZELLİKLE ŞU HUSUSLARA ÇOK DİKKAT EDİLMESİ GEREKİR:</vt:lpstr>
      <vt:lpstr>  ÇATIŞMA ÇÖZMEDE ÖZELLİKLE ŞU HUSUSLARA ÇOK DİKKAT EDİLMESİ GEREKİR:</vt:lpstr>
      <vt:lpstr> ÇATIŞMA ÇÖZMEDE ÖZELLİKLE ŞU HUSUSLARA ÇOK DİKKAT EDİLMESİ GEREKİR:</vt:lpstr>
      <vt:lpstr>ÇatIşma çözme stratejİlerİ</vt:lpstr>
      <vt:lpstr>ÇATIŞMA ÇÖZME EYLEM BASAMAKLARI</vt:lpstr>
      <vt:lpstr>ÇATIŞMA ÇÖZME EYLEM BASAMAKLARI</vt:lpstr>
      <vt:lpstr>ÇATIŞMA ÇÖZME EYLEM BASAMAKLARI</vt:lpstr>
      <vt:lpstr>ÇATIŞMA ÇÖZME EYLEM BASAMAKLARI</vt:lpstr>
      <vt:lpstr>ÇATIŞMA ÇÖZME EYLEM BASAMAKLARI</vt:lpstr>
      <vt:lpstr>ÇATIŞMA ÇÖZME EYLEM BASAMAKLARI</vt:lpstr>
      <vt:lpstr>ÇATIŞMA ÇÖZME EYLEM BASAMAKLARI</vt:lpstr>
      <vt:lpstr>ÇATIŞMA ÇÖZME EYLEM BASAMAKLARI</vt:lpstr>
      <vt:lpstr>ÇATIŞMA ÇÖZME EYLEM BASAMAKLARI</vt:lpstr>
      <vt:lpstr>Sonuç olarak</vt:lpstr>
      <vt:lpstr>Öğretmen olmak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Elif Ekinci</dc:creator>
  <cp:lastModifiedBy>Ferhat Kanat</cp:lastModifiedBy>
  <cp:revision>41</cp:revision>
  <dcterms:created xsi:type="dcterms:W3CDTF">2015-10-11T14:43:57Z</dcterms:created>
  <dcterms:modified xsi:type="dcterms:W3CDTF">2020-11-12T07:22:36Z</dcterms:modified>
</cp:coreProperties>
</file>