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59" r:id="rId11"/>
    <p:sldId id="269" r:id="rId12"/>
    <p:sldId id="270" r:id="rId13"/>
    <p:sldId id="271" r:id="rId14"/>
    <p:sldId id="261" r:id="rId15"/>
    <p:sldId id="283" r:id="rId16"/>
    <p:sldId id="284" r:id="rId17"/>
    <p:sldId id="274" r:id="rId18"/>
    <p:sldId id="293" r:id="rId19"/>
    <p:sldId id="276" r:id="rId20"/>
    <p:sldId id="291" r:id="rId21"/>
    <p:sldId id="275" r:id="rId22"/>
    <p:sldId id="260" r:id="rId23"/>
    <p:sldId id="278" r:id="rId24"/>
    <p:sldId id="273" r:id="rId25"/>
    <p:sldId id="286" r:id="rId26"/>
    <p:sldId id="282" r:id="rId27"/>
    <p:sldId id="287" r:id="rId28"/>
    <p:sldId id="279" r:id="rId29"/>
    <p:sldId id="289" r:id="rId30"/>
    <p:sldId id="280" r:id="rId31"/>
    <p:sldId id="290" r:id="rId32"/>
    <p:sldId id="2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343" autoAdjust="0"/>
  </p:normalViewPr>
  <p:slideViewPr>
    <p:cSldViewPr snapToGrid="0">
      <p:cViewPr varScale="1">
        <p:scale>
          <a:sx n="72" d="100"/>
          <a:sy n="72" d="100"/>
        </p:scale>
        <p:origin x="10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409234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83235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12216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887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09615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295090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786822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382876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24950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203705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374632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27358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9940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3"/>
          <p:cNvSpPr>
            <a:spLocks noGrp="1"/>
          </p:cNvSpPr>
          <p:nvPr>
            <p:ph type="ftr" sz="quarter" idx="11"/>
          </p:nvPr>
        </p:nvSpPr>
        <p:spPr/>
        <p:txBody>
          <a:bodyPr/>
          <a:lstStyle/>
          <a:p>
            <a:endParaRPr lang="tr-TR" dirty="0"/>
          </a:p>
        </p:txBody>
      </p:sp>
      <p:sp>
        <p:nvSpPr>
          <p:cNvPr id="6" name="Slide Number Placeholder 4"/>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41269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2"/>
          <p:cNvSpPr>
            <a:spLocks noGrp="1"/>
          </p:cNvSpPr>
          <p:nvPr>
            <p:ph type="ftr" sz="quarter" idx="11"/>
          </p:nvPr>
        </p:nvSpPr>
        <p:spPr/>
        <p:txBody>
          <a:bodyPr/>
          <a:lstStyle/>
          <a:p>
            <a:endParaRPr lang="tr-TR" dirty="0"/>
          </a:p>
        </p:txBody>
      </p:sp>
      <p:sp>
        <p:nvSpPr>
          <p:cNvPr id="6" name="Slide Number Placeholder 3"/>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25470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5" name="Footer Placeholder 5"/>
          <p:cNvSpPr>
            <a:spLocks noGrp="1"/>
          </p:cNvSpPr>
          <p:nvPr>
            <p:ph type="ftr" sz="quarter" idx="11"/>
          </p:nvPr>
        </p:nvSpPr>
        <p:spPr/>
        <p:txBody>
          <a:bodyPr/>
          <a:lstStyle/>
          <a:p>
            <a:endParaRPr lang="tr-TR" dirty="0"/>
          </a:p>
        </p:txBody>
      </p:sp>
      <p:sp>
        <p:nvSpPr>
          <p:cNvPr id="6" name="Slide Number Placeholder 6"/>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324683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1D279B9-4232-44D1-889A-B5B5D62E3F81}" type="datetimeFigureOut">
              <a:rPr lang="tr-TR" smtClean="0"/>
              <a:pPr/>
              <a:t>7.09.2020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156103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D279B9-4232-44D1-889A-B5B5D62E3F81}" type="datetimeFigureOut">
              <a:rPr lang="tr-TR" smtClean="0"/>
              <a:pPr/>
              <a:t>7.09.2020</a:t>
            </a:fld>
            <a:endParaRPr lang="tr-T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3DA819-681B-450D-A7D8-E0718C078E30}" type="slidenum">
              <a:rPr lang="tr-TR" smtClean="0"/>
              <a:pPr/>
              <a:t>‹#›</a:t>
            </a:fld>
            <a:endParaRPr lang="tr-TR" dirty="0"/>
          </a:p>
        </p:txBody>
      </p:sp>
    </p:spTree>
    <p:extLst>
      <p:ext uri="{BB962C8B-B14F-4D97-AF65-F5344CB8AC3E}">
        <p14:creationId xmlns:p14="http://schemas.microsoft.com/office/powerpoint/2010/main" val="2453923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235529"/>
            <a:ext cx="8825658" cy="2812472"/>
          </a:xfrm>
        </p:spPr>
        <p:txBody>
          <a:bodyPr/>
          <a:lstStyle/>
          <a:p>
            <a:r>
              <a:rPr lang="tr-TR" dirty="0">
                <a:latin typeface="Comic Sans MS" panose="030F0702030302020204" pitchFamily="66" charset="0"/>
              </a:rPr>
              <a:t>     OKULUMUZA        </a:t>
            </a:r>
            <a:br>
              <a:rPr lang="tr-TR" dirty="0">
                <a:latin typeface="Comic Sans MS" panose="030F0702030302020204" pitchFamily="66" charset="0"/>
              </a:rPr>
            </a:br>
            <a:r>
              <a:rPr lang="tr-TR" dirty="0">
                <a:latin typeface="Comic Sans MS" panose="030F0702030302020204" pitchFamily="66" charset="0"/>
              </a:rPr>
              <a:t>     HOŞGELDİNİZ</a:t>
            </a:r>
          </a:p>
        </p:txBody>
      </p:sp>
      <p:pic>
        <p:nvPicPr>
          <p:cNvPr id="1026" name="Picture 2" descr="OKUL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655" y="3435221"/>
            <a:ext cx="8395854" cy="291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SINIF GEÇME</a:t>
            </a:r>
          </a:p>
        </p:txBody>
      </p:sp>
      <p:sp>
        <p:nvSpPr>
          <p:cNvPr id="3" name="İçerik Yer Tutucusu 2"/>
          <p:cNvSpPr>
            <a:spLocks noGrp="1"/>
          </p:cNvSpPr>
          <p:nvPr>
            <p:ph idx="1"/>
          </p:nvPr>
        </p:nvSpPr>
        <p:spPr>
          <a:xfrm>
            <a:off x="646112" y="2052918"/>
            <a:ext cx="4798724" cy="4195481"/>
          </a:xfrm>
        </p:spPr>
        <p:txBody>
          <a:bodyPr>
            <a:noAutofit/>
          </a:bodyPr>
          <a:lstStyle/>
          <a:p>
            <a:endParaRPr lang="tr-TR" sz="3200" dirty="0"/>
          </a:p>
        </p:txBody>
      </p:sp>
      <p:pic>
        <p:nvPicPr>
          <p:cNvPr id="8194" name="Picture 2" descr="sınıf geç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225" y="1455682"/>
            <a:ext cx="9031931" cy="456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4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1447" y="4013337"/>
            <a:ext cx="11770154" cy="1319982"/>
          </a:xfrm>
        </p:spPr>
        <p:txBody>
          <a:bodyPr/>
          <a:lstStyle/>
          <a:p>
            <a:endParaRPr lang="tr-TR" dirty="0"/>
          </a:p>
        </p:txBody>
      </p:sp>
      <p:sp>
        <p:nvSpPr>
          <p:cNvPr id="3" name="İçerik Yer Tutucusu 2"/>
          <p:cNvSpPr>
            <a:spLocks noGrp="1"/>
          </p:cNvSpPr>
          <p:nvPr>
            <p:ph idx="1"/>
          </p:nvPr>
        </p:nvSpPr>
        <p:spPr>
          <a:xfrm>
            <a:off x="318654" y="1756266"/>
            <a:ext cx="9537235" cy="4395151"/>
          </a:xfrm>
        </p:spPr>
        <p:txBody>
          <a:bodyPr/>
          <a:lstStyle/>
          <a:p>
            <a:r>
              <a:rPr lang="tr-TR" dirty="0"/>
              <a:t>Puan değerleri ve dereceleri aşağıdaki gibidir. Puan Derece 85,00-100 Pekiyi 70,00-84,99 İyi 60,00-69,99 Orta 50,00-59,99 Geçer 0-49,99 Geçmez</a:t>
            </a:r>
          </a:p>
          <a:p>
            <a:endParaRPr lang="tr-TR" dirty="0"/>
          </a:p>
        </p:txBody>
      </p:sp>
      <p:pic>
        <p:nvPicPr>
          <p:cNvPr id="9218" name="Picture 2" descr="sınıf geçme puanlar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54" y="269732"/>
            <a:ext cx="11443855" cy="646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5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1164" y="1302328"/>
            <a:ext cx="5126181" cy="4946072"/>
          </a:xfrm>
        </p:spPr>
        <p:txBody>
          <a:bodyPr/>
          <a:lstStyle/>
          <a:p>
            <a:r>
              <a:rPr lang="tr-TR" sz="4000" dirty="0"/>
              <a:t>Haftalık ders saati sayısına bakılmaksızın her dersten en az iki yazılı sınav yapılması esastır.</a:t>
            </a:r>
          </a:p>
          <a:p>
            <a:endParaRPr lang="tr-TR" dirty="0"/>
          </a:p>
        </p:txBody>
      </p:sp>
      <p:pic>
        <p:nvPicPr>
          <p:cNvPr id="10242" name="Picture 2" descr="yazılı sınav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775" y="1205344"/>
            <a:ext cx="5953125" cy="447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9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2000"/>
            <a:ext cx="5472545" cy="5486399"/>
          </a:xfrm>
        </p:spPr>
        <p:txBody>
          <a:bodyPr>
            <a:normAutofit fontScale="92500" lnSpcReduction="10000"/>
          </a:bodyPr>
          <a:lstStyle/>
          <a:p>
            <a:r>
              <a:rPr lang="tr-TR" sz="2800" dirty="0"/>
              <a:t>Geçerli özrü olmadan sınava katılmayan, projesini vermeyen ve performans çalışmasını yerine getirmeyen öğrenciler ile kopya çekenlerin durumları puanla değerlendirilmez. Puan hanesine; sınava katılmayan, projesini vermeyen ve performans çalışmasını yerine getirmeyenler için “G” ve kopya çekenler için “K” olarak belirtilir ve aritmetik ortalamaya dâhil edilir. </a:t>
            </a:r>
          </a:p>
          <a:p>
            <a:endParaRPr lang="tr-TR" dirty="0"/>
          </a:p>
        </p:txBody>
      </p:sp>
      <p:pic>
        <p:nvPicPr>
          <p:cNvPr id="11266" name="Picture 2" descr="kopy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211" y="1970809"/>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9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NAKİL</a:t>
            </a:r>
          </a:p>
        </p:txBody>
      </p:sp>
      <p:sp>
        <p:nvSpPr>
          <p:cNvPr id="3" name="İçerik Yer Tutucusu 2"/>
          <p:cNvSpPr>
            <a:spLocks noGrp="1"/>
          </p:cNvSpPr>
          <p:nvPr>
            <p:ph idx="1"/>
          </p:nvPr>
        </p:nvSpPr>
        <p:spPr>
          <a:xfrm>
            <a:off x="646111" y="1567543"/>
            <a:ext cx="6159638" cy="4667793"/>
          </a:xfrm>
        </p:spPr>
        <p:txBody>
          <a:bodyPr>
            <a:noAutofit/>
          </a:bodyPr>
          <a:lstStyle/>
          <a:p>
            <a:r>
              <a:rPr lang="tr-TR" sz="2800" dirty="0"/>
              <a:t>Okulların her birinin kendi arasında ve her sınıf seviyesinde, temmuz ayının sonuna kadar yapılır.</a:t>
            </a:r>
          </a:p>
          <a:p>
            <a:r>
              <a:rPr lang="tr-TR" sz="2800" dirty="0"/>
              <a:t>Ortaöğretim kurumları arasında nakil ve geçişler, öğrencinin okula yerleştirmeye esas puanı dikkate alınarak açık kontenjan bulunması halinde puan üstünlüğüne göre yapılır. </a:t>
            </a:r>
          </a:p>
        </p:txBody>
      </p:sp>
      <p:pic>
        <p:nvPicPr>
          <p:cNvPr id="1026" name="Picture 2" descr="okul nakil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520" y="1972492"/>
            <a:ext cx="3707039" cy="28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6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112" y="795130"/>
            <a:ext cx="9934802" cy="5453269"/>
          </a:xfrm>
        </p:spPr>
        <p:txBody>
          <a:bodyPr>
            <a:noAutofit/>
          </a:bodyPr>
          <a:lstStyle/>
          <a:p>
            <a:pPr algn="just"/>
            <a:r>
              <a:rPr lang="tr-TR" sz="4000" dirty="0"/>
              <a:t>Nakil ve geçiş başvurusu, aralık ve mayıs ayları hariç olmak üzere her ayın ilk iş gününden başlayarak son iş gününden önce veli tarafından e-devlet üzerinden başvuru yapılabilir.</a:t>
            </a:r>
          </a:p>
          <a:p>
            <a:endParaRPr lang="tr-TR" sz="4000" dirty="0"/>
          </a:p>
        </p:txBody>
      </p:sp>
    </p:spTree>
    <p:extLst>
      <p:ext uri="{BB962C8B-B14F-4D97-AF65-F5344CB8AC3E}">
        <p14:creationId xmlns:p14="http://schemas.microsoft.com/office/powerpoint/2010/main" val="84961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9709" y="1298713"/>
            <a:ext cx="9931299" cy="4770783"/>
          </a:xfrm>
        </p:spPr>
        <p:txBody>
          <a:bodyPr>
            <a:normAutofit fontScale="77500" lnSpcReduction="20000"/>
          </a:bodyPr>
          <a:lstStyle/>
          <a:p>
            <a:pPr algn="just"/>
            <a:r>
              <a:rPr lang="tr-TR" sz="4000" dirty="0"/>
              <a:t>e-Okul sistemi üzerinden alınan nakil ve geçiş başvuruları; her ayın son iş gününde ilgili okul müdürlüğünce değerlendirilir. Değerlendirmeyle ilgili belge, e-Okul sistemi üzerinden alınarak okul müdürü ve ilgili müdür yardımcısı tarafından imzalanıp dosyalanır. Sonuç, aynı gün okulda ilan edilir ve öğrencinin öğrenim gördüğü okul müdürlüğüne e-Okul Veli Bilgilendirme Sistemi üzerinden de öğrencinin velisine bildirilir. Öğrenciye ait veriler, e-Okul sistemi üzerinden alınır. </a:t>
            </a:r>
          </a:p>
          <a:p>
            <a:endParaRPr lang="tr-TR" dirty="0"/>
          </a:p>
        </p:txBody>
      </p:sp>
    </p:spTree>
    <p:extLst>
      <p:ext uri="{BB962C8B-B14F-4D97-AF65-F5344CB8AC3E}">
        <p14:creationId xmlns:p14="http://schemas.microsoft.com/office/powerpoint/2010/main" val="345425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577" y="821635"/>
            <a:ext cx="10685417" cy="5426765"/>
          </a:xfrm>
        </p:spPr>
        <p:txBody>
          <a:bodyPr>
            <a:noAutofit/>
          </a:bodyPr>
          <a:lstStyle/>
          <a:p>
            <a:pPr marL="0" indent="0" algn="ctr">
              <a:buNone/>
            </a:pPr>
            <a:r>
              <a:rPr lang="tr-TR" sz="3200" b="1" dirty="0"/>
              <a:t>Ders yılı sonunda herhangi bir dersten başarılı sayılma </a:t>
            </a:r>
          </a:p>
          <a:p>
            <a:pPr algn="just"/>
            <a:r>
              <a:rPr lang="tr-TR" sz="3200" dirty="0"/>
              <a:t>       (1) Öğrencinin, ders yılı sonunda herhangi bir dersten başarılı sayılabilmesi için;</a:t>
            </a:r>
          </a:p>
          <a:p>
            <a:pPr algn="just"/>
            <a:r>
              <a:rPr lang="tr-TR" sz="3200" dirty="0"/>
              <a:t>       İki dönem puanının aritmetik ortalamasının en az 50 veya birinci dönem puanı ne olursa olsun ikinci dönem puanının en az 70 olması gerekir. </a:t>
            </a:r>
          </a:p>
        </p:txBody>
      </p:sp>
    </p:spTree>
    <p:extLst>
      <p:ext uri="{BB962C8B-B14F-4D97-AF65-F5344CB8AC3E}">
        <p14:creationId xmlns:p14="http://schemas.microsoft.com/office/powerpoint/2010/main" val="284759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C40237-50BE-471D-B503-09E4CF35FB4E}"/>
              </a:ext>
            </a:extLst>
          </p:cNvPr>
          <p:cNvSpPr>
            <a:spLocks noGrp="1"/>
          </p:cNvSpPr>
          <p:nvPr>
            <p:ph type="title"/>
          </p:nvPr>
        </p:nvSpPr>
        <p:spPr/>
        <p:txBody>
          <a:bodyPr/>
          <a:lstStyle/>
          <a:p>
            <a:pPr algn="ctr"/>
            <a:r>
              <a:rPr lang="tr-TR" b="1" dirty="0"/>
              <a:t>Sınıf Tekrarı</a:t>
            </a:r>
          </a:p>
        </p:txBody>
      </p:sp>
      <p:sp>
        <p:nvSpPr>
          <p:cNvPr id="3" name="İçerik Yer Tutucusu 2">
            <a:extLst>
              <a:ext uri="{FF2B5EF4-FFF2-40B4-BE49-F238E27FC236}">
                <a16:creationId xmlns:a16="http://schemas.microsoft.com/office/drawing/2014/main" id="{68B25BAD-9561-4C5F-B47D-E38BCFA48E4A}"/>
              </a:ext>
            </a:extLst>
          </p:cNvPr>
          <p:cNvSpPr>
            <a:spLocks noGrp="1"/>
          </p:cNvSpPr>
          <p:nvPr>
            <p:ph idx="1"/>
          </p:nvPr>
        </p:nvSpPr>
        <p:spPr>
          <a:xfrm>
            <a:off x="1235834" y="1444488"/>
            <a:ext cx="8946541" cy="4518990"/>
          </a:xfrm>
        </p:spPr>
        <p:txBody>
          <a:bodyPr>
            <a:normAutofit fontScale="92500" lnSpcReduction="10000"/>
          </a:bodyPr>
          <a:lstStyle/>
          <a:p>
            <a:pPr algn="just"/>
            <a:r>
              <a:rPr lang="tr-TR" sz="2800" dirty="0"/>
              <a:t>Doğrudan yılsonu başarı puanıyla veya sorumlu olarak sınıf geçemeyenlerle, devamsızlık nedeniyle başarısız sayılanlar sınıf tekrar eder.</a:t>
            </a:r>
          </a:p>
          <a:p>
            <a:pPr algn="just"/>
            <a:r>
              <a:rPr lang="tr-TR" sz="2800" dirty="0"/>
              <a:t>Sınıf tekrarı hazırlık sınıfı hariç ortaöğrenim süresince en fazla  1 defa yapılır.</a:t>
            </a:r>
          </a:p>
          <a:p>
            <a:pPr algn="just"/>
            <a:r>
              <a:rPr lang="tr-TR" sz="2800" dirty="0"/>
              <a:t>Öğrenim süresi içinde 2.defa sınıf tekrarı durumuna düşen öğrencilerin ders yılı sonunda okulla ilişiği kesilerek Mesleki Eğitim Merkezine, Açık Öğretim Lisesine Mesleki Açık Öğretim Lisesine veya Açık Öğretim İmam Hatip Lisesine kayıtlarının yapılması sağlanır</a:t>
            </a:r>
            <a:r>
              <a:rPr lang="tr-TR" dirty="0"/>
              <a:t>.</a:t>
            </a:r>
          </a:p>
        </p:txBody>
      </p:sp>
    </p:spTree>
    <p:extLst>
      <p:ext uri="{BB962C8B-B14F-4D97-AF65-F5344CB8AC3E}">
        <p14:creationId xmlns:p14="http://schemas.microsoft.com/office/powerpoint/2010/main" val="66868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8091" y="391886"/>
            <a:ext cx="10019211" cy="5856514"/>
          </a:xfrm>
        </p:spPr>
        <p:txBody>
          <a:bodyPr>
            <a:noAutofit/>
          </a:bodyPr>
          <a:lstStyle/>
          <a:p>
            <a:pPr marL="0" indent="0" algn="ctr">
              <a:buNone/>
            </a:pPr>
            <a:r>
              <a:rPr lang="tr-TR" sz="3200" b="1" dirty="0"/>
              <a:t>Doğrudan sınıf geçme</a:t>
            </a:r>
          </a:p>
          <a:p>
            <a:pPr algn="just"/>
            <a:r>
              <a:rPr lang="tr-TR" sz="3200" dirty="0"/>
              <a:t> (1)  Ders yılı sonunda her bir dersten iki dönem puanı bulunmak kaydıyla; </a:t>
            </a:r>
          </a:p>
          <a:p>
            <a:pPr algn="just"/>
            <a:r>
              <a:rPr lang="tr-TR" sz="3200" dirty="0"/>
              <a:t>a) Tüm derslerden başarılı olan, </a:t>
            </a:r>
          </a:p>
          <a:p>
            <a:pPr algn="just"/>
            <a:r>
              <a:rPr lang="tr-TR" sz="3200" dirty="0"/>
              <a:t>b) Başarısız dersi/dersleri olanlardan, yılsonu başarı puanı en az 50 olan öğrenciler doğrudan sınıf geçer.</a:t>
            </a:r>
          </a:p>
          <a:p>
            <a:pPr algn="just"/>
            <a:r>
              <a:rPr lang="tr-TR" sz="3200" dirty="0"/>
              <a:t> (2)  Birinci fıkradaki şartları taşımakla birlikte yılsonu başarı puanıyla başarılı sayılamayacak derslerden başarısız olan öğrenciler, o dersten/derslerden sorumlu geçer.</a:t>
            </a:r>
          </a:p>
        </p:txBody>
      </p:sp>
    </p:spTree>
    <p:extLst>
      <p:ext uri="{BB962C8B-B14F-4D97-AF65-F5344CB8AC3E}">
        <p14:creationId xmlns:p14="http://schemas.microsoft.com/office/powerpoint/2010/main" val="251215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111" y="448124"/>
            <a:ext cx="9938761" cy="5001490"/>
          </a:xfrm>
        </p:spPr>
        <p:txBody>
          <a:bodyPr>
            <a:normAutofit fontScale="92500" lnSpcReduction="10000"/>
          </a:bodyPr>
          <a:lstStyle/>
          <a:p>
            <a:pPr algn="just"/>
            <a:endParaRPr lang="tr-TR" sz="3600" dirty="0"/>
          </a:p>
          <a:p>
            <a:pPr algn="just"/>
            <a:r>
              <a:rPr lang="tr-TR" sz="3600"/>
              <a:t>Okulumuzda 761 </a:t>
            </a:r>
            <a:r>
              <a:rPr lang="tr-TR" sz="3600" dirty="0"/>
              <a:t>öğrenci, 45 öğretmen,24 derslik, 6 laboratuvar mevcuttur.</a:t>
            </a:r>
          </a:p>
          <a:p>
            <a:pPr algn="just"/>
            <a:r>
              <a:rPr lang="tr-TR" sz="3600" dirty="0"/>
              <a:t>Kütüphane, kantin, spor salonu, konferans salonu, resim sınıfı, revir, bilgisayar sınıfları ve atölyeler bulunmaktadır.</a:t>
            </a:r>
          </a:p>
          <a:p>
            <a:pPr algn="just"/>
            <a:r>
              <a:rPr lang="tr-TR" sz="3600" dirty="0"/>
              <a:t>Okulumuzda mesleki eğitim verilmekte ve bilişim teknolojileri, büro yönetimi, muhasebe ve finansman, ulaştırma hizmetleri alanları yer almaktadır.</a:t>
            </a:r>
          </a:p>
          <a:p>
            <a:endParaRPr lang="tr-TR" sz="3600"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47450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452" y="397565"/>
            <a:ext cx="10685418" cy="5850835"/>
          </a:xfrm>
        </p:spPr>
        <p:txBody>
          <a:bodyPr>
            <a:normAutofit/>
          </a:bodyPr>
          <a:lstStyle/>
          <a:p>
            <a:pPr marL="0" indent="0" algn="ctr">
              <a:buNone/>
            </a:pPr>
            <a:r>
              <a:rPr lang="tr-TR" sz="3600" b="1" dirty="0"/>
              <a:t>Sorumlu olarak sınıf geçme ve sorumluluğun kalkması</a:t>
            </a:r>
          </a:p>
          <a:p>
            <a:endParaRPr lang="tr-TR" dirty="0"/>
          </a:p>
          <a:p>
            <a:pPr algn="just"/>
            <a:r>
              <a:rPr lang="tr-TR" sz="3200" dirty="0"/>
              <a:t>(1) Ders yılı sonunda her bir dersten iki dönem puanı bulunmak kaydıyla doğrudan sınıfını geçemeyen öğrencilerden; bir sınıfta başarısız ders sayısı en fazla 3 ders olanlar sorumlu olarak sınıflarını geçer. Ancak alt sınıflar da dâhil toplam 6 dersten fazla başarısız dersi bulunanlar sınıf tekrar eder. Nakil ve geçişler nedeniyle ortaya çıkan sorumlu dersler bu sayıya dâhil edilmez. </a:t>
            </a:r>
          </a:p>
          <a:p>
            <a:endParaRPr lang="tr-TR" dirty="0"/>
          </a:p>
        </p:txBody>
      </p:sp>
    </p:spTree>
    <p:extLst>
      <p:ext uri="{BB962C8B-B14F-4D97-AF65-F5344CB8AC3E}">
        <p14:creationId xmlns:p14="http://schemas.microsoft.com/office/powerpoint/2010/main" val="159319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3589" y="596348"/>
            <a:ext cx="10734827" cy="7023652"/>
          </a:xfrm>
        </p:spPr>
        <p:txBody>
          <a:bodyPr>
            <a:normAutofit/>
          </a:bodyPr>
          <a:lstStyle/>
          <a:p>
            <a:pPr algn="just"/>
            <a:r>
              <a:rPr lang="tr-TR" sz="4400" dirty="0"/>
              <a:t>Bir dersin sorumluluğu, o dersin sorumluluk sınavından en az 50 puan   alınması hâlinde kalkar.</a:t>
            </a:r>
          </a:p>
          <a:p>
            <a:pPr algn="just"/>
            <a:r>
              <a:rPr lang="tr-TR" sz="4400" dirty="0"/>
              <a:t>Sorumluluk sınavı sonunda tek dersten başarısızlığı bulunan son sınıf öğrencileri için aynı usulle takip eden  hafta içinde bir sınav daha yapılır.</a:t>
            </a:r>
          </a:p>
        </p:txBody>
      </p:sp>
    </p:spTree>
    <p:extLst>
      <p:ext uri="{BB962C8B-B14F-4D97-AF65-F5344CB8AC3E}">
        <p14:creationId xmlns:p14="http://schemas.microsoft.com/office/powerpoint/2010/main" val="369318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ÖDÜL-DİSİPLİN</a:t>
            </a:r>
          </a:p>
        </p:txBody>
      </p:sp>
      <p:pic>
        <p:nvPicPr>
          <p:cNvPr id="4" name="İçerik Yer Tutucusu 3"/>
          <p:cNvPicPr>
            <a:picLocks noGrp="1" noChangeAspect="1"/>
          </p:cNvPicPr>
          <p:nvPr>
            <p:ph idx="1"/>
          </p:nvPr>
        </p:nvPicPr>
        <p:blipFill>
          <a:blip r:embed="rId2" cstate="print"/>
          <a:stretch>
            <a:fillRect/>
          </a:stretch>
        </p:blipFill>
        <p:spPr>
          <a:xfrm>
            <a:off x="2092036" y="2052638"/>
            <a:ext cx="7010400" cy="4195762"/>
          </a:xfrm>
          <a:prstGeom prst="rect">
            <a:avLst/>
          </a:prstGeom>
        </p:spPr>
      </p:pic>
    </p:spTree>
    <p:extLst>
      <p:ext uri="{BB962C8B-B14F-4D97-AF65-F5344CB8AC3E}">
        <p14:creationId xmlns:p14="http://schemas.microsoft.com/office/powerpoint/2010/main" val="73225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112" y="1371600"/>
            <a:ext cx="7139351" cy="4876799"/>
          </a:xfrm>
        </p:spPr>
        <p:txBody>
          <a:bodyPr/>
          <a:lstStyle/>
          <a:p>
            <a:r>
              <a:rPr lang="tr-TR" dirty="0"/>
              <a:t>) Okul öğrenci ödül ve disiplin kurulu, derslerdeki gayret ve başarılarıyla üstünlük gösteren, tüm derslerden başarılı olan, dönem puanlarının ağırlıklı ortalaması 70,00 den aşağı olmayan ve davranış puanı 100 olan öğrencilerden; </a:t>
            </a:r>
          </a:p>
          <a:p>
            <a:r>
              <a:rPr lang="tr-TR" dirty="0"/>
              <a:t>a) 70,00-84,99 arasındakileri teşekkür belgesi, </a:t>
            </a:r>
          </a:p>
          <a:p>
            <a:r>
              <a:rPr lang="tr-TR" dirty="0"/>
              <a:t>b) 85,00 ve daha yukarı olanları takdir belgesi,</a:t>
            </a:r>
          </a:p>
          <a:p>
            <a:r>
              <a:rPr lang="tr-TR" dirty="0"/>
              <a:t> c) Ortaöğrenim süresince en az üç öğretim yılının bütün döneminde takdir belgesi alanları üstün başarı belgesi ile ödüllendirir.</a:t>
            </a:r>
          </a:p>
          <a:p>
            <a:r>
              <a:rPr lang="tr-TR" dirty="0"/>
              <a:t> (2) Üstün başarı belgesi almaya hak kazanan öğrencilere okulun iftihar listesinde yer verilir. </a:t>
            </a:r>
          </a:p>
          <a:p>
            <a:endParaRPr lang="tr-TR" dirty="0"/>
          </a:p>
        </p:txBody>
      </p:sp>
      <p:pic>
        <p:nvPicPr>
          <p:cNvPr id="4" name="Resim 3"/>
          <p:cNvPicPr>
            <a:picLocks noChangeAspect="1"/>
          </p:cNvPicPr>
          <p:nvPr/>
        </p:nvPicPr>
        <p:blipFill>
          <a:blip r:embed="rId2" cstate="print"/>
          <a:stretch>
            <a:fillRect/>
          </a:stretch>
        </p:blipFill>
        <p:spPr>
          <a:xfrm>
            <a:off x="7785463" y="1739536"/>
            <a:ext cx="3735978" cy="4140926"/>
          </a:xfrm>
          <a:prstGeom prst="rect">
            <a:avLst/>
          </a:prstGeom>
        </p:spPr>
      </p:pic>
    </p:spTree>
    <p:extLst>
      <p:ext uri="{BB962C8B-B14F-4D97-AF65-F5344CB8AC3E}">
        <p14:creationId xmlns:p14="http://schemas.microsoft.com/office/powerpoint/2010/main" val="1584981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1267098"/>
            <a:ext cx="8946541" cy="4981302"/>
          </a:xfrm>
        </p:spPr>
        <p:txBody>
          <a:bodyPr>
            <a:normAutofit/>
          </a:bodyPr>
          <a:lstStyle/>
          <a:p>
            <a:pPr algn="just"/>
            <a:r>
              <a:rPr lang="tr-TR" dirty="0"/>
              <a:t> </a:t>
            </a:r>
            <a:r>
              <a:rPr lang="tr-TR" sz="3200" dirty="0"/>
              <a:t>Bir dersin dönem puanı;</a:t>
            </a:r>
          </a:p>
          <a:p>
            <a:pPr algn="just"/>
            <a:r>
              <a:rPr lang="tr-TR" sz="3200" dirty="0"/>
              <a:t> a) Sınavlardan alınan puanların, </a:t>
            </a:r>
          </a:p>
          <a:p>
            <a:pPr algn="just"/>
            <a:r>
              <a:rPr lang="tr-TR" sz="3200" dirty="0"/>
              <a:t>b) Performans çalışması puanının/puanlarının</a:t>
            </a:r>
          </a:p>
          <a:p>
            <a:pPr algn="just"/>
            <a:r>
              <a:rPr lang="tr-TR" sz="3200" dirty="0"/>
              <a:t>c) Varsa proje puanının,</a:t>
            </a:r>
          </a:p>
          <a:p>
            <a:pPr marL="0" indent="0" algn="just">
              <a:buNone/>
            </a:pPr>
            <a:endParaRPr lang="tr-TR" sz="3200" dirty="0"/>
          </a:p>
          <a:p>
            <a:pPr marL="0" indent="0" algn="just">
              <a:buNone/>
            </a:pPr>
            <a:r>
              <a:rPr lang="tr-TR" sz="3200" dirty="0"/>
              <a:t>aritmetik ortalaması alınarak belirlenir.</a:t>
            </a:r>
          </a:p>
          <a:p>
            <a:endParaRPr lang="tr-TR" dirty="0"/>
          </a:p>
        </p:txBody>
      </p:sp>
    </p:spTree>
    <p:extLst>
      <p:ext uri="{BB962C8B-B14F-4D97-AF65-F5344CB8AC3E}">
        <p14:creationId xmlns:p14="http://schemas.microsoft.com/office/powerpoint/2010/main" val="2564808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263236"/>
            <a:ext cx="8946541" cy="6359237"/>
          </a:xfrm>
        </p:spPr>
        <p:txBody>
          <a:bodyPr>
            <a:normAutofit fontScale="92500" lnSpcReduction="20000"/>
          </a:bodyPr>
          <a:lstStyle/>
          <a:p>
            <a:pPr marL="0" indent="0">
              <a:buNone/>
            </a:pPr>
            <a:r>
              <a:rPr lang="tr-TR" dirty="0"/>
              <a:t>Okul öğrenci ödül ve disiplin kurulu puan şartına bağlı kalmadan;</a:t>
            </a:r>
          </a:p>
          <a:p>
            <a:r>
              <a:rPr lang="tr-TR" dirty="0"/>
              <a:t> a) Türkçeyi doğru, güzel ve etkili kullanarak örnek olmak,</a:t>
            </a:r>
          </a:p>
          <a:p>
            <a:r>
              <a:rPr lang="tr-TR" dirty="0"/>
              <a:t> b) Bilimsel projelerle sosyal etkinliklere katılmak, bu çalışmalarda liderlik yapmak, yapılan etkinliklerde eğitime katkıda bulunmak ve üstün başarı göstermek,</a:t>
            </a:r>
          </a:p>
          <a:p>
            <a:r>
              <a:rPr lang="tr-TR" dirty="0"/>
              <a:t> c) Okul araç-gereç ve donanımlarıyla çevreyi koruma ve gözetmede davranışlarıyla örnek olmak,</a:t>
            </a:r>
          </a:p>
          <a:p>
            <a:r>
              <a:rPr lang="tr-TR" dirty="0"/>
              <a:t> ç) Görgü kurallarına uymada ve insan ilişkilerinde örnek olmak,</a:t>
            </a:r>
          </a:p>
          <a:p>
            <a:r>
              <a:rPr lang="tr-TR" dirty="0"/>
              <a:t> d) Trafik kurallarına uymada örnek davranışlar sergilemek,</a:t>
            </a:r>
          </a:p>
          <a:p>
            <a:r>
              <a:rPr lang="tr-TR" dirty="0"/>
              <a:t> e) Bilişim araçlarını kullanmada iyi örnek olacak davranışlar sergilemek,  </a:t>
            </a:r>
          </a:p>
          <a:p>
            <a:r>
              <a:rPr lang="tr-TR" dirty="0"/>
              <a:t>  f) Okula ve derslere düzenli olarak gelmek, bu yönde arkadaşlarına iyi örnek olmak, </a:t>
            </a:r>
          </a:p>
          <a:p>
            <a:r>
              <a:rPr lang="tr-TR" dirty="0"/>
              <a:t>  g) Zorunlu göç mağdurları, mülteci ve sığınmacılar, gazi ve şehit yakınları, doğal afetlerden etkilenenler, yaşlı, yetim, öksüz, güçsüz, engelli ve benzeri durumda olanlar ile diğer yardıma ihtiyaç duyanlara yönelik yürütülen toplum hizmetlerinde görev almak, </a:t>
            </a:r>
          </a:p>
          <a:p>
            <a:r>
              <a:rPr lang="tr-TR" dirty="0"/>
              <a:t>  ğ) Alınan sağlık ve güvenlik tedbirlerine uyarak konuyla ilgili örnek davranışlar sergilemek gibi davranışlardan örnek oluşturacak bir ya da birkaçını gösteren davranış puanı indirilmemiş öğrencileri; öğretim yılı içinde herhangi bir ödül alıp almadığına bakılmaksızın öğrenci, öğretmen veya okul yönetiminin teklifi, onur kurulunun uygun görüşü doğrultusunda onur belgesiyle ödüllendirir.</a:t>
            </a:r>
          </a:p>
          <a:p>
            <a:endParaRPr lang="tr-TR" dirty="0"/>
          </a:p>
          <a:p>
            <a:endParaRPr lang="tr-TR" dirty="0"/>
          </a:p>
        </p:txBody>
      </p:sp>
    </p:spTree>
    <p:extLst>
      <p:ext uri="{BB962C8B-B14F-4D97-AF65-F5344CB8AC3E}">
        <p14:creationId xmlns:p14="http://schemas.microsoft.com/office/powerpoint/2010/main" val="215308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Disiplin cezaları </a:t>
            </a:r>
          </a:p>
        </p:txBody>
      </p:sp>
      <p:sp>
        <p:nvSpPr>
          <p:cNvPr id="3" name="İçerik Yer Tutucusu 2"/>
          <p:cNvSpPr>
            <a:spLocks noGrp="1"/>
          </p:cNvSpPr>
          <p:nvPr>
            <p:ph idx="1"/>
          </p:nvPr>
        </p:nvSpPr>
        <p:spPr>
          <a:xfrm>
            <a:off x="1103312" y="1302328"/>
            <a:ext cx="5837815" cy="4946072"/>
          </a:xfrm>
        </p:spPr>
        <p:txBody>
          <a:bodyPr>
            <a:normAutofit fontScale="92500" lnSpcReduction="10000"/>
          </a:bodyPr>
          <a:lstStyle/>
          <a:p>
            <a:r>
              <a:rPr lang="tr-TR" sz="3200" dirty="0"/>
              <a:t> Öğrencilere, disiplin cezasını gerektiren davranış ve fiillerinin niteliklerine göre; </a:t>
            </a:r>
          </a:p>
          <a:p>
            <a:r>
              <a:rPr lang="tr-TR" sz="3200" dirty="0"/>
              <a:t>a) Kınama, </a:t>
            </a:r>
          </a:p>
          <a:p>
            <a:r>
              <a:rPr lang="tr-TR" sz="3200" dirty="0"/>
              <a:t>b) Okuldan kısa süreli uzaklaştırma, </a:t>
            </a:r>
          </a:p>
          <a:p>
            <a:r>
              <a:rPr lang="tr-TR" sz="3200" dirty="0"/>
              <a:t>c) Okul değiştirme,</a:t>
            </a:r>
          </a:p>
          <a:p>
            <a:r>
              <a:rPr lang="tr-TR" sz="3200" dirty="0"/>
              <a:t> ç) Örgün eğitim dışına çıkarma cezalarından biri verilir. </a:t>
            </a:r>
          </a:p>
          <a:p>
            <a:endParaRPr lang="tr-TR" dirty="0"/>
          </a:p>
        </p:txBody>
      </p:sp>
      <p:pic>
        <p:nvPicPr>
          <p:cNvPr id="4" name="Resim 3"/>
          <p:cNvPicPr>
            <a:picLocks noChangeAspect="1"/>
          </p:cNvPicPr>
          <p:nvPr/>
        </p:nvPicPr>
        <p:blipFill>
          <a:blip r:embed="rId2" cstate="print"/>
          <a:stretch>
            <a:fillRect/>
          </a:stretch>
        </p:blipFill>
        <p:spPr>
          <a:xfrm>
            <a:off x="6799953" y="2057460"/>
            <a:ext cx="3937319" cy="3373522"/>
          </a:xfrm>
          <a:prstGeom prst="rect">
            <a:avLst/>
          </a:prstGeom>
        </p:spPr>
      </p:pic>
    </p:spTree>
    <p:extLst>
      <p:ext uri="{BB962C8B-B14F-4D97-AF65-F5344CB8AC3E}">
        <p14:creationId xmlns:p14="http://schemas.microsoft.com/office/powerpoint/2010/main" val="101188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9708" y="665018"/>
            <a:ext cx="10072256" cy="5583381"/>
          </a:xfrm>
        </p:spPr>
        <p:txBody>
          <a:bodyPr>
            <a:normAutofit/>
          </a:bodyPr>
          <a:lstStyle/>
          <a:p>
            <a:r>
              <a:rPr lang="tr-TR" sz="2800" dirty="0"/>
              <a:t>Disipline konu olan olaylar okul öğrenci ödül ve disiplin kurulunda görüşülüp karara bağlandıktan sonra; </a:t>
            </a:r>
          </a:p>
          <a:p>
            <a:pPr marL="0" indent="0">
              <a:buNone/>
            </a:pPr>
            <a:endParaRPr lang="tr-TR" sz="2800" dirty="0"/>
          </a:p>
          <a:p>
            <a:r>
              <a:rPr lang="tr-TR" sz="2800" dirty="0"/>
              <a:t>a) Kınama ve okuldan kısa süreli uzaklaştırma cezaları okul müdürünün,</a:t>
            </a:r>
          </a:p>
          <a:p>
            <a:pPr marL="0" indent="0">
              <a:buNone/>
            </a:pPr>
            <a:endParaRPr lang="tr-TR" sz="2800" dirty="0"/>
          </a:p>
          <a:p>
            <a:r>
              <a:rPr lang="tr-TR" sz="2800" dirty="0"/>
              <a:t> b) Okul değiştirme cezası, ilçe öğrenci disiplin kurulunun,</a:t>
            </a:r>
          </a:p>
          <a:p>
            <a:pPr marL="0" indent="0">
              <a:buNone/>
            </a:pPr>
            <a:endParaRPr lang="tr-TR" sz="2800" dirty="0"/>
          </a:p>
          <a:p>
            <a:r>
              <a:rPr lang="tr-TR" sz="2800" dirty="0"/>
              <a:t>c) Örgün eğitim dışına çıkarma cezası, il öğrenci disiplin kurulunun, onayından sonra uygulanır. </a:t>
            </a:r>
          </a:p>
          <a:p>
            <a:endParaRPr lang="tr-TR" dirty="0"/>
          </a:p>
        </p:txBody>
      </p:sp>
    </p:spTree>
    <p:extLst>
      <p:ext uri="{BB962C8B-B14F-4D97-AF65-F5344CB8AC3E}">
        <p14:creationId xmlns:p14="http://schemas.microsoft.com/office/powerpoint/2010/main" val="387984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3425" y="1378226"/>
            <a:ext cx="9214967" cy="4359965"/>
          </a:xfrm>
        </p:spPr>
        <p:txBody>
          <a:bodyPr>
            <a:normAutofit/>
          </a:bodyPr>
          <a:lstStyle/>
          <a:p>
            <a:pPr algn="just"/>
            <a:r>
              <a:rPr lang="tr-TR" sz="2800" dirty="0"/>
              <a:t>Her ders yılı başında öğrencilerin davranış puanı 100’dür. </a:t>
            </a:r>
          </a:p>
          <a:p>
            <a:pPr algn="just"/>
            <a:r>
              <a:rPr lang="tr-TR" sz="2800" dirty="0"/>
              <a:t>Ceza alan öğrencilerin davranış puanlarından; </a:t>
            </a:r>
          </a:p>
          <a:p>
            <a:pPr algn="just"/>
            <a:r>
              <a:rPr lang="tr-TR" sz="2800" dirty="0"/>
              <a:t>a) Kınama cezası için 10, </a:t>
            </a:r>
          </a:p>
          <a:p>
            <a:pPr algn="just"/>
            <a:r>
              <a:rPr lang="tr-TR" sz="2800" dirty="0"/>
              <a:t>b) Okuldan kısa süreli uzaklaştırma cezası için 20, </a:t>
            </a:r>
          </a:p>
          <a:p>
            <a:pPr algn="just"/>
            <a:r>
              <a:rPr lang="tr-TR" sz="2800" dirty="0"/>
              <a:t>c) Okul değiştirme cezası için 40, </a:t>
            </a:r>
          </a:p>
          <a:p>
            <a:pPr algn="just"/>
            <a:r>
              <a:rPr lang="tr-TR" sz="2800" dirty="0"/>
              <a:t>ç) Örgün eğitim dışına çıkarma cezası için 80 puan indirilir.</a:t>
            </a:r>
          </a:p>
          <a:p>
            <a:endParaRPr lang="tr-TR" dirty="0"/>
          </a:p>
        </p:txBody>
      </p:sp>
    </p:spTree>
    <p:extLst>
      <p:ext uri="{BB962C8B-B14F-4D97-AF65-F5344CB8AC3E}">
        <p14:creationId xmlns:p14="http://schemas.microsoft.com/office/powerpoint/2010/main" val="119284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346" y="901148"/>
            <a:ext cx="9606508" cy="5347252"/>
          </a:xfrm>
        </p:spPr>
        <p:txBody>
          <a:bodyPr>
            <a:normAutofit/>
          </a:bodyPr>
          <a:lstStyle/>
          <a:p>
            <a:pPr algn="just"/>
            <a:r>
              <a:rPr lang="tr-TR" sz="2400" dirty="0"/>
              <a:t>(1) Öğrencilerin aldıkları cezalar, e-Okul sistemine işlenir.</a:t>
            </a:r>
          </a:p>
          <a:p>
            <a:pPr marL="0" indent="0" algn="just">
              <a:buNone/>
            </a:pPr>
            <a:r>
              <a:rPr lang="tr-TR" sz="2400" dirty="0"/>
              <a:t>      (2) Ceza alan ve davranış puanı indirilmiş olan ancak davranışları olumlu yönde değişen, iyi hâlleri görülen ve olumsuz davranışları tekrarlamayan öğrencilerin durumları, okul öğrenci ödül ve disiplin kurulunca daha sonraki dönemde/dönemlerde, son sınıf öğrencileri ise ders yılı sonunda değerlendirilir. Cezalarının kaldırılması ve davranış puanlarının iadesi öngörülen öğrenciler öğretmenler kuruluna sunulur. Öğretmenler kurulunca cezası kaldırılan ve davranış puanı iade edilen öğrencilerin yeni durumları e-Okul sistemine işlenir. </a:t>
            </a:r>
          </a:p>
          <a:p>
            <a:pPr marL="0" indent="0" algn="just">
              <a:buNone/>
            </a:pPr>
            <a:r>
              <a:rPr lang="tr-TR" sz="2400" dirty="0"/>
              <a:t>     (3) Davranış puanı iade edilen ve disiplin cezası kaldırılan öğrencinin disiplin durumuna ilişkin bilgi istendiğinde, öğrencinin disiplin cezası bulunmadığı bildirilir.</a:t>
            </a:r>
          </a:p>
          <a:p>
            <a:endParaRPr lang="tr-TR" dirty="0"/>
          </a:p>
        </p:txBody>
      </p:sp>
    </p:spTree>
    <p:extLst>
      <p:ext uri="{BB962C8B-B14F-4D97-AF65-F5344CB8AC3E}">
        <p14:creationId xmlns:p14="http://schemas.microsoft.com/office/powerpoint/2010/main" val="124874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DEVAM-DEVAMSIZLIK</a:t>
            </a:r>
          </a:p>
        </p:txBody>
      </p:sp>
      <p:sp>
        <p:nvSpPr>
          <p:cNvPr id="3" name="İçerik Yer Tutucusu 2"/>
          <p:cNvSpPr>
            <a:spLocks noGrp="1"/>
          </p:cNvSpPr>
          <p:nvPr>
            <p:ph idx="1"/>
          </p:nvPr>
        </p:nvSpPr>
        <p:spPr>
          <a:xfrm>
            <a:off x="646112" y="1427019"/>
            <a:ext cx="9403742" cy="4890654"/>
          </a:xfrm>
        </p:spPr>
        <p:txBody>
          <a:bodyPr>
            <a:normAutofit/>
          </a:bodyPr>
          <a:lstStyle/>
          <a:p>
            <a:pPr algn="just"/>
            <a:r>
              <a:rPr lang="tr-TR" sz="4000" dirty="0"/>
              <a:t>Devamsızlık süresi özürsüz 10 gün, özürlü 20 gün , toplamda 30 günü geçen  öğrenciler, ders puanlarına bakılmaksızın başarısız sayılır ve durumları yazılı olarak velilerine bildirilir. </a:t>
            </a:r>
          </a:p>
        </p:txBody>
      </p:sp>
      <p:pic>
        <p:nvPicPr>
          <p:cNvPr id="2050" name="Picture 2" descr="DEVAMSIZLIK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3586" y="3867806"/>
            <a:ext cx="2640315" cy="251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2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845128"/>
            <a:ext cx="4701743" cy="5403272"/>
          </a:xfrm>
        </p:spPr>
        <p:txBody>
          <a:bodyPr>
            <a:normAutofit/>
          </a:bodyPr>
          <a:lstStyle/>
          <a:p>
            <a:r>
              <a:rPr lang="tr-TR" sz="4000" dirty="0"/>
              <a:t>Kısa süreli uzaklaştırma cezası alan öğrenciler için bu süre özürsüz devamsızlıktan sayılacaktır.</a:t>
            </a:r>
          </a:p>
        </p:txBody>
      </p:sp>
      <p:pic>
        <p:nvPicPr>
          <p:cNvPr id="4" name="Resim 3"/>
          <p:cNvPicPr>
            <a:picLocks noChangeAspect="1"/>
          </p:cNvPicPr>
          <p:nvPr/>
        </p:nvPicPr>
        <p:blipFill>
          <a:blip r:embed="rId2" cstate="print"/>
          <a:stretch>
            <a:fillRect/>
          </a:stretch>
        </p:blipFill>
        <p:spPr>
          <a:xfrm>
            <a:off x="7277966" y="1260764"/>
            <a:ext cx="3694834" cy="4087091"/>
          </a:xfrm>
          <a:prstGeom prst="rect">
            <a:avLst/>
          </a:prstGeom>
        </p:spPr>
      </p:pic>
    </p:spTree>
    <p:extLst>
      <p:ext uri="{BB962C8B-B14F-4D97-AF65-F5344CB8AC3E}">
        <p14:creationId xmlns:p14="http://schemas.microsoft.com/office/powerpoint/2010/main" val="2725776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492" y="858982"/>
            <a:ext cx="4668981" cy="5389418"/>
          </a:xfrm>
        </p:spPr>
        <p:txBody>
          <a:bodyPr>
            <a:normAutofit/>
          </a:bodyPr>
          <a:lstStyle/>
          <a:p>
            <a:r>
              <a:rPr lang="tr-TR" sz="3600" dirty="0"/>
              <a:t>Öğretmenin bilgisi ve kontrolü dışında, bilişim araçlarıyla meşgul olmak ve dersin akışını bozmak kınama cezası gerektirir.</a:t>
            </a:r>
          </a:p>
        </p:txBody>
      </p:sp>
      <p:pic>
        <p:nvPicPr>
          <p:cNvPr id="14338"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479" y="1402080"/>
            <a:ext cx="5663334" cy="456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7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nlediğiniz için teşekkürler resmi ile ilgili görsel sonucu"/>
          <p:cNvPicPr>
            <a:picLocks noGrp="1" noChangeAspect="1" noChangeArrowheads="1" noCro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2036" y="1066799"/>
            <a:ext cx="7944943" cy="505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9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328" y="415636"/>
            <a:ext cx="7273636" cy="5832763"/>
          </a:xfrm>
        </p:spPr>
        <p:txBody>
          <a:bodyPr>
            <a:noAutofit/>
          </a:bodyPr>
          <a:lstStyle/>
          <a:p>
            <a:pPr algn="just"/>
            <a:r>
              <a:rPr lang="tr-TR" sz="2800" dirty="0"/>
              <a:t>Ancak üniversite hastaneleri, eğitim ve araştırma hastaneleri , tam teşekküllü devlet hastaneleri  ve tam teşekküllü özel hastanelerde kontrol kayıtlı sürekli tedaviyi ya da organ naklini gerektiren hastalığı bulunanlar, kaynaştırma ve özel eğitim gerektirenler, sosyal hizmet, emniyet ve asayiş birimlerinin resmî raporları doğrultusunda koruma ve bakım altına alınanlar ile tutuklu öğrencilerin özürsüz devamsızlık süresi 10 günü geçmemek kaydıyla toplam devamsızlık süresi 60 gün olarak uygulanır. </a:t>
            </a:r>
          </a:p>
        </p:txBody>
      </p:sp>
      <p:pic>
        <p:nvPicPr>
          <p:cNvPr id="3074" name="Picture 2" descr="hastan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193" y="858982"/>
            <a:ext cx="3238500" cy="525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8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983674"/>
            <a:ext cx="10316215" cy="5264726"/>
          </a:xfrm>
        </p:spPr>
        <p:txBody>
          <a:bodyPr>
            <a:normAutofit/>
          </a:bodyPr>
          <a:lstStyle/>
          <a:p>
            <a:pPr algn="just"/>
            <a:r>
              <a:rPr lang="tr-TR" sz="4000" dirty="0"/>
              <a:t>Devamsızlık nedeniyle başarısız sayılan ve öğrenim hakkı bulunan öğrenciler takip eden öğretim yılında okula devam ettirilir. Öğrenim hakkı bulunmayanlar ise okulla ilişikleri kesilerek Açık Öğretim Lisesi, Açık Öğretim İmam Hatip Lisesi veya Mesleki Açık Öğretim Lisesine gönderilir.</a:t>
            </a:r>
          </a:p>
          <a:p>
            <a:pPr algn="just"/>
            <a:endParaRPr lang="tr-TR" dirty="0"/>
          </a:p>
        </p:txBody>
      </p:sp>
    </p:spTree>
    <p:extLst>
      <p:ext uri="{BB962C8B-B14F-4D97-AF65-F5344CB8AC3E}">
        <p14:creationId xmlns:p14="http://schemas.microsoft.com/office/powerpoint/2010/main" val="217997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554182"/>
            <a:ext cx="9052070" cy="5694217"/>
          </a:xfrm>
        </p:spPr>
        <p:txBody>
          <a:bodyPr>
            <a:normAutofit/>
          </a:bodyPr>
          <a:lstStyle/>
          <a:p>
            <a:pPr algn="just"/>
            <a:r>
              <a:rPr lang="tr-TR" sz="4000" dirty="0"/>
              <a:t>Öğrencinin devamsızlık yaptığı süreye ilişkin özür belgesi veya yazılı veli beyanı, özür gününü takip eden en geç 5 iş günü içinde okul yönetimine velisi tarafından verilir ve e-Okul sistemine işlenir. </a:t>
            </a:r>
          </a:p>
          <a:p>
            <a:endParaRPr lang="tr-TR" dirty="0"/>
          </a:p>
        </p:txBody>
      </p:sp>
    </p:spTree>
    <p:extLst>
      <p:ext uri="{BB962C8B-B14F-4D97-AF65-F5344CB8AC3E}">
        <p14:creationId xmlns:p14="http://schemas.microsoft.com/office/powerpoint/2010/main" val="164288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3" y="831274"/>
            <a:ext cx="5339052" cy="5417126"/>
          </a:xfrm>
        </p:spPr>
        <p:txBody>
          <a:bodyPr/>
          <a:lstStyle/>
          <a:p>
            <a:r>
              <a:rPr lang="tr-TR" sz="3600" dirty="0"/>
              <a:t>Günlük toplam ders saatinin 2/3 ü ve daha fazlasına gelmeyenlerin devamsızlığı bir gün, diğer devamsızlıklar ise yarım gün sayılır.</a:t>
            </a:r>
          </a:p>
          <a:p>
            <a:endParaRPr lang="tr-TR" dirty="0"/>
          </a:p>
        </p:txBody>
      </p:sp>
      <p:pic>
        <p:nvPicPr>
          <p:cNvPr id="5122"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365" y="983673"/>
            <a:ext cx="4530436" cy="405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6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609601"/>
            <a:ext cx="9800215" cy="3546764"/>
          </a:xfrm>
        </p:spPr>
        <p:txBody>
          <a:bodyPr>
            <a:normAutofit fontScale="92500" lnSpcReduction="10000"/>
          </a:bodyPr>
          <a:lstStyle/>
          <a:p>
            <a:pPr algn="just"/>
            <a:r>
              <a:rPr lang="tr-TR" sz="2600" dirty="0">
                <a:latin typeface="Century Gothic" panose="020B0502020202020204" pitchFamily="34" charset="0"/>
              </a:rPr>
              <a:t>Yurt içinde ve yurtdışında, bilim, tiyatro, spor, müzik, folklor, beceri yarışması ve benzeri eğitici-kültürel faaliyetlere ve bunların hazırlık çalışmalarına katılmasına Bakanlık, mahallî mülki amirleri ve/veya millî eğitim müdürlüklerince izin verilen öğrenciler ile Gençlik ve Spor Bakanlığınca belirlenen faaliyetin hazırlık dönemi ve organizasyon sürecine katılan öğrenciler, okula devam edemedikleri sürece faaliyet izinli sayılırlar ve bu süre devamsızlık süresine dâhil edilmez. Ancak faaliyet için verilen izinlerin toplamı bir eğitim ve öğretim yılının yarısından fazla olamaz. </a:t>
            </a:r>
          </a:p>
          <a:p>
            <a:endParaRPr lang="tr-TR" dirty="0"/>
          </a:p>
        </p:txBody>
      </p:sp>
      <p:sp>
        <p:nvSpPr>
          <p:cNvPr id="4" name="AutoShape 2" descr="sosyal faaliyetler ile ilgili görsel sonucu"/>
          <p:cNvSpPr>
            <a:spLocks noChangeAspect="1" noChangeArrowheads="1"/>
          </p:cNvSpPr>
          <p:nvPr/>
        </p:nvSpPr>
        <p:spPr bwMode="auto">
          <a:xfrm>
            <a:off x="8426738" y="27095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sosyal faaliyetl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8" name="Resim 7"/>
          <p:cNvPicPr>
            <a:picLocks noChangeAspect="1"/>
          </p:cNvPicPr>
          <p:nvPr/>
        </p:nvPicPr>
        <p:blipFill>
          <a:blip r:embed="rId2" cstate="print"/>
          <a:stretch>
            <a:fillRect/>
          </a:stretch>
        </p:blipFill>
        <p:spPr>
          <a:xfrm>
            <a:off x="1459128" y="4089111"/>
            <a:ext cx="9088582" cy="2307791"/>
          </a:xfrm>
          <a:prstGeom prst="rect">
            <a:avLst/>
          </a:prstGeom>
        </p:spPr>
      </p:pic>
    </p:spTree>
    <p:extLst>
      <p:ext uri="{BB962C8B-B14F-4D97-AF65-F5344CB8AC3E}">
        <p14:creationId xmlns:p14="http://schemas.microsoft.com/office/powerpoint/2010/main" val="16988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3" y="955964"/>
            <a:ext cx="5560724" cy="5292435"/>
          </a:xfrm>
        </p:spPr>
        <p:txBody>
          <a:bodyPr>
            <a:normAutofit/>
          </a:bodyPr>
          <a:lstStyle/>
          <a:p>
            <a:r>
              <a:rPr lang="tr-TR" sz="6000" dirty="0"/>
              <a:t>Beş defa geç kalan öğrenci yarım gün yok sayılır.</a:t>
            </a:r>
          </a:p>
        </p:txBody>
      </p:sp>
      <p:pic>
        <p:nvPicPr>
          <p:cNvPr id="7170" name="Picture 2" descr="geç kalan öğrenc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167" y="1342663"/>
            <a:ext cx="3843688" cy="45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2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416</TotalTime>
  <Words>1502</Words>
  <Application>Microsoft Office PowerPoint</Application>
  <PresentationFormat>Geniş ekran</PresentationFormat>
  <Paragraphs>87</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Century Gothic</vt:lpstr>
      <vt:lpstr>Comic Sans MS</vt:lpstr>
      <vt:lpstr>Wingdings 3</vt:lpstr>
      <vt:lpstr>İyon</vt:lpstr>
      <vt:lpstr>     OKULUMUZA              HOŞGELDİNİZ</vt:lpstr>
      <vt:lpstr>PowerPoint Sunusu</vt:lpstr>
      <vt:lpstr>DEVAM-DEVAMSIZLIK</vt:lpstr>
      <vt:lpstr>PowerPoint Sunusu</vt:lpstr>
      <vt:lpstr>PowerPoint Sunusu</vt:lpstr>
      <vt:lpstr>PowerPoint Sunusu</vt:lpstr>
      <vt:lpstr>PowerPoint Sunusu</vt:lpstr>
      <vt:lpstr>PowerPoint Sunusu</vt:lpstr>
      <vt:lpstr>PowerPoint Sunusu</vt:lpstr>
      <vt:lpstr>SINIF GEÇME</vt:lpstr>
      <vt:lpstr>PowerPoint Sunusu</vt:lpstr>
      <vt:lpstr>PowerPoint Sunusu</vt:lpstr>
      <vt:lpstr>PowerPoint Sunusu</vt:lpstr>
      <vt:lpstr>NAKİL</vt:lpstr>
      <vt:lpstr>PowerPoint Sunusu</vt:lpstr>
      <vt:lpstr>PowerPoint Sunusu</vt:lpstr>
      <vt:lpstr>PowerPoint Sunusu</vt:lpstr>
      <vt:lpstr>Sınıf Tekrarı</vt:lpstr>
      <vt:lpstr>PowerPoint Sunusu</vt:lpstr>
      <vt:lpstr>PowerPoint Sunusu</vt:lpstr>
      <vt:lpstr>PowerPoint Sunusu</vt:lpstr>
      <vt:lpstr>   ÖDÜL-DİSİPLİN</vt:lpstr>
      <vt:lpstr>PowerPoint Sunusu</vt:lpstr>
      <vt:lpstr>PowerPoint Sunusu</vt:lpstr>
      <vt:lpstr>PowerPoint Sunusu</vt:lpstr>
      <vt:lpstr>Disiplin cezaları </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OKULUMUZA              HOŞGELDİNİZ</dc:title>
  <dc:creator>OGRT1</dc:creator>
  <cp:lastModifiedBy>Ferhat Kanat</cp:lastModifiedBy>
  <cp:revision>48</cp:revision>
  <dcterms:created xsi:type="dcterms:W3CDTF">2017-09-27T07:29:49Z</dcterms:created>
  <dcterms:modified xsi:type="dcterms:W3CDTF">2020-09-07T10:31:14Z</dcterms:modified>
</cp:coreProperties>
</file>