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258" r:id="rId4"/>
    <p:sldId id="259" r:id="rId5"/>
    <p:sldId id="260" r:id="rId6"/>
    <p:sldId id="261"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11/23/2020</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5780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745619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11/23/2020</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16709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33824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3365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407045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028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038120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76575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7638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11/23/2020</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59875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11/23/2020</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171647046"/>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03" r:id="rId6"/>
    <p:sldLayoutId id="2147483699" r:id="rId7"/>
    <p:sldLayoutId id="2147483700" r:id="rId8"/>
    <p:sldLayoutId id="2147483701" r:id="rId9"/>
    <p:sldLayoutId id="2147483702" r:id="rId10"/>
    <p:sldLayoutId id="2147483704"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Resim 6" descr="perde, çit, mavi, karanlık içeren bir resim&#10;&#10;Açıklama otomatik olarak oluşturuldu">
            <a:extLst>
              <a:ext uri="{FF2B5EF4-FFF2-40B4-BE49-F238E27FC236}">
                <a16:creationId xmlns:a16="http://schemas.microsoft.com/office/drawing/2014/main" id="{B386D881-5B11-4775-ACB3-5D2553B4EE6E}"/>
              </a:ext>
            </a:extLst>
          </p:cNvPr>
          <p:cNvPicPr>
            <a:picLocks noChangeAspect="1"/>
          </p:cNvPicPr>
          <p:nvPr/>
        </p:nvPicPr>
        <p:blipFill rotWithShape="1">
          <a:blip r:embed="rId2">
            <a:extLst>
              <a:ext uri="{28A0092B-C50C-407E-A947-70E740481C1C}">
                <a14:useLocalDpi xmlns:a14="http://schemas.microsoft.com/office/drawing/2010/main" val="0"/>
              </a:ext>
            </a:extLst>
          </a:blip>
          <a:srcRect l="921" r="2191" b="1"/>
          <a:stretch/>
        </p:blipFill>
        <p:spPr>
          <a:xfrm>
            <a:off x="20" y="10"/>
            <a:ext cx="12191980" cy="6857990"/>
          </a:xfrm>
          <a:prstGeom prst="rect">
            <a:avLst/>
          </a:prstGeom>
        </p:spPr>
      </p:pic>
      <p:sp>
        <p:nvSpPr>
          <p:cNvPr id="48" name="Rectangle 47">
            <a:extLst>
              <a:ext uri="{FF2B5EF4-FFF2-40B4-BE49-F238E27FC236}">
                <a16:creationId xmlns:a16="http://schemas.microsoft.com/office/drawing/2014/main" id="{52F9B1C2-7D20-4F91-A660-197C98B9A3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39445"/>
            <a:ext cx="6114985" cy="2298326"/>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ABD403B-B344-4FC6-8C9B-2257DD76E514}"/>
              </a:ext>
            </a:extLst>
          </p:cNvPr>
          <p:cNvSpPr>
            <a:spLocks noGrp="1"/>
          </p:cNvSpPr>
          <p:nvPr>
            <p:ph type="ctrTitle"/>
          </p:nvPr>
        </p:nvSpPr>
        <p:spPr>
          <a:xfrm>
            <a:off x="960119" y="2100845"/>
            <a:ext cx="4670234" cy="1975527"/>
          </a:xfrm>
        </p:spPr>
        <p:txBody>
          <a:bodyPr anchor="ctr">
            <a:normAutofit/>
          </a:bodyPr>
          <a:lstStyle/>
          <a:p>
            <a:pPr algn="l"/>
            <a:r>
              <a:rPr lang="tr-TR" sz="5100" dirty="0"/>
              <a:t>SİBER DOLANDIRICILIK</a:t>
            </a:r>
          </a:p>
        </p:txBody>
      </p:sp>
      <p:sp>
        <p:nvSpPr>
          <p:cNvPr id="50" name="Rectangle 49">
            <a:extLst>
              <a:ext uri="{FF2B5EF4-FFF2-40B4-BE49-F238E27FC236}">
                <a16:creationId xmlns:a16="http://schemas.microsoft.com/office/drawing/2014/main" id="{A89C4E6E-ECA4-40E5-A54E-13E92B678E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237771"/>
            <a:ext cx="6114982" cy="809351"/>
          </a:xfrm>
          <a:prstGeom prst="rect">
            <a:avLst/>
          </a:prstGeom>
          <a:solidFill>
            <a:schemeClr val="tx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lt Başlık 2">
            <a:extLst>
              <a:ext uri="{FF2B5EF4-FFF2-40B4-BE49-F238E27FC236}">
                <a16:creationId xmlns:a16="http://schemas.microsoft.com/office/drawing/2014/main" id="{20D7015D-049D-4AA8-B860-E64BB80396E3}"/>
              </a:ext>
            </a:extLst>
          </p:cNvPr>
          <p:cNvSpPr>
            <a:spLocks noGrp="1"/>
          </p:cNvSpPr>
          <p:nvPr>
            <p:ph type="subTitle" idx="1"/>
          </p:nvPr>
        </p:nvSpPr>
        <p:spPr>
          <a:xfrm>
            <a:off x="960119" y="4372379"/>
            <a:ext cx="4670233" cy="540135"/>
          </a:xfrm>
        </p:spPr>
        <p:txBody>
          <a:bodyPr anchor="ctr">
            <a:noAutofit/>
          </a:bodyPr>
          <a:lstStyle/>
          <a:p>
            <a:pPr algn="l"/>
            <a:r>
              <a:rPr lang="tr-TR" sz="2000" b="1" i="1" dirty="0"/>
              <a:t>Ferhat Kanat</a:t>
            </a:r>
          </a:p>
          <a:p>
            <a:pPr algn="l"/>
            <a:r>
              <a:rPr lang="tr-TR" sz="2000" b="1" i="1" dirty="0"/>
              <a:t>Okul Psikolojik Danışmanı</a:t>
            </a:r>
          </a:p>
        </p:txBody>
      </p:sp>
    </p:spTree>
    <p:extLst>
      <p:ext uri="{BB962C8B-B14F-4D97-AF65-F5344CB8AC3E}">
        <p14:creationId xmlns:p14="http://schemas.microsoft.com/office/powerpoint/2010/main" val="104459767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D59C58-16D8-4F93-A978-F04295BE0C24}"/>
              </a:ext>
            </a:extLst>
          </p:cNvPr>
          <p:cNvSpPr>
            <a:spLocks noGrp="1"/>
          </p:cNvSpPr>
          <p:nvPr>
            <p:ph type="title"/>
          </p:nvPr>
        </p:nvSpPr>
        <p:spPr/>
        <p:txBody>
          <a:bodyPr>
            <a:normAutofit fontScale="90000"/>
          </a:bodyPr>
          <a:lstStyle/>
          <a:p>
            <a:br>
              <a:rPr lang="tr-TR" sz="4400" b="1" i="0" dirty="0">
                <a:solidFill>
                  <a:srgbClr val="333333"/>
                </a:solidFill>
                <a:effectLst/>
                <a:latin typeface="Roboto Condensed"/>
              </a:rPr>
            </a:br>
            <a:r>
              <a:rPr lang="tr-TR" sz="4400" b="1" i="0" dirty="0">
                <a:effectLst/>
                <a:latin typeface="Roboto Condensed"/>
              </a:rPr>
              <a:t>Farkında Olun, Dikkatli Olun ve Sorgulayın:</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087AB213-401B-4778-89DF-3906F77BC023}"/>
              </a:ext>
            </a:extLst>
          </p:cNvPr>
          <p:cNvSpPr>
            <a:spLocks noGrp="1"/>
          </p:cNvSpPr>
          <p:nvPr>
            <p:ph idx="1"/>
          </p:nvPr>
        </p:nvSpPr>
        <p:spPr/>
        <p:txBody>
          <a:bodyPr>
            <a:normAutofit fontScale="92500" lnSpcReduction="20000"/>
          </a:bodyPr>
          <a:lstStyle/>
          <a:p>
            <a:pPr algn="just"/>
            <a:r>
              <a:rPr lang="tr-TR" b="0" i="0" dirty="0">
                <a:solidFill>
                  <a:srgbClr val="333333"/>
                </a:solidFill>
                <a:effectLst/>
                <a:latin typeface="Roboto Condensed"/>
              </a:rPr>
              <a:t>Sosyal medya ve internet kullanırken her zaman karanlık bir dünya içinde miyiz, elbette hayır! Dikkatli, bilinçli ve sorgulayıcı olunduğunda dolandırıcılık gibi olumsuzluklardan korunmak mümkün. Öncelikle ulaşmak istenilen adrese dikkat edilmelidir. Bir linke veya adrese girilmeden önce adres dikkatlice incelenmelidir. </a:t>
            </a:r>
            <a:r>
              <a:rPr lang="tr-TR" b="1" i="0" dirty="0">
                <a:solidFill>
                  <a:srgbClr val="333333"/>
                </a:solidFill>
                <a:effectLst/>
                <a:latin typeface="Roboto Condensed"/>
              </a:rPr>
              <a:t>Bankaların web adresleri “</a:t>
            </a:r>
            <a:r>
              <a:rPr lang="tr-TR" b="1" i="0" dirty="0" err="1">
                <a:solidFill>
                  <a:srgbClr val="333333"/>
                </a:solidFill>
                <a:effectLst/>
                <a:latin typeface="Roboto Condensed"/>
              </a:rPr>
              <a:t>https</a:t>
            </a:r>
            <a:r>
              <a:rPr lang="tr-TR" b="1" i="0" dirty="0">
                <a:solidFill>
                  <a:srgbClr val="333333"/>
                </a:solidFill>
                <a:effectLst/>
                <a:latin typeface="Roboto Condensed"/>
              </a:rPr>
              <a:t>” ile başlar ve “com.tr” ile biter.</a:t>
            </a:r>
            <a:r>
              <a:rPr lang="tr-TR" b="0" i="0" dirty="0">
                <a:solidFill>
                  <a:srgbClr val="333333"/>
                </a:solidFill>
                <a:effectLst/>
                <a:latin typeface="Roboto Condensed"/>
              </a:rPr>
              <a:t> Yani adres “http” ile başlamaz ve “com” ile bitmez. Ayrıca bankalar linkler, e-postalar veya telefonla arayarak sizden hesap bilgilerinizi istemez, hediye-ödül kazandığınızı söyleyerek kişiler bilgilerinize ulaşmaya çalışmaz. Bunlar bilindiğinde, yaşanacak olası bir dolandırıcılık faaliyetinin önüne geçilmesi sağlanır.</a:t>
            </a:r>
            <a:endParaRPr lang="tr-TR" dirty="0"/>
          </a:p>
        </p:txBody>
      </p:sp>
    </p:spTree>
    <p:extLst>
      <p:ext uri="{BB962C8B-B14F-4D97-AF65-F5344CB8AC3E}">
        <p14:creationId xmlns:p14="http://schemas.microsoft.com/office/powerpoint/2010/main" val="2696989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58FB36D-73B3-45EF-8CD4-221CCC8BE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7835D7-DF12-420F-843A-1C5083D2B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A7CA39B-5360-4DFF-AE08-3B70D950E1F7}"/>
              </a:ext>
            </a:extLst>
          </p:cNvPr>
          <p:cNvSpPr>
            <a:spLocks noGrp="1"/>
          </p:cNvSpPr>
          <p:nvPr>
            <p:ph type="title"/>
          </p:nvPr>
        </p:nvSpPr>
        <p:spPr>
          <a:xfrm>
            <a:off x="960120" y="317814"/>
            <a:ext cx="10268712" cy="1700784"/>
          </a:xfrm>
        </p:spPr>
        <p:txBody>
          <a:bodyPr>
            <a:normAutofit/>
          </a:bodyPr>
          <a:lstStyle/>
          <a:p>
            <a:br>
              <a:rPr lang="tr-TR" sz="3600" b="1" i="0">
                <a:effectLst/>
                <a:latin typeface="Roboto Condensed"/>
              </a:rPr>
            </a:br>
            <a:r>
              <a:rPr lang="tr-TR" sz="3600" b="1" i="0">
                <a:effectLst/>
                <a:latin typeface="Roboto Condensed"/>
              </a:rPr>
              <a:t>Şifre Konusunu Önemseyin:</a:t>
            </a:r>
            <a:br>
              <a:rPr lang="tr-TR" sz="3600" b="1" i="0">
                <a:effectLst/>
                <a:latin typeface="Roboto Condensed"/>
              </a:rPr>
            </a:br>
            <a:endParaRPr lang="tr-TR" sz="3600"/>
          </a:p>
        </p:txBody>
      </p:sp>
      <p:sp>
        <p:nvSpPr>
          <p:cNvPr id="3" name="İçerik Yer Tutucusu 2">
            <a:extLst>
              <a:ext uri="{FF2B5EF4-FFF2-40B4-BE49-F238E27FC236}">
                <a16:creationId xmlns:a16="http://schemas.microsoft.com/office/drawing/2014/main" id="{607FE0EA-B4D3-49BA-B999-455CC866B36C}"/>
              </a:ext>
            </a:extLst>
          </p:cNvPr>
          <p:cNvSpPr>
            <a:spLocks noGrp="1"/>
          </p:cNvSpPr>
          <p:nvPr>
            <p:ph idx="1"/>
          </p:nvPr>
        </p:nvSpPr>
        <p:spPr>
          <a:xfrm>
            <a:off x="960119" y="2784143"/>
            <a:ext cx="6144065" cy="3433031"/>
          </a:xfrm>
        </p:spPr>
        <p:txBody>
          <a:bodyPr anchor="t">
            <a:normAutofit/>
          </a:bodyPr>
          <a:lstStyle/>
          <a:p>
            <a:pPr algn="just">
              <a:lnSpc>
                <a:spcPct val="91000"/>
              </a:lnSpc>
            </a:pPr>
            <a:r>
              <a:rPr lang="tr-TR" sz="2000" b="0" i="0" dirty="0">
                <a:effectLst/>
                <a:latin typeface="Roboto Condensed"/>
              </a:rPr>
              <a:t>İnternet işlemlerinde her ortamda farklı şifre kullanmak kolay olmasa da güvenlik açısından önemlidir. Şifreler sayılardan, harflerden ve özel karakterlerden oluşmalı, en az 8 haneli olmalı ve tahmin edilmesi zor olmalıdır. Doğum tarihi veya art arda gelen sayı, harf kombinasyonları gibi basit şifreler kullanmak, siber dolandırıcıların işini kolaylaştırır. Özellikle bankacılık işlemlerinizde “İki faktörlü kimlik doğrulaması” özelliği kullanılmalıdır.</a:t>
            </a:r>
            <a:endParaRPr lang="tr-TR" sz="2000" dirty="0"/>
          </a:p>
        </p:txBody>
      </p:sp>
      <p:pic>
        <p:nvPicPr>
          <p:cNvPr id="5" name="Resim 4" descr="metre, saat içeren bir resim&#10;&#10;Açıklama otomatik olarak oluşturuldu">
            <a:extLst>
              <a:ext uri="{FF2B5EF4-FFF2-40B4-BE49-F238E27FC236}">
                <a16:creationId xmlns:a16="http://schemas.microsoft.com/office/drawing/2014/main" id="{26AA3C50-DADE-4A5C-B5CD-5AAA3F0B22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4184" y="2784143"/>
            <a:ext cx="4955294" cy="2980553"/>
          </a:xfrm>
          <a:prstGeom prst="rect">
            <a:avLst/>
          </a:prstGeom>
        </p:spPr>
      </p:pic>
    </p:spTree>
    <p:extLst>
      <p:ext uri="{BB962C8B-B14F-4D97-AF65-F5344CB8AC3E}">
        <p14:creationId xmlns:p14="http://schemas.microsoft.com/office/powerpoint/2010/main" val="140461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7ABA6D-5C22-45CE-9E27-FC90941559AC}"/>
              </a:ext>
            </a:extLst>
          </p:cNvPr>
          <p:cNvSpPr>
            <a:spLocks noGrp="1"/>
          </p:cNvSpPr>
          <p:nvPr>
            <p:ph type="title"/>
          </p:nvPr>
        </p:nvSpPr>
        <p:spPr>
          <a:xfrm>
            <a:off x="768626" y="251792"/>
            <a:ext cx="10460206" cy="1656522"/>
          </a:xfrm>
        </p:spPr>
        <p:txBody>
          <a:bodyPr>
            <a:normAutofit fontScale="90000"/>
          </a:bodyPr>
          <a:lstStyle/>
          <a:p>
            <a:pPr algn="ctr"/>
            <a:br>
              <a:rPr lang="tr-TR" sz="4000" b="1" i="0">
                <a:effectLst/>
                <a:latin typeface="Roboto Condensed"/>
              </a:rPr>
            </a:br>
            <a:br>
              <a:rPr lang="tr-TR" sz="4000" b="1" i="0">
                <a:effectLst/>
                <a:latin typeface="Roboto Condensed"/>
              </a:rPr>
            </a:br>
            <a:r>
              <a:rPr lang="tr-TR" sz="4000" b="1" i="0">
                <a:effectLst/>
                <a:latin typeface="Roboto Condensed"/>
              </a:rPr>
              <a:t>SİBER </a:t>
            </a:r>
            <a:r>
              <a:rPr lang="tr-TR" sz="4000" b="1" i="0" dirty="0">
                <a:effectLst/>
                <a:latin typeface="Roboto Condensed"/>
              </a:rPr>
              <a:t>DOLANDIRICILAR ZAAFLARINIZDAN VURUYOR!</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C9884614-7E51-436C-83E7-5FE05F03F3FB}"/>
              </a:ext>
            </a:extLst>
          </p:cNvPr>
          <p:cNvSpPr>
            <a:spLocks noGrp="1"/>
          </p:cNvSpPr>
          <p:nvPr>
            <p:ph idx="1"/>
          </p:nvPr>
        </p:nvSpPr>
        <p:spPr/>
        <p:txBody>
          <a:bodyPr>
            <a:normAutofit fontScale="92500" lnSpcReduction="10000"/>
          </a:bodyPr>
          <a:lstStyle/>
          <a:p>
            <a:pPr algn="just"/>
            <a:r>
              <a:rPr lang="tr-TR" b="0" i="0" dirty="0">
                <a:solidFill>
                  <a:srgbClr val="333333"/>
                </a:solidFill>
                <a:effectLst/>
                <a:ea typeface="MS PGothic" panose="020B0600070205080204" pitchFamily="34" charset="-128"/>
              </a:rPr>
              <a:t>Ülkemizde kullanımı her geçen gün artan sosyal paylaşım ağları, toplumu her alanda ve her yönüyle kuşatmaya devam ediyor. İnternet deyince akla ilk gelen bu ortamlar, özellikleri ve kullanım alanları ile birbirleriyle farklılıklar gösterse de, kullanıcılar üzerinde hemen hemen aynı etkiye sahipler. Bu etkiler olumlu ve olumsuz olarak çift yönlü olsa da bizim dikkat etmemiz gereken kısım, sosyal medya mecralarında yapılan </a:t>
            </a:r>
            <a:r>
              <a:rPr lang="tr-TR" b="1" i="0" dirty="0">
                <a:solidFill>
                  <a:srgbClr val="333333"/>
                </a:solidFill>
                <a:effectLst/>
                <a:ea typeface="MS PGothic" panose="020B0600070205080204" pitchFamily="34" charset="-128"/>
              </a:rPr>
              <a:t>“sosyal mühendislik”,</a:t>
            </a:r>
            <a:r>
              <a:rPr lang="tr-TR" b="0" i="0" dirty="0">
                <a:solidFill>
                  <a:srgbClr val="333333"/>
                </a:solidFill>
                <a:effectLst/>
                <a:ea typeface="MS PGothic" panose="020B0600070205080204" pitchFamily="34" charset="-128"/>
              </a:rPr>
              <a:t> </a:t>
            </a:r>
            <a:r>
              <a:rPr lang="tr-TR" b="1" i="0" dirty="0">
                <a:solidFill>
                  <a:srgbClr val="333333"/>
                </a:solidFill>
                <a:effectLst/>
                <a:ea typeface="MS PGothic" panose="020B0600070205080204" pitchFamily="34" charset="-128"/>
              </a:rPr>
              <a:t>“sponsorlu sahte reklamlar</a:t>
            </a:r>
            <a:r>
              <a:rPr lang="tr-TR" b="0" i="0" dirty="0">
                <a:solidFill>
                  <a:srgbClr val="333333"/>
                </a:solidFill>
                <a:effectLst/>
                <a:ea typeface="MS PGothic" panose="020B0600070205080204" pitchFamily="34" charset="-128"/>
              </a:rPr>
              <a:t>” ve </a:t>
            </a:r>
            <a:r>
              <a:rPr lang="tr-TR" b="1" i="0" dirty="0">
                <a:solidFill>
                  <a:srgbClr val="333333"/>
                </a:solidFill>
                <a:effectLst/>
                <a:ea typeface="MS PGothic" panose="020B0600070205080204" pitchFamily="34" charset="-128"/>
              </a:rPr>
              <a:t>“</a:t>
            </a:r>
            <a:r>
              <a:rPr lang="tr-TR" b="1" i="0" dirty="0" err="1">
                <a:solidFill>
                  <a:srgbClr val="333333"/>
                </a:solidFill>
                <a:effectLst/>
                <a:ea typeface="MS PGothic" panose="020B0600070205080204" pitchFamily="34" charset="-128"/>
              </a:rPr>
              <a:t>oltalama</a:t>
            </a:r>
            <a:r>
              <a:rPr lang="tr-TR" b="1" i="0" dirty="0">
                <a:solidFill>
                  <a:srgbClr val="333333"/>
                </a:solidFill>
                <a:effectLst/>
                <a:ea typeface="MS PGothic" panose="020B0600070205080204" pitchFamily="34" charset="-128"/>
              </a:rPr>
              <a:t>”</a:t>
            </a:r>
            <a:r>
              <a:rPr lang="tr-TR" b="0" i="0" dirty="0">
                <a:solidFill>
                  <a:srgbClr val="333333"/>
                </a:solidFill>
                <a:effectLst/>
                <a:ea typeface="MS PGothic" panose="020B0600070205080204" pitchFamily="34" charset="-128"/>
              </a:rPr>
              <a:t> gibi yöntemlerle insanları tuzağa düşüren, dolandıran, banka bilgileri gibi çok kritik kişisel bilgileri çalan internet dolandırıcıları…</a:t>
            </a:r>
            <a:endParaRPr lang="tr-TR" dirty="0">
              <a:ea typeface="MS PGothic" panose="020B0600070205080204" pitchFamily="34" charset="-128"/>
            </a:endParaRPr>
          </a:p>
        </p:txBody>
      </p:sp>
    </p:spTree>
    <p:extLst>
      <p:ext uri="{BB962C8B-B14F-4D97-AF65-F5344CB8AC3E}">
        <p14:creationId xmlns:p14="http://schemas.microsoft.com/office/powerpoint/2010/main" val="4243057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9A2033D-4E7C-477C-8E47-FC30A2C2685E}"/>
              </a:ext>
            </a:extLst>
          </p:cNvPr>
          <p:cNvSpPr>
            <a:spLocks noGrp="1"/>
          </p:cNvSpPr>
          <p:nvPr>
            <p:ph type="title"/>
          </p:nvPr>
        </p:nvSpPr>
        <p:spPr>
          <a:xfrm>
            <a:off x="960120" y="317814"/>
            <a:ext cx="10268712" cy="1700784"/>
          </a:xfrm>
        </p:spPr>
        <p:txBody>
          <a:bodyPr>
            <a:normAutofit/>
          </a:bodyPr>
          <a:lstStyle/>
          <a:p>
            <a:endParaRPr lang="tr-TR"/>
          </a:p>
        </p:txBody>
      </p:sp>
      <p:sp>
        <p:nvSpPr>
          <p:cNvPr id="3" name="İçerik Yer Tutucusu 2">
            <a:extLst>
              <a:ext uri="{FF2B5EF4-FFF2-40B4-BE49-F238E27FC236}">
                <a16:creationId xmlns:a16="http://schemas.microsoft.com/office/drawing/2014/main" id="{765CEEDB-FC4F-481A-BBEF-FB6B688F335B}"/>
              </a:ext>
            </a:extLst>
          </p:cNvPr>
          <p:cNvSpPr>
            <a:spLocks noGrp="1"/>
          </p:cNvSpPr>
          <p:nvPr>
            <p:ph idx="1"/>
          </p:nvPr>
        </p:nvSpPr>
        <p:spPr>
          <a:xfrm>
            <a:off x="960120" y="2587752"/>
            <a:ext cx="5869303" cy="3593592"/>
          </a:xfrm>
        </p:spPr>
        <p:txBody>
          <a:bodyPr>
            <a:normAutofit/>
          </a:bodyPr>
          <a:lstStyle/>
          <a:p>
            <a:pPr>
              <a:lnSpc>
                <a:spcPct val="91000"/>
              </a:lnSpc>
            </a:pPr>
            <a:r>
              <a:rPr lang="tr-TR" sz="2400" b="0" i="0" dirty="0">
                <a:effectLst/>
                <a:latin typeface="Roboto Condensed"/>
              </a:rPr>
              <a:t>Öyle ki sosyal medya, gerçek hayatı aratmayacak kadar ciddi dolandırıcılıklar ve riskli olaylarla dolu bir dünya haline geldi. Çeşitli ikna teknikleri, manipülasyon, sosyal mühendislik, yalan haberler, sponsorlu ve güvenilir imajı olan reklamlarla ve kampanyalarla her an internet dolandırıcıları ve kötü niyetli kişilerle karşı karşıyayız artık.</a:t>
            </a:r>
            <a:endParaRPr lang="tr-TR" sz="2400" dirty="0"/>
          </a:p>
        </p:txBody>
      </p:sp>
      <p:pic>
        <p:nvPicPr>
          <p:cNvPr id="7" name="Resim 6" descr="tablo, oturma, bilgisayar, yerleştirme içeren bir resim&#10;&#10;Açıklama otomatik olarak oluşturuldu">
            <a:extLst>
              <a:ext uri="{FF2B5EF4-FFF2-40B4-BE49-F238E27FC236}">
                <a16:creationId xmlns:a16="http://schemas.microsoft.com/office/drawing/2014/main" id="{A3D1BE32-DC1F-4A78-9678-ECB4ACF30D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7409" y="2465510"/>
            <a:ext cx="5317588" cy="3715834"/>
          </a:xfrm>
          <a:prstGeom prst="rect">
            <a:avLst/>
          </a:prstGeom>
        </p:spPr>
      </p:pic>
    </p:spTree>
    <p:extLst>
      <p:ext uri="{BB962C8B-B14F-4D97-AF65-F5344CB8AC3E}">
        <p14:creationId xmlns:p14="http://schemas.microsoft.com/office/powerpoint/2010/main" val="514834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63ED7F-79BB-46ED-81C7-B3027E197C8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DAC1403-427D-41DB-88EB-7D392A37E6BF}"/>
              </a:ext>
            </a:extLst>
          </p:cNvPr>
          <p:cNvSpPr>
            <a:spLocks noGrp="1"/>
          </p:cNvSpPr>
          <p:nvPr>
            <p:ph idx="1"/>
          </p:nvPr>
        </p:nvSpPr>
        <p:spPr>
          <a:xfrm>
            <a:off x="715617" y="2332383"/>
            <a:ext cx="6444837" cy="3848961"/>
          </a:xfrm>
        </p:spPr>
        <p:txBody>
          <a:bodyPr>
            <a:noAutofit/>
          </a:bodyPr>
          <a:lstStyle/>
          <a:p>
            <a:r>
              <a:rPr lang="tr-TR" sz="2000" b="0" i="0" dirty="0">
                <a:solidFill>
                  <a:srgbClr val="333333"/>
                </a:solidFill>
                <a:effectLst/>
                <a:latin typeface="Roboto Condensed"/>
              </a:rPr>
              <a:t>Şunu artık akıldan hiç çıkarmamak gerekiyor, gerçek hayatta karşılaşılan hemen her şey, her risk ve belki de daha fazlası, internet ve sosyal medya ortamları için de geçerli hale geldi. Ticaret, e-ticarete; geleneksel oyunlar, dijital oyunlara; zorbalık, siber zorbalığa; bankacılık, e-bankacılığa, sağlık, eğitim ve daha pek çok alan, dijitalleşen dünya içinde dönüşürken, dolandırıcılar ve siber korsanlar da boş durmuyorlar haliyle. Oturdukları yerden, sizin bir “tık” lama hamleniz ile bankadaki paranızı ruhunuz duymadan kendi hesaplarına geçiriyorlar. Nasıl mı?</a:t>
            </a:r>
            <a:endParaRPr lang="tr-TR" sz="2000" dirty="0"/>
          </a:p>
        </p:txBody>
      </p:sp>
      <p:pic>
        <p:nvPicPr>
          <p:cNvPr id="5" name="Resim 4" descr="iç mekan, tablo, oturma, bilgisayar içeren bir resim&#10;&#10;Açıklama otomatik olarak oluşturuldu">
            <a:extLst>
              <a:ext uri="{FF2B5EF4-FFF2-40B4-BE49-F238E27FC236}">
                <a16:creationId xmlns:a16="http://schemas.microsoft.com/office/drawing/2014/main" id="{D1E94717-DC9B-4E32-9EDE-7D93781374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7064" y="2332383"/>
            <a:ext cx="4712911" cy="3491642"/>
          </a:xfrm>
          <a:prstGeom prst="rect">
            <a:avLst/>
          </a:prstGeom>
        </p:spPr>
      </p:pic>
    </p:spTree>
    <p:extLst>
      <p:ext uri="{BB962C8B-B14F-4D97-AF65-F5344CB8AC3E}">
        <p14:creationId xmlns:p14="http://schemas.microsoft.com/office/powerpoint/2010/main" val="81607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10CBD6-8C46-4751-ABD0-B58B055E29F8}"/>
              </a:ext>
            </a:extLst>
          </p:cNvPr>
          <p:cNvSpPr>
            <a:spLocks noGrp="1"/>
          </p:cNvSpPr>
          <p:nvPr>
            <p:ph type="title"/>
          </p:nvPr>
        </p:nvSpPr>
        <p:spPr/>
        <p:txBody>
          <a:bodyPr>
            <a:normAutofit/>
          </a:bodyPr>
          <a:lstStyle/>
          <a:p>
            <a:r>
              <a:rPr lang="tr-TR" sz="3200" dirty="0"/>
              <a:t>Sosyal Medyadaki Banka Reklamlarına ve Sponsorlu Yayınlara Dikkat!</a:t>
            </a:r>
          </a:p>
        </p:txBody>
      </p:sp>
      <p:sp>
        <p:nvSpPr>
          <p:cNvPr id="3" name="İçerik Yer Tutucusu 2">
            <a:extLst>
              <a:ext uri="{FF2B5EF4-FFF2-40B4-BE49-F238E27FC236}">
                <a16:creationId xmlns:a16="http://schemas.microsoft.com/office/drawing/2014/main" id="{85AFCE02-B284-43EB-9320-5DB7C2036714}"/>
              </a:ext>
            </a:extLst>
          </p:cNvPr>
          <p:cNvSpPr>
            <a:spLocks noGrp="1"/>
          </p:cNvSpPr>
          <p:nvPr>
            <p:ph idx="1"/>
          </p:nvPr>
        </p:nvSpPr>
        <p:spPr/>
        <p:txBody>
          <a:bodyPr>
            <a:normAutofit fontScale="92500" lnSpcReduction="10000"/>
          </a:bodyPr>
          <a:lstStyle/>
          <a:p>
            <a:pPr algn="just"/>
            <a:r>
              <a:rPr lang="tr-TR" b="0" i="0" dirty="0">
                <a:solidFill>
                  <a:srgbClr val="333333"/>
                </a:solidFill>
                <a:effectLst/>
                <a:latin typeface="Roboto Condensed"/>
              </a:rPr>
              <a:t>Son dönemde yaygınlaşan bu dolandırıcılık türünde, sosyal medyanın sunduğu “sponsorlu yayınlar” özelliği kullanılıyor. Bu oldukça tehlikeli ve kapsama alanı geniş olan dolandırıcılık yöntemi ile bankaların logolarını, kullandıkları sloganları gerçeğinden ayırt etmek oldukça zorlaşıyor. Bu yüzden, </a:t>
            </a:r>
            <a:r>
              <a:rPr lang="tr-TR" b="1" i="0" dirty="0">
                <a:solidFill>
                  <a:srgbClr val="333333"/>
                </a:solidFill>
                <a:effectLst/>
                <a:latin typeface="Roboto Condensed"/>
              </a:rPr>
              <a:t>sponsorlu banka reklamlarından, şok kampanyalardan, para-hediye-ödül</a:t>
            </a:r>
            <a:r>
              <a:rPr lang="tr-TR" b="0" i="0" dirty="0">
                <a:solidFill>
                  <a:srgbClr val="333333"/>
                </a:solidFill>
                <a:effectLst/>
                <a:latin typeface="Roboto Condensed"/>
              </a:rPr>
              <a:t> kazanmayı vadeden bağlantılardan, sitelerden, oyunlardan uzak durulmalıdır. </a:t>
            </a:r>
            <a:r>
              <a:rPr lang="tr-TR" b="1" i="0" dirty="0">
                <a:solidFill>
                  <a:srgbClr val="333333"/>
                </a:solidFill>
                <a:effectLst/>
                <a:latin typeface="Roboto Condensed"/>
              </a:rPr>
              <a:t>Sosyal medya bu tip dolandırıcılık faaliyetleri için biçilmiş bir kaftan gibidir. Sosyal medya, bankaların reklamları vasıtasıyla yarışma, hediye-ödül kazanma mecrası asla değildir.</a:t>
            </a:r>
            <a:r>
              <a:rPr lang="tr-TR" b="0" i="0" dirty="0">
                <a:solidFill>
                  <a:srgbClr val="333333"/>
                </a:solidFill>
                <a:effectLst/>
                <a:latin typeface="Roboto Condensed"/>
              </a:rPr>
              <a:t> </a:t>
            </a:r>
            <a:endParaRPr lang="tr-TR" dirty="0"/>
          </a:p>
        </p:txBody>
      </p:sp>
    </p:spTree>
    <p:extLst>
      <p:ext uri="{BB962C8B-B14F-4D97-AF65-F5344CB8AC3E}">
        <p14:creationId xmlns:p14="http://schemas.microsoft.com/office/powerpoint/2010/main" val="314856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58FB36D-73B3-45EF-8CD4-221CCC8BE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7835D7-DF12-420F-843A-1C5083D2B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7AA9437-5BB2-46F8-85FB-6143C43EE39B}"/>
              </a:ext>
            </a:extLst>
          </p:cNvPr>
          <p:cNvSpPr>
            <a:spLocks noGrp="1"/>
          </p:cNvSpPr>
          <p:nvPr>
            <p:ph type="title"/>
          </p:nvPr>
        </p:nvSpPr>
        <p:spPr>
          <a:xfrm>
            <a:off x="960120" y="317814"/>
            <a:ext cx="10268712" cy="1166429"/>
          </a:xfrm>
        </p:spPr>
        <p:txBody>
          <a:bodyPr>
            <a:normAutofit/>
          </a:bodyPr>
          <a:lstStyle/>
          <a:p>
            <a:endParaRPr lang="tr-TR" dirty="0"/>
          </a:p>
        </p:txBody>
      </p:sp>
      <p:sp>
        <p:nvSpPr>
          <p:cNvPr id="3" name="İçerik Yer Tutucusu 2">
            <a:extLst>
              <a:ext uri="{FF2B5EF4-FFF2-40B4-BE49-F238E27FC236}">
                <a16:creationId xmlns:a16="http://schemas.microsoft.com/office/drawing/2014/main" id="{DE1B503D-8690-473C-9BA9-9AFCAA377D2F}"/>
              </a:ext>
            </a:extLst>
          </p:cNvPr>
          <p:cNvSpPr>
            <a:spLocks noGrp="1"/>
          </p:cNvSpPr>
          <p:nvPr>
            <p:ph idx="1"/>
          </p:nvPr>
        </p:nvSpPr>
        <p:spPr>
          <a:xfrm>
            <a:off x="960120" y="2784143"/>
            <a:ext cx="5782586" cy="3433031"/>
          </a:xfrm>
        </p:spPr>
        <p:txBody>
          <a:bodyPr anchor="t">
            <a:normAutofit/>
          </a:bodyPr>
          <a:lstStyle/>
          <a:p>
            <a:pPr algn="just">
              <a:lnSpc>
                <a:spcPct val="91000"/>
              </a:lnSpc>
            </a:pPr>
            <a:r>
              <a:rPr lang="tr-TR" sz="2000" b="0" i="0" dirty="0">
                <a:effectLst/>
                <a:latin typeface="Roboto Condensed"/>
              </a:rPr>
              <a:t>Sosyal medya amacına uygun ve doğru bir şekilde kullanılmalıdır çünkü “sosyal medya” sadece sosyal medyadır, bankacılık işlemleri için bankaların kendi web adresleri kullanılmalıdır. Sosyal medyada karşılaşılan reklamları, linkleri tıklayarak bankacılık işlemleri kesinlikle yapılmamalıdır. Genellikle e-posta ve linkler aracılığıyla bedava veya çok cazip fiyatlarla teklif edilen ürün, hizmet, reklam ve kampanyalar birer tuzaktır.</a:t>
            </a:r>
            <a:endParaRPr lang="tr-TR" sz="2000" dirty="0"/>
          </a:p>
        </p:txBody>
      </p:sp>
      <p:pic>
        <p:nvPicPr>
          <p:cNvPr id="5" name="Resim 4">
            <a:extLst>
              <a:ext uri="{FF2B5EF4-FFF2-40B4-BE49-F238E27FC236}">
                <a16:creationId xmlns:a16="http://schemas.microsoft.com/office/drawing/2014/main" id="{38CF83A6-6265-4914-A66C-5356D24B89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0643" y="2582802"/>
            <a:ext cx="4837044" cy="3634371"/>
          </a:xfrm>
          <a:prstGeom prst="rect">
            <a:avLst/>
          </a:prstGeom>
        </p:spPr>
      </p:pic>
    </p:spTree>
    <p:extLst>
      <p:ext uri="{BB962C8B-B14F-4D97-AF65-F5344CB8AC3E}">
        <p14:creationId xmlns:p14="http://schemas.microsoft.com/office/powerpoint/2010/main" val="211341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FAD24-6702-4284-BC97-B74E92E1B86D}"/>
              </a:ext>
            </a:extLst>
          </p:cNvPr>
          <p:cNvSpPr>
            <a:spLocks noGrp="1"/>
          </p:cNvSpPr>
          <p:nvPr>
            <p:ph type="title"/>
          </p:nvPr>
        </p:nvSpPr>
        <p:spPr/>
        <p:txBody>
          <a:bodyPr>
            <a:normAutofit fontScale="90000"/>
          </a:bodyPr>
          <a:lstStyle/>
          <a:p>
            <a:br>
              <a:rPr lang="tr-TR" sz="4900" b="1" i="0" dirty="0">
                <a:solidFill>
                  <a:srgbClr val="333333"/>
                </a:solidFill>
                <a:effectLst/>
                <a:latin typeface="Roboto Condensed"/>
              </a:rPr>
            </a:br>
            <a:r>
              <a:rPr lang="tr-TR" sz="4900" b="1" i="0" dirty="0">
                <a:effectLst/>
                <a:latin typeface="Roboto Condensed"/>
              </a:rPr>
              <a:t>Sosyal Mühendisliğin Kurbanı Olmayın!</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27262A3A-00FB-4191-8998-FA902EBF80CB}"/>
              </a:ext>
            </a:extLst>
          </p:cNvPr>
          <p:cNvSpPr>
            <a:spLocks noGrp="1"/>
          </p:cNvSpPr>
          <p:nvPr>
            <p:ph idx="1"/>
          </p:nvPr>
        </p:nvSpPr>
        <p:spPr/>
        <p:txBody>
          <a:bodyPr>
            <a:normAutofit fontScale="92500"/>
          </a:bodyPr>
          <a:lstStyle/>
          <a:p>
            <a:pPr algn="just"/>
            <a:r>
              <a:rPr lang="tr-TR" b="0" i="0" dirty="0">
                <a:solidFill>
                  <a:srgbClr val="333333"/>
                </a:solidFill>
                <a:effectLst/>
                <a:latin typeface="Roboto Condensed"/>
              </a:rPr>
              <a:t>Siber dünya çok çeşitli risklerin, ikna tekniklerinin, siber tuzakların, akıl oyunlarının, yalanların ve önemli bilgilerinizi toplamak için çeşitli tekniklerin ve sömürülerin kullanıldığı bir ortamdır. Ve “sosyal mühendislik” en yaygın </a:t>
            </a:r>
            <a:r>
              <a:rPr lang="tr-TR" b="1" i="0" dirty="0">
                <a:solidFill>
                  <a:srgbClr val="333333"/>
                </a:solidFill>
                <a:effectLst/>
                <a:latin typeface="Roboto Condensed"/>
              </a:rPr>
              <a:t>(hacking)</a:t>
            </a:r>
            <a:r>
              <a:rPr lang="tr-TR" b="0" i="0" dirty="0">
                <a:solidFill>
                  <a:srgbClr val="333333"/>
                </a:solidFill>
                <a:effectLst/>
                <a:latin typeface="Roboto Condensed"/>
              </a:rPr>
              <a:t> yöntemlerinden biridir. Sosyal mühendislikteki amaç, insanın duygusal dikkatsizliğinin ve buna göre beliren eğilimlerinin, zaaflarının kullanılarak kandırılması ve önemli kişisel bilgilere ulaşılmasıdır. Bunun farkında olmak, bu gibi şüpheli durumlarda tedbirli, bilinçli ve daha dikkatli davranmayı sağlayacak ve sosyal mühendislerin tuzağından koruyacaktır.</a:t>
            </a:r>
            <a:endParaRPr lang="tr-TR" dirty="0"/>
          </a:p>
        </p:txBody>
      </p:sp>
    </p:spTree>
    <p:extLst>
      <p:ext uri="{BB962C8B-B14F-4D97-AF65-F5344CB8AC3E}">
        <p14:creationId xmlns:p14="http://schemas.microsoft.com/office/powerpoint/2010/main" val="396398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F58FB36D-73B3-45EF-8CD4-221CCC8BE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4D7835D7-DF12-420F-843A-1C5083D2B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B64ED9A-BB7E-4F1F-B6F3-D328472660C6}"/>
              </a:ext>
            </a:extLst>
          </p:cNvPr>
          <p:cNvSpPr>
            <a:spLocks noGrp="1"/>
          </p:cNvSpPr>
          <p:nvPr>
            <p:ph type="title"/>
          </p:nvPr>
        </p:nvSpPr>
        <p:spPr>
          <a:xfrm>
            <a:off x="960120" y="317814"/>
            <a:ext cx="10268712" cy="1700784"/>
          </a:xfrm>
        </p:spPr>
        <p:txBody>
          <a:bodyPr>
            <a:normAutofit/>
          </a:bodyPr>
          <a:lstStyle/>
          <a:p>
            <a:br>
              <a:rPr lang="tr-TR" sz="2600" b="1" i="0">
                <a:effectLst/>
                <a:latin typeface="Roboto Condensed"/>
              </a:rPr>
            </a:br>
            <a:r>
              <a:rPr lang="tr-TR" sz="2600" b="1" i="0">
                <a:effectLst/>
                <a:latin typeface="Roboto Condensed"/>
              </a:rPr>
              <a:t>Sosyal Paylaşım Ağlarında Her Linke Tıklamayın!</a:t>
            </a:r>
            <a:br>
              <a:rPr lang="tr-TR" sz="2600" b="1" i="0">
                <a:effectLst/>
                <a:latin typeface="Roboto Condensed"/>
              </a:rPr>
            </a:br>
            <a:endParaRPr lang="tr-TR" sz="2600"/>
          </a:p>
        </p:txBody>
      </p:sp>
      <p:sp>
        <p:nvSpPr>
          <p:cNvPr id="3" name="İçerik Yer Tutucusu 2">
            <a:extLst>
              <a:ext uri="{FF2B5EF4-FFF2-40B4-BE49-F238E27FC236}">
                <a16:creationId xmlns:a16="http://schemas.microsoft.com/office/drawing/2014/main" id="{29D6EEF6-8ED0-4C3A-905F-83794ABB02E7}"/>
              </a:ext>
            </a:extLst>
          </p:cNvPr>
          <p:cNvSpPr>
            <a:spLocks noGrp="1"/>
          </p:cNvSpPr>
          <p:nvPr>
            <p:ph idx="1"/>
          </p:nvPr>
        </p:nvSpPr>
        <p:spPr>
          <a:xfrm>
            <a:off x="960120" y="2784143"/>
            <a:ext cx="5782586" cy="3433031"/>
          </a:xfrm>
        </p:spPr>
        <p:txBody>
          <a:bodyPr anchor="t">
            <a:noAutofit/>
          </a:bodyPr>
          <a:lstStyle/>
          <a:p>
            <a:pPr algn="just">
              <a:lnSpc>
                <a:spcPct val="91000"/>
              </a:lnSpc>
            </a:pPr>
            <a:r>
              <a:rPr lang="tr-TR" sz="2000" b="0" i="0" dirty="0">
                <a:effectLst/>
                <a:latin typeface="Roboto Condensed"/>
              </a:rPr>
              <a:t>Sosyal paylaşım sitelerinde son dönemde giderek yaygınlaşan dolandırıcılık tekniği </a:t>
            </a:r>
            <a:r>
              <a:rPr lang="tr-TR" sz="2000" b="1" i="0" dirty="0">
                <a:effectLst/>
                <a:latin typeface="Roboto Condensed"/>
              </a:rPr>
              <a:t>“</a:t>
            </a:r>
            <a:r>
              <a:rPr lang="tr-TR" sz="2000" b="1" i="0" dirty="0" err="1">
                <a:effectLst/>
                <a:latin typeface="Roboto Condensed"/>
              </a:rPr>
              <a:t>Oltalama</a:t>
            </a:r>
            <a:r>
              <a:rPr lang="tr-TR" sz="2000" b="1" i="0" dirty="0">
                <a:effectLst/>
                <a:latin typeface="Roboto Condensed"/>
              </a:rPr>
              <a:t>’</a:t>
            </a:r>
            <a:r>
              <a:rPr lang="tr-TR" sz="2000" b="0" i="0" dirty="0">
                <a:effectLst/>
                <a:latin typeface="Roboto Condensed"/>
              </a:rPr>
              <a:t> veya </a:t>
            </a:r>
            <a:r>
              <a:rPr lang="tr-TR" sz="2000" b="1" i="0" dirty="0">
                <a:effectLst/>
                <a:latin typeface="Roboto Condensed"/>
              </a:rPr>
              <a:t>“Yemlemedir”</a:t>
            </a:r>
            <a:r>
              <a:rPr lang="tr-TR" sz="2000" b="0" i="0" dirty="0">
                <a:effectLst/>
                <a:latin typeface="Roboto Condensed"/>
              </a:rPr>
              <a:t> </a:t>
            </a:r>
            <a:r>
              <a:rPr lang="tr-TR" sz="2000" b="1" i="0" dirty="0">
                <a:effectLst/>
                <a:latin typeface="Roboto Condensed"/>
              </a:rPr>
              <a:t>(</a:t>
            </a:r>
            <a:r>
              <a:rPr lang="tr-TR" sz="2000" b="1" i="0" dirty="0" err="1">
                <a:effectLst/>
                <a:latin typeface="Roboto Condensed"/>
              </a:rPr>
              <a:t>Phishing</a:t>
            </a:r>
            <a:r>
              <a:rPr lang="tr-TR" sz="2000" b="1" i="0" dirty="0">
                <a:effectLst/>
                <a:latin typeface="Roboto Condensed"/>
              </a:rPr>
              <a:t>)</a:t>
            </a:r>
            <a:r>
              <a:rPr lang="tr-TR" sz="2000" b="0" i="0" dirty="0">
                <a:effectLst/>
                <a:latin typeface="Roboto Condensed"/>
              </a:rPr>
              <a:t>. Kendilerine resmi, kurumsal bir hesapmış gibi bir görünüm veren bu yöntemle, sosyal medyada linkler paylaşılıyor. Genellikle bankaların web sayfalarını taklit eden bu linkleri gerçek zannedip tıkladığınızda zararlı yazılımlar cihazınıza yerleşiyor ve bir de müşteri numarası-şifre gibi bilgilerinizi girdiğinizde, dolandırıcıların ağına takılmış oluyorsunuz, geçmiş olsun, dolandırıcılar artık banka hesaplarınıza erişerek her işlemi yapabiliyor..</a:t>
            </a:r>
            <a:endParaRPr lang="tr-TR" sz="2000" dirty="0"/>
          </a:p>
        </p:txBody>
      </p:sp>
      <p:pic>
        <p:nvPicPr>
          <p:cNvPr id="5" name="Resim 4" descr="iç mekan, bilgisayar, klavye, dizüstü içeren bir resim&#10;&#10;Açıklama otomatik olarak oluşturuldu">
            <a:extLst>
              <a:ext uri="{FF2B5EF4-FFF2-40B4-BE49-F238E27FC236}">
                <a16:creationId xmlns:a16="http://schemas.microsoft.com/office/drawing/2014/main" id="{7B139559-97C8-4282-A543-4677AF70EE0A}"/>
              </a:ext>
            </a:extLst>
          </p:cNvPr>
          <p:cNvPicPr>
            <a:picLocks noChangeAspect="1"/>
          </p:cNvPicPr>
          <p:nvPr/>
        </p:nvPicPr>
        <p:blipFill rotWithShape="1">
          <a:blip r:embed="rId2">
            <a:extLst>
              <a:ext uri="{28A0092B-C50C-407E-A947-70E740481C1C}">
                <a14:useLocalDpi xmlns:a14="http://schemas.microsoft.com/office/drawing/2010/main" val="0"/>
              </a:ext>
            </a:extLst>
          </a:blip>
          <a:srcRect l="33365" r="15353" b="1"/>
          <a:stretch/>
        </p:blipFill>
        <p:spPr>
          <a:xfrm>
            <a:off x="6742706" y="2784143"/>
            <a:ext cx="4843057" cy="3756043"/>
          </a:xfrm>
          <a:prstGeom prst="rect">
            <a:avLst/>
          </a:prstGeom>
        </p:spPr>
      </p:pic>
    </p:spTree>
    <p:extLst>
      <p:ext uri="{BB962C8B-B14F-4D97-AF65-F5344CB8AC3E}">
        <p14:creationId xmlns:p14="http://schemas.microsoft.com/office/powerpoint/2010/main" val="2829897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58FB36D-73B3-45EF-8CD4-221CCC8BE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7835D7-DF12-420F-843A-1C5083D2B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D87A4EE-1CE1-4D96-9691-F72A881F40BF}"/>
              </a:ext>
            </a:extLst>
          </p:cNvPr>
          <p:cNvSpPr>
            <a:spLocks noGrp="1"/>
          </p:cNvSpPr>
          <p:nvPr>
            <p:ph type="title"/>
          </p:nvPr>
        </p:nvSpPr>
        <p:spPr>
          <a:xfrm>
            <a:off x="960120" y="317814"/>
            <a:ext cx="10268712" cy="1700784"/>
          </a:xfrm>
        </p:spPr>
        <p:txBody>
          <a:bodyPr>
            <a:normAutofit/>
          </a:bodyPr>
          <a:lstStyle/>
          <a:p>
            <a:r>
              <a:rPr lang="tr-TR" sz="2600" b="1" i="0">
                <a:effectLst/>
                <a:latin typeface="Roboto Condensed"/>
              </a:rPr>
              <a:t>“</a:t>
            </a:r>
            <a:br>
              <a:rPr lang="tr-TR" sz="2600" b="1" i="0">
                <a:effectLst/>
                <a:latin typeface="Roboto Condensed"/>
              </a:rPr>
            </a:br>
            <a:r>
              <a:rPr lang="tr-TR" sz="2600" b="1" i="0">
                <a:effectLst/>
                <a:latin typeface="Roboto Condensed"/>
              </a:rPr>
              <a:t>Takipçi Artırma”, “Profilime Kimler Baktı” gibi Uygulamalar Masum Değil:</a:t>
            </a:r>
            <a:br>
              <a:rPr lang="tr-TR" sz="2600" b="1" i="0">
                <a:effectLst/>
                <a:latin typeface="Roboto Condensed"/>
              </a:rPr>
            </a:br>
            <a:endParaRPr lang="tr-TR" sz="2600"/>
          </a:p>
        </p:txBody>
      </p:sp>
      <p:sp>
        <p:nvSpPr>
          <p:cNvPr id="3" name="İçerik Yer Tutucusu 2">
            <a:extLst>
              <a:ext uri="{FF2B5EF4-FFF2-40B4-BE49-F238E27FC236}">
                <a16:creationId xmlns:a16="http://schemas.microsoft.com/office/drawing/2014/main" id="{02368F87-10E1-420F-8AF5-628852563A95}"/>
              </a:ext>
            </a:extLst>
          </p:cNvPr>
          <p:cNvSpPr>
            <a:spLocks noGrp="1"/>
          </p:cNvSpPr>
          <p:nvPr>
            <p:ph idx="1"/>
          </p:nvPr>
        </p:nvSpPr>
        <p:spPr>
          <a:xfrm>
            <a:off x="503583" y="2835965"/>
            <a:ext cx="5592417" cy="3381209"/>
          </a:xfrm>
        </p:spPr>
        <p:txBody>
          <a:bodyPr anchor="t">
            <a:normAutofit/>
          </a:bodyPr>
          <a:lstStyle/>
          <a:p>
            <a:pPr algn="just">
              <a:lnSpc>
                <a:spcPct val="91000"/>
              </a:lnSpc>
            </a:pPr>
            <a:r>
              <a:rPr lang="tr-TR" sz="2000" b="0" i="0" dirty="0">
                <a:effectLst/>
                <a:latin typeface="Roboto Condensed"/>
              </a:rPr>
              <a:t>Bu yöntem insanların sosyal medya kullanımı zaafları üzerinden gerçekleştiriliyor. Önce kullanıcılar, takipçi artırmak ve profiline kimlerin baktığını görmek için uygulamanın indirilmesi gerektiğine inandırılıyor. Sonra sahte bankaların ya da kurumların sitelerine yönlendiriliyorlar. Kullanıcılar çeşitli </a:t>
            </a:r>
            <a:r>
              <a:rPr lang="tr-TR" sz="2000" dirty="0">
                <a:latin typeface="Roboto Condensed"/>
              </a:rPr>
              <a:t>yollarla gibi önemli bilgileri girdikleri anda da yine büyük maddi kayıplar yaşıyor ve sosyal medya üzerinden dolandırılıyorlar </a:t>
            </a:r>
            <a:r>
              <a:rPr lang="tr-TR" sz="2000" b="0" i="0" dirty="0">
                <a:effectLst/>
                <a:latin typeface="Roboto Condensed"/>
              </a:rPr>
              <a:t>şifre, kredi kartı ve banka hesap bilgileri.</a:t>
            </a:r>
            <a:endParaRPr lang="tr-TR" sz="2000" dirty="0"/>
          </a:p>
        </p:txBody>
      </p:sp>
      <p:pic>
        <p:nvPicPr>
          <p:cNvPr id="7" name="Resim 6" descr="iç mekan, nesne, oturma, kumanda içeren bir resim&#10;&#10;Açıklama otomatik olarak oluşturuldu">
            <a:extLst>
              <a:ext uri="{FF2B5EF4-FFF2-40B4-BE49-F238E27FC236}">
                <a16:creationId xmlns:a16="http://schemas.microsoft.com/office/drawing/2014/main" id="{75651E59-766A-4B6B-9470-645693FD48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2017" y="2835965"/>
            <a:ext cx="5486400" cy="3180522"/>
          </a:xfrm>
          <a:prstGeom prst="rect">
            <a:avLst/>
          </a:prstGeom>
        </p:spPr>
      </p:pic>
    </p:spTree>
    <p:extLst>
      <p:ext uri="{BB962C8B-B14F-4D97-AF65-F5344CB8AC3E}">
        <p14:creationId xmlns:p14="http://schemas.microsoft.com/office/powerpoint/2010/main" val="2026195009"/>
      </p:ext>
    </p:extLst>
  </p:cSld>
  <p:clrMapOvr>
    <a:masterClrMapping/>
  </p:clrMapOvr>
</p:sld>
</file>

<file path=ppt/theme/theme1.xml><?xml version="1.0" encoding="utf-8"?>
<a:theme xmlns:a="http://schemas.openxmlformats.org/drawingml/2006/main" name="JuxtaposeVTI">
  <a:themeElements>
    <a:clrScheme name="Juxtapose">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14</TotalTime>
  <Words>868</Words>
  <Application>Microsoft Office PowerPoint</Application>
  <PresentationFormat>Geniş ekran</PresentationFormat>
  <Paragraphs>20</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Franklin Gothic Demi Cond</vt:lpstr>
      <vt:lpstr>Franklin Gothic Medium</vt:lpstr>
      <vt:lpstr>Roboto Condensed</vt:lpstr>
      <vt:lpstr>Wingdings</vt:lpstr>
      <vt:lpstr>JuxtaposeVTI</vt:lpstr>
      <vt:lpstr>SİBER DOLANDIRICILIK</vt:lpstr>
      <vt:lpstr>  SİBER DOLANDIRICILAR ZAAFLARINIZDAN VURUYOR! </vt:lpstr>
      <vt:lpstr>PowerPoint Sunusu</vt:lpstr>
      <vt:lpstr>PowerPoint Sunusu</vt:lpstr>
      <vt:lpstr>Sosyal Medyadaki Banka Reklamlarına ve Sponsorlu Yayınlara Dikkat!</vt:lpstr>
      <vt:lpstr>PowerPoint Sunusu</vt:lpstr>
      <vt:lpstr> Sosyal Mühendisliğin Kurbanı Olmayın! </vt:lpstr>
      <vt:lpstr> Sosyal Paylaşım Ağlarında Her Linke Tıklamayın! </vt:lpstr>
      <vt:lpstr>“ Takipçi Artırma”, “Profilime Kimler Baktı” gibi Uygulamalar Masum Değil: </vt:lpstr>
      <vt:lpstr> Farkında Olun, Dikkatli Olun ve Sorgulayın: </vt:lpstr>
      <vt:lpstr> Şifre Konusunu Önemseyin: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SİBER DOLANDIRICILIK</dc:title>
  <dc:creator>Ferhat Kanat</dc:creator>
  <cp:lastModifiedBy>Ferhat Kanat</cp:lastModifiedBy>
  <cp:revision>4</cp:revision>
  <dcterms:created xsi:type="dcterms:W3CDTF">2020-10-18T19:04:44Z</dcterms:created>
  <dcterms:modified xsi:type="dcterms:W3CDTF">2020-11-23T08:54:06Z</dcterms:modified>
</cp:coreProperties>
</file>