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456" r:id="rId3"/>
    <p:sldId id="500" r:id="rId4"/>
    <p:sldId id="525" r:id="rId5"/>
    <p:sldId id="524" r:id="rId6"/>
    <p:sldId id="544" r:id="rId7"/>
    <p:sldId id="545" r:id="rId8"/>
    <p:sldId id="526" r:id="rId9"/>
    <p:sldId id="543" r:id="rId10"/>
    <p:sldId id="464" r:id="rId11"/>
    <p:sldId id="528" r:id="rId12"/>
    <p:sldId id="458" r:id="rId13"/>
    <p:sldId id="501" r:id="rId14"/>
    <p:sldId id="460" r:id="rId15"/>
    <p:sldId id="498" r:id="rId16"/>
    <p:sldId id="463" r:id="rId17"/>
    <p:sldId id="527" r:id="rId18"/>
    <p:sldId id="509" r:id="rId19"/>
    <p:sldId id="546" r:id="rId20"/>
    <p:sldId id="547" r:id="rId21"/>
    <p:sldId id="523" r:id="rId22"/>
    <p:sldId id="521" r:id="rId23"/>
    <p:sldId id="533" r:id="rId24"/>
    <p:sldId id="518" r:id="rId25"/>
    <p:sldId id="515" r:id="rId26"/>
    <p:sldId id="536" r:id="rId27"/>
    <p:sldId id="537" r:id="rId28"/>
    <p:sldId id="538" r:id="rId29"/>
    <p:sldId id="539" r:id="rId30"/>
    <p:sldId id="540" r:id="rId31"/>
    <p:sldId id="541" r:id="rId32"/>
    <p:sldId id="542" r:id="rId33"/>
    <p:sldId id="529" r:id="rId34"/>
    <p:sldId id="51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re ALIÇ" initials="EA" lastIdx="1" clrIdx="0">
    <p:extLst>
      <p:ext uri="{19B8F6BF-5375-455C-9EA6-DF929625EA0E}">
        <p15:presenceInfo xmlns:p15="http://schemas.microsoft.com/office/powerpoint/2012/main" userId="S-1-5-21-275741794-176350647-2664793200-87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88B"/>
    <a:srgbClr val="33998E"/>
    <a:srgbClr val="FFD966"/>
    <a:srgbClr val="1B45A4"/>
    <a:srgbClr val="00DDFF"/>
    <a:srgbClr val="45232B"/>
    <a:srgbClr val="23141C"/>
    <a:srgbClr val="968EA2"/>
    <a:srgbClr val="954141"/>
    <a:srgbClr val="A59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Orta Stil 1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929F9F4-4A8F-4326-A1B4-22849713DDAB}" styleName="Koyu Stil 1 - Vurgu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85349" autoAdjust="0"/>
  </p:normalViewPr>
  <p:slideViewPr>
    <p:cSldViewPr snapToGrid="0">
      <p:cViewPr varScale="1">
        <p:scale>
          <a:sx n="61" d="100"/>
          <a:sy n="61" d="100"/>
        </p:scale>
        <p:origin x="798" y="7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58A7A-E52D-43F3-8E7C-8D14F2CD9436}" type="datetimeFigureOut">
              <a:rPr lang="tr-TR" smtClean="0"/>
              <a:t>19.10.2020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95021-2C55-403F-91E6-02825845C76D}" type="slidenum">
              <a:rPr lang="tr-TR" smtClean="0"/>
              <a:t>‹#›</a:t>
            </a:fld>
            <a:endParaRPr lang="tr-TR"/>
          </a:p>
        </p:txBody>
      </p:sp>
    </p:spTree>
    <p:extLst>
      <p:ext uri="{BB962C8B-B14F-4D97-AF65-F5344CB8AC3E}">
        <p14:creationId xmlns:p14="http://schemas.microsoft.com/office/powerpoint/2010/main" val="233375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420628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673372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2631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3866108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2440307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8901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995006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89562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131760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2564550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4181209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3125932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2606673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875166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2517142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baseline="0" dirty="0"/>
          </a:p>
        </p:txBody>
      </p:sp>
    </p:spTree>
    <p:extLst>
      <p:ext uri="{BB962C8B-B14F-4D97-AF65-F5344CB8AC3E}">
        <p14:creationId xmlns:p14="http://schemas.microsoft.com/office/powerpoint/2010/main" val="1022944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2332987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321635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2842077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942687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2224636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26114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395969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3409052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913620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01465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342069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38792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69047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2726841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361027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57163" y="1462088"/>
            <a:ext cx="7015163" cy="3946525"/>
          </a:xfrm>
          <a:ln/>
        </p:spPr>
      </p:sp>
      <p:sp>
        <p:nvSpPr>
          <p:cNvPr id="33796" name="Rectangle 3"/>
          <p:cNvSpPr>
            <a:spLocks noGrp="1" noChangeArrowheads="1"/>
          </p:cNvSpPr>
          <p:nvPr>
            <p:ph type="body" idx="1"/>
          </p:nvPr>
        </p:nvSpPr>
        <p:spPr>
          <a:noFill/>
          <a:ln/>
        </p:spPr>
        <p:txBody>
          <a:bodyPr/>
          <a:lstStyle/>
          <a:p>
            <a:pPr eaLnBrk="1" hangingPunct="1"/>
            <a:endParaRPr lang="tr-TR" dirty="0"/>
          </a:p>
        </p:txBody>
      </p:sp>
    </p:spTree>
    <p:extLst>
      <p:ext uri="{BB962C8B-B14F-4D97-AF65-F5344CB8AC3E}">
        <p14:creationId xmlns:p14="http://schemas.microsoft.com/office/powerpoint/2010/main" val="1576445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9E548B6-4629-403A-AAFF-1C9B44207B2D}" type="datetimeFigureOut">
              <a:rPr lang="tr-TR" smtClean="0"/>
              <a:t>19.10.2020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1677310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E548B6-4629-403A-AAFF-1C9B44207B2D}" type="datetimeFigureOut">
              <a:rPr lang="tr-TR" smtClean="0"/>
              <a:t>19.10.2020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2205574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E548B6-4629-403A-AAFF-1C9B44207B2D}" type="datetimeFigureOut">
              <a:rPr lang="tr-TR" smtClean="0"/>
              <a:t>19.10.2020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8913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E548B6-4629-403A-AAFF-1C9B44207B2D}" type="datetimeFigureOut">
              <a:rPr lang="tr-TR" smtClean="0"/>
              <a:t>19.10.2020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111791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9E548B6-4629-403A-AAFF-1C9B44207B2D}" type="datetimeFigureOut">
              <a:rPr lang="tr-TR" smtClean="0"/>
              <a:t>19.10.2020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143731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9E548B6-4629-403A-AAFF-1C9B44207B2D}" type="datetimeFigureOut">
              <a:rPr lang="tr-TR" smtClean="0"/>
              <a:t>19.10.2020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655313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9E548B6-4629-403A-AAFF-1C9B44207B2D}" type="datetimeFigureOut">
              <a:rPr lang="tr-TR" smtClean="0"/>
              <a:t>19.10.2020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126315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D9E548B6-4629-403A-AAFF-1C9B44207B2D}" type="datetimeFigureOut">
              <a:rPr lang="tr-TR" smtClean="0"/>
              <a:t>19.10.2020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13637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548B6-4629-403A-AAFF-1C9B44207B2D}" type="datetimeFigureOut">
              <a:rPr lang="tr-TR" smtClean="0"/>
              <a:t>19.10.2020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321803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9E548B6-4629-403A-AAFF-1C9B44207B2D}" type="datetimeFigureOut">
              <a:rPr lang="tr-TR" smtClean="0"/>
              <a:t>19.10.2020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1162521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9E548B6-4629-403A-AAFF-1C9B44207B2D}" type="datetimeFigureOut">
              <a:rPr lang="tr-TR" smtClean="0"/>
              <a:t>19.10.2020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B031C91-8E87-4A4D-B1D2-BCBFF9D61882}" type="slidenum">
              <a:rPr lang="tr-TR" smtClean="0"/>
              <a:t>‹#›</a:t>
            </a:fld>
            <a:endParaRPr lang="tr-TR"/>
          </a:p>
        </p:txBody>
      </p:sp>
    </p:spTree>
    <p:extLst>
      <p:ext uri="{BB962C8B-B14F-4D97-AF65-F5344CB8AC3E}">
        <p14:creationId xmlns:p14="http://schemas.microsoft.com/office/powerpoint/2010/main" val="78128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548B6-4629-403A-AAFF-1C9B44207B2D}" type="datetimeFigureOut">
              <a:rPr lang="tr-TR" smtClean="0"/>
              <a:t>19.10.2020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31C91-8E87-4A4D-B1D2-BCBFF9D61882}" type="slidenum">
              <a:rPr lang="tr-TR" smtClean="0"/>
              <a:t>‹#›</a:t>
            </a:fld>
            <a:endParaRPr lang="tr-TR"/>
          </a:p>
        </p:txBody>
      </p:sp>
    </p:spTree>
    <p:extLst>
      <p:ext uri="{BB962C8B-B14F-4D97-AF65-F5344CB8AC3E}">
        <p14:creationId xmlns:p14="http://schemas.microsoft.com/office/powerpoint/2010/main" val="34374234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dirty="0"/>
            </a:p>
          </p:txBody>
        </p:sp>
      </p:grpSp>
      <p:sp>
        <p:nvSpPr>
          <p:cNvPr id="11" name="Dikdörtgen 10"/>
          <p:cNvSpPr/>
          <p:nvPr/>
        </p:nvSpPr>
        <p:spPr>
          <a:xfrm>
            <a:off x="4232536" y="4703416"/>
            <a:ext cx="3288705" cy="646331"/>
          </a:xfrm>
          <a:prstGeom prst="rect">
            <a:avLst/>
          </a:prstGeom>
          <a:ln w="28575" cap="rnd">
            <a:noFill/>
            <a:prstDash val="lgDashDot"/>
            <a:round/>
          </a:ln>
        </p:spPr>
        <p:txBody>
          <a:bodyPr wrap="square">
            <a:spAutoFit/>
          </a:bodyPr>
          <a:lstStyle/>
          <a:p>
            <a:r>
              <a:rPr lang="tr-TR" sz="2400" dirty="0">
                <a:solidFill>
                  <a:schemeClr val="bg1"/>
                </a:solidFill>
                <a:effectLst/>
                <a:latin typeface="Times New Roman" panose="02020603050405020304" pitchFamily="18" charset="0"/>
                <a:cs typeface="Times New Roman" panose="02020603050405020304" pitchFamily="18" charset="0"/>
              </a:rPr>
              <a:t>NE KADAR SANAL</a:t>
            </a:r>
            <a:r>
              <a:rPr lang="tr-TR" sz="3600" dirty="0">
                <a:solidFill>
                  <a:schemeClr val="bg1"/>
                </a:solidFill>
                <a:effectLst/>
                <a:latin typeface="Times New Roman" panose="02020603050405020304" pitchFamily="18" charset="0"/>
                <a:cs typeface="Times New Roman" panose="02020603050405020304" pitchFamily="18" charset="0"/>
              </a:rPr>
              <a:t>?</a:t>
            </a:r>
          </a:p>
        </p:txBody>
      </p:sp>
      <p:sp>
        <p:nvSpPr>
          <p:cNvPr id="6" name="Dikdörtgen 5"/>
          <p:cNvSpPr/>
          <p:nvPr/>
        </p:nvSpPr>
        <p:spPr>
          <a:xfrm>
            <a:off x="4232536" y="4003171"/>
            <a:ext cx="3288705" cy="584775"/>
          </a:xfrm>
          <a:prstGeom prst="rect">
            <a:avLst/>
          </a:prstGeom>
          <a:noFill/>
          <a:ln w="19050" cap="rnd" cmpd="sng" algn="ctr">
            <a:no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lvl="0" algn="ctr"/>
            <a:r>
              <a:rPr lang="tr-TR" sz="3200" dirty="0">
                <a:solidFill>
                  <a:prstClr val="white"/>
                </a:solidFill>
                <a:effectLst/>
                <a:latin typeface="Times New Roman" panose="02020603050405020304" pitchFamily="18" charset="0"/>
                <a:cs typeface="Times New Roman" panose="02020603050405020304" pitchFamily="18" charset="0"/>
              </a:rPr>
              <a:t>Sosyal Medya</a:t>
            </a:r>
          </a:p>
        </p:txBody>
      </p:sp>
      <p:sp>
        <p:nvSpPr>
          <p:cNvPr id="9" name="Dikdörtgen 8"/>
          <p:cNvSpPr/>
          <p:nvPr/>
        </p:nvSpPr>
        <p:spPr>
          <a:xfrm>
            <a:off x="4240649" y="5150026"/>
            <a:ext cx="3281668" cy="646331"/>
          </a:xfrm>
          <a:prstGeom prst="rect">
            <a:avLst/>
          </a:prstGeom>
        </p:spPr>
        <p:txBody>
          <a:bodyPr wrap="none">
            <a:spAutoFit/>
          </a:bodyPr>
          <a:lstStyle/>
          <a:p>
            <a:pPr lvl="0"/>
            <a:r>
              <a:rPr lang="tr-TR" sz="2400" dirty="0">
                <a:solidFill>
                  <a:prstClr val="white"/>
                </a:solidFill>
                <a:latin typeface="Times New Roman" panose="02020603050405020304" pitchFamily="18" charset="0"/>
                <a:cs typeface="Times New Roman" panose="02020603050405020304" pitchFamily="18" charset="0"/>
              </a:rPr>
              <a:t>NE KADAR GERÇEK</a:t>
            </a:r>
            <a:r>
              <a:rPr lang="tr-TR" sz="3600" dirty="0">
                <a:solidFill>
                  <a:prstClr val="white"/>
                </a:solidFill>
                <a:latin typeface="Times New Roman" panose="02020603050405020304" pitchFamily="18" charset="0"/>
                <a:cs typeface="Times New Roman" panose="02020603050405020304" pitchFamily="18" charset="0"/>
              </a:rPr>
              <a:t>?</a:t>
            </a:r>
            <a:endParaRPr lang="tr-TR" sz="2400" dirty="0">
              <a:solidFill>
                <a:prstClr val="white"/>
              </a:solidFill>
              <a:latin typeface="Times New Roman" panose="02020603050405020304" pitchFamily="18" charset="0"/>
              <a:cs typeface="Times New Roman" panose="02020603050405020304" pitchFamily="18" charset="0"/>
            </a:endParaRPr>
          </a:p>
        </p:txBody>
      </p:sp>
      <p:sp>
        <p:nvSpPr>
          <p:cNvPr id="12" name="Metin kutusu 11"/>
          <p:cNvSpPr txBox="1"/>
          <p:nvPr/>
        </p:nvSpPr>
        <p:spPr>
          <a:xfrm>
            <a:off x="3746621" y="4421983"/>
            <a:ext cx="559769" cy="1446550"/>
          </a:xfrm>
          <a:prstGeom prst="rect">
            <a:avLst/>
          </a:prstGeom>
          <a:noFill/>
        </p:spPr>
        <p:txBody>
          <a:bodyPr wrap="none" rtlCol="0">
            <a:spAutoFit/>
          </a:bodyPr>
          <a:lstStyle/>
          <a:p>
            <a:r>
              <a:rPr lang="tr-TR" sz="8800" dirty="0">
                <a:solidFill>
                  <a:srgbClr val="00DDFF"/>
                </a:solidFill>
                <a:latin typeface="Arial Black" panose="020B0A04020102020204" pitchFamily="34" charset="0"/>
              </a:rPr>
              <a:t>;</a:t>
            </a:r>
          </a:p>
        </p:txBody>
      </p:sp>
      <p:cxnSp>
        <p:nvCxnSpPr>
          <p:cNvPr id="15" name="Düz Bağlayıcı 14"/>
          <p:cNvCxnSpPr/>
          <p:nvPr/>
        </p:nvCxnSpPr>
        <p:spPr>
          <a:xfrm>
            <a:off x="4328082" y="5327451"/>
            <a:ext cx="2026121" cy="0"/>
          </a:xfrm>
          <a:prstGeom prst="line">
            <a:avLst/>
          </a:prstGeom>
          <a:ln>
            <a:gradFill>
              <a:gsLst>
                <a:gs pos="0">
                  <a:schemeClr val="accent1">
                    <a:lumMod val="5000"/>
                    <a:lumOff val="95000"/>
                  </a:schemeClr>
                </a:gs>
                <a:gs pos="96000">
                  <a:srgbClr val="0070C0"/>
                </a:gs>
              </a:gsLst>
              <a:lin ang="5400000" scaled="1"/>
            </a:gradFill>
          </a:ln>
        </p:spPr>
        <p:style>
          <a:lnRef idx="3">
            <a:schemeClr val="accent6"/>
          </a:lnRef>
          <a:fillRef idx="0">
            <a:schemeClr val="accent6"/>
          </a:fillRef>
          <a:effectRef idx="2">
            <a:schemeClr val="accent6"/>
          </a:effectRef>
          <a:fontRef idx="minor">
            <a:schemeClr val="tx1"/>
          </a:fontRef>
        </p:style>
      </p:cxnSp>
      <p:sp>
        <p:nvSpPr>
          <p:cNvPr id="13" name="Metin kutusu 12"/>
          <p:cNvSpPr txBox="1"/>
          <p:nvPr/>
        </p:nvSpPr>
        <p:spPr>
          <a:xfrm>
            <a:off x="7243223" y="4521538"/>
            <a:ext cx="623889" cy="1446550"/>
          </a:xfrm>
          <a:prstGeom prst="rect">
            <a:avLst/>
          </a:prstGeom>
          <a:noFill/>
        </p:spPr>
        <p:txBody>
          <a:bodyPr wrap="none" rtlCol="0">
            <a:spAutoFit/>
          </a:bodyPr>
          <a:lstStyle/>
          <a:p>
            <a:r>
              <a:rPr lang="tr-TR" sz="8800" dirty="0">
                <a:solidFill>
                  <a:srgbClr val="00DDFF"/>
                </a:solidFill>
                <a:latin typeface="Arial Black" panose="020B0A04020102020204" pitchFamily="34" charset="0"/>
              </a:rPr>
              <a:t>)</a:t>
            </a:r>
          </a:p>
        </p:txBody>
      </p:sp>
      <p:pic>
        <p:nvPicPr>
          <p:cNvPr id="2" name="Resim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558766" y="1518459"/>
            <a:ext cx="4225878" cy="2203279"/>
          </a:xfrm>
          <a:prstGeom prst="rect">
            <a:avLst/>
          </a:prstGeom>
        </p:spPr>
      </p:pic>
    </p:spTree>
    <p:extLst>
      <p:ext uri="{BB962C8B-B14F-4D97-AF65-F5344CB8AC3E}">
        <p14:creationId xmlns:p14="http://schemas.microsoft.com/office/powerpoint/2010/main" val="2893079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6" name="Slayt Numarası Yer Tutucusu 5"/>
          <p:cNvSpPr>
            <a:spLocks noGrp="1"/>
          </p:cNvSpPr>
          <p:nvPr>
            <p:ph type="sldNum" sz="quarter" idx="12"/>
          </p:nvPr>
        </p:nvSpPr>
        <p:spPr/>
        <p:txBody>
          <a:bodyPr/>
          <a:lstStyle/>
          <a:p>
            <a:fld id="{00D46278-F9A5-4B32-8074-9A8435E136F7}" type="slidenum">
              <a:rPr lang="tr-TR" smtClean="0"/>
              <a:t>10</a:t>
            </a:fld>
            <a:endParaRPr lang="tr-TR"/>
          </a:p>
        </p:txBody>
      </p:sp>
      <p:sp>
        <p:nvSpPr>
          <p:cNvPr id="12" name="Dikdörtgen 11"/>
          <p:cNvSpPr/>
          <p:nvPr/>
        </p:nvSpPr>
        <p:spPr>
          <a:xfrm>
            <a:off x="283457" y="2009062"/>
            <a:ext cx="9617287" cy="3477875"/>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2800" dirty="0">
                <a:solidFill>
                  <a:srgbClr val="FFC000">
                    <a:lumMod val="60000"/>
                    <a:lumOff val="40000"/>
                  </a:srgbClr>
                </a:solidFill>
                <a:latin typeface="Times New Roman" panose="02020603050405020304" pitchFamily="18" charset="0"/>
                <a:cs typeface="Times New Roman" panose="02020603050405020304" pitchFamily="18" charset="0"/>
              </a:rPr>
              <a:t>Sosyal medyadaki paylaşımlarınızı istemediğiniz kişilere kapatın;</a:t>
            </a:r>
            <a:endParaRPr lang="tr-TR"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Gönderilerinizi</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Ailenizle ilgili bilgilerinizi</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İlişki durumunuzu</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İlgilendiklerinizi</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Dini inanç ve siyasi görüşünüzü</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Bulunduğunuz yeri</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Size ait fotoğraf ve videolarınızı</a:t>
            </a:r>
            <a:endParaRPr lang="tr-TR" sz="2600" dirty="0">
              <a:solidFill>
                <a:srgbClr val="FFFF00"/>
              </a:solidFill>
              <a:latin typeface="Times New Roman" panose="02020603050405020304" pitchFamily="18" charset="0"/>
              <a:cs typeface="Times New Roman" panose="02020603050405020304" pitchFamily="18" charset="0"/>
            </a:endParaRPr>
          </a:p>
        </p:txBody>
      </p:sp>
      <p:sp>
        <p:nvSpPr>
          <p:cNvPr id="9" name="Dikdörtgen 8"/>
          <p:cNvSpPr/>
          <p:nvPr/>
        </p:nvSpPr>
        <p:spPr>
          <a:xfrm>
            <a:off x="1655605" y="364256"/>
            <a:ext cx="8812698"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dikkat etmemiz gerekenler</a:t>
            </a:r>
          </a:p>
        </p:txBody>
      </p:sp>
    </p:spTree>
    <p:extLst>
      <p:ext uri="{BB962C8B-B14F-4D97-AF65-F5344CB8AC3E}">
        <p14:creationId xmlns:p14="http://schemas.microsoft.com/office/powerpoint/2010/main" val="406768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6" name="Slayt Numarası Yer Tutucusu 5"/>
          <p:cNvSpPr>
            <a:spLocks noGrp="1"/>
          </p:cNvSpPr>
          <p:nvPr>
            <p:ph type="sldNum" sz="quarter" idx="12"/>
          </p:nvPr>
        </p:nvSpPr>
        <p:spPr/>
        <p:txBody>
          <a:bodyPr/>
          <a:lstStyle/>
          <a:p>
            <a:fld id="{00D46278-F9A5-4B32-8074-9A8435E136F7}" type="slidenum">
              <a:rPr lang="tr-TR" smtClean="0"/>
              <a:t>11</a:t>
            </a:fld>
            <a:endParaRPr lang="tr-TR"/>
          </a:p>
        </p:txBody>
      </p:sp>
      <p:sp>
        <p:nvSpPr>
          <p:cNvPr id="12" name="Dikdörtgen 11"/>
          <p:cNvSpPr/>
          <p:nvPr/>
        </p:nvSpPr>
        <p:spPr>
          <a:xfrm>
            <a:off x="357029" y="2103655"/>
            <a:ext cx="9428102" cy="2954655"/>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rgbClr val="FFC000">
                    <a:lumMod val="60000"/>
                    <a:lumOff val="40000"/>
                  </a:srgbClr>
                </a:solidFill>
                <a:latin typeface="Times New Roman" panose="02020603050405020304" pitchFamily="18" charset="0"/>
                <a:cs typeface="Times New Roman" panose="02020603050405020304" pitchFamily="18" charset="0"/>
              </a:rPr>
              <a:t>Tanımadığınız kişilerin arkadaşlık tekliflerini reddedin. </a:t>
            </a:r>
            <a:r>
              <a:rPr lang="tr-TR" sz="3000" dirty="0">
                <a:solidFill>
                  <a:srgbClr val="FFC000">
                    <a:lumMod val="60000"/>
                    <a:lumOff val="40000"/>
                  </a:srgbClr>
                </a:solidFill>
                <a:latin typeface="Times New Roman" panose="02020603050405020304" pitchFamily="18" charset="0"/>
                <a:cs typeface="Times New Roman" panose="02020603050405020304" pitchFamily="18" charset="0"/>
              </a:rPr>
              <a:t>Çünkü;</a:t>
            </a:r>
          </a:p>
          <a:p>
            <a:pPr marL="342900" indent="-342900">
              <a:buFont typeface="Arial" panose="020B0604020202020204" pitchFamily="34" charset="0"/>
              <a:buChar char="•"/>
            </a:pPr>
            <a:r>
              <a:rPr lang="tr-TR" sz="2800" dirty="0">
                <a:solidFill>
                  <a:schemeClr val="bg1"/>
                </a:solidFill>
                <a:latin typeface="Times New Roman" panose="02020603050405020304" pitchFamily="18" charset="0"/>
                <a:cs typeface="Times New Roman" panose="02020603050405020304" pitchFamily="18" charset="0"/>
              </a:rPr>
              <a:t>Tanımıyorsunuz.</a:t>
            </a:r>
          </a:p>
          <a:p>
            <a:pPr marL="342900" indent="-342900">
              <a:buFont typeface="Arial" panose="020B0604020202020204" pitchFamily="34" charset="0"/>
              <a:buChar char="•"/>
            </a:pPr>
            <a:r>
              <a:rPr lang="tr-TR" sz="2800" dirty="0">
                <a:solidFill>
                  <a:schemeClr val="bg1"/>
                </a:solidFill>
                <a:latin typeface="Times New Roman" panose="02020603050405020304" pitchFamily="18" charset="0"/>
                <a:cs typeface="Times New Roman" panose="02020603050405020304" pitchFamily="18" charset="0"/>
              </a:rPr>
              <a:t>Niyetini bilmiyorsunuz.</a:t>
            </a:r>
          </a:p>
          <a:p>
            <a:pPr marL="342900" indent="-342900">
              <a:buFont typeface="Arial" panose="020B0604020202020204" pitchFamily="34" charset="0"/>
              <a:buChar char="•"/>
            </a:pPr>
            <a:r>
              <a:rPr lang="tr-TR" sz="2800" dirty="0">
                <a:solidFill>
                  <a:schemeClr val="bg1"/>
                </a:solidFill>
                <a:latin typeface="Times New Roman" panose="02020603050405020304" pitchFamily="18" charset="0"/>
                <a:cs typeface="Times New Roman" panose="02020603050405020304" pitchFamily="18" charset="0"/>
              </a:rPr>
              <a:t>Zarar görebilirsiniz.</a:t>
            </a:r>
          </a:p>
          <a:p>
            <a:pPr marL="342900" indent="-342900">
              <a:buFont typeface="Arial" panose="020B0604020202020204" pitchFamily="34" charset="0"/>
              <a:buChar char="•"/>
            </a:pPr>
            <a:r>
              <a:rPr lang="tr-TR" sz="2800" dirty="0">
                <a:solidFill>
                  <a:schemeClr val="bg1"/>
                </a:solidFill>
                <a:latin typeface="Times New Roman" panose="02020603050405020304" pitchFamily="18" charset="0"/>
                <a:cs typeface="Times New Roman" panose="02020603050405020304" pitchFamily="18" charset="0"/>
              </a:rPr>
              <a:t>Üzülebilirsiniz.</a:t>
            </a:r>
            <a:endParaRPr lang="tr-TR" sz="2800" dirty="0">
              <a:solidFill>
                <a:srgbClr val="FFFF00"/>
              </a:solidFill>
              <a:latin typeface="Times New Roman" panose="02020603050405020304" pitchFamily="18" charset="0"/>
              <a:cs typeface="Times New Roman" panose="02020603050405020304" pitchFamily="18" charset="0"/>
            </a:endParaRPr>
          </a:p>
        </p:txBody>
      </p:sp>
      <p:sp>
        <p:nvSpPr>
          <p:cNvPr id="9" name="Dikdörtgen 8"/>
          <p:cNvSpPr/>
          <p:nvPr/>
        </p:nvSpPr>
        <p:spPr>
          <a:xfrm>
            <a:off x="1655605" y="364256"/>
            <a:ext cx="8812698"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dikkat etmemiz gerekenler</a:t>
            </a:r>
          </a:p>
        </p:txBody>
      </p:sp>
    </p:spTree>
    <p:extLst>
      <p:ext uri="{BB962C8B-B14F-4D97-AF65-F5344CB8AC3E}">
        <p14:creationId xmlns:p14="http://schemas.microsoft.com/office/powerpoint/2010/main" val="4436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12</a:t>
            </a:fld>
            <a:endParaRPr lang="tr-TR"/>
          </a:p>
        </p:txBody>
      </p:sp>
      <p:sp>
        <p:nvSpPr>
          <p:cNvPr id="7" name="Dikdörtgen 6"/>
          <p:cNvSpPr/>
          <p:nvPr/>
        </p:nvSpPr>
        <p:spPr>
          <a:xfrm>
            <a:off x="1655605" y="364256"/>
            <a:ext cx="8812698"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dikkat etmemiz gerekenler</a:t>
            </a:r>
          </a:p>
        </p:txBody>
      </p:sp>
      <p:sp>
        <p:nvSpPr>
          <p:cNvPr id="9" name="Serbest Form 8"/>
          <p:cNvSpPr/>
          <p:nvPr/>
        </p:nvSpPr>
        <p:spPr>
          <a:xfrm>
            <a:off x="4255256" y="1702129"/>
            <a:ext cx="5447958" cy="5102736"/>
          </a:xfrm>
          <a:custGeom>
            <a:avLst/>
            <a:gdLst>
              <a:gd name="connsiteX0" fmla="*/ 0 w 5447958"/>
              <a:gd name="connsiteY0" fmla="*/ 5102736 h 5102736"/>
              <a:gd name="connsiteX1" fmla="*/ 946372 w 5447958"/>
              <a:gd name="connsiteY1" fmla="*/ 4450507 h 5102736"/>
              <a:gd name="connsiteX2" fmla="*/ 952766 w 5447958"/>
              <a:gd name="connsiteY2" fmla="*/ 5064369 h 5102736"/>
              <a:gd name="connsiteX3" fmla="*/ 1886350 w 5447958"/>
              <a:gd name="connsiteY3" fmla="*/ 4808593 h 5102736"/>
              <a:gd name="connsiteX4" fmla="*/ 1617785 w 5447958"/>
              <a:gd name="connsiteY4" fmla="*/ 4169153 h 5102736"/>
              <a:gd name="connsiteX5" fmla="*/ 2755989 w 5447958"/>
              <a:gd name="connsiteY5" fmla="*/ 3478557 h 5102736"/>
              <a:gd name="connsiteX6" fmla="*/ 3216386 w 5447958"/>
              <a:gd name="connsiteY6" fmla="*/ 4220308 h 5102736"/>
              <a:gd name="connsiteX7" fmla="*/ 5441639 w 5447958"/>
              <a:gd name="connsiteY7" fmla="*/ 1323642 h 5102736"/>
              <a:gd name="connsiteX8" fmla="*/ 3887799 w 5447958"/>
              <a:gd name="connsiteY8" fmla="*/ 0 h 51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958" h="5102736">
                <a:moveTo>
                  <a:pt x="0" y="5102736"/>
                </a:moveTo>
                <a:cubicBezTo>
                  <a:pt x="393789" y="4779818"/>
                  <a:pt x="787578" y="4456901"/>
                  <a:pt x="946372" y="4450507"/>
                </a:cubicBezTo>
                <a:cubicBezTo>
                  <a:pt x="1105166" y="4444112"/>
                  <a:pt x="796103" y="5004688"/>
                  <a:pt x="952766" y="5064369"/>
                </a:cubicBezTo>
                <a:cubicBezTo>
                  <a:pt x="1109429" y="5124050"/>
                  <a:pt x="1775514" y="4957796"/>
                  <a:pt x="1886350" y="4808593"/>
                </a:cubicBezTo>
                <a:cubicBezTo>
                  <a:pt x="1997187" y="4659390"/>
                  <a:pt x="1472845" y="4390826"/>
                  <a:pt x="1617785" y="4169153"/>
                </a:cubicBezTo>
                <a:cubicBezTo>
                  <a:pt x="1762725" y="3947480"/>
                  <a:pt x="2489556" y="3470031"/>
                  <a:pt x="2755989" y="3478557"/>
                </a:cubicBezTo>
                <a:cubicBezTo>
                  <a:pt x="3022422" y="3487083"/>
                  <a:pt x="2768778" y="4579460"/>
                  <a:pt x="3216386" y="4220308"/>
                </a:cubicBezTo>
                <a:cubicBezTo>
                  <a:pt x="3663994" y="3861156"/>
                  <a:pt x="5329737" y="2027027"/>
                  <a:pt x="5441639" y="1323642"/>
                </a:cubicBezTo>
                <a:cubicBezTo>
                  <a:pt x="5553541" y="620257"/>
                  <a:pt x="4145707" y="228067"/>
                  <a:pt x="388779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353" y="2062169"/>
            <a:ext cx="2215386" cy="31992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Resim 11"/>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sharpenSoften amount="100000"/>
                    </a14:imgEffect>
                    <a14:imgEffect>
                      <a14:colorTemperature colorTemp="11500"/>
                    </a14:imgEffect>
                    <a14:imgEffect>
                      <a14:saturation sat="27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rot="1698805">
            <a:off x="6279309" y="5288285"/>
            <a:ext cx="760645" cy="1098463"/>
          </a:xfrm>
          <a:prstGeom prst="rect">
            <a:avLst/>
          </a:prstGeom>
          <a:noFill/>
          <a:ln>
            <a:noFill/>
          </a:ln>
          <a:effectLst>
            <a:reflection blurRad="12700" stA="88000" endPos="14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Resim 12"/>
          <p:cNvPicPr>
            <a:picLocks noChangeAspect="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7">
                    <a14:imgEffect>
                      <a14:colorTemperature colorTemp="1500"/>
                    </a14:imgEffect>
                    <a14:imgEffect>
                      <a14:saturation sat="362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rot="2573470">
            <a:off x="5402067" y="6083899"/>
            <a:ext cx="456583" cy="6593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Resim 13"/>
          <p:cNvPicPr>
            <a:picLocks noChangeAspect="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7">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rot="3010290">
            <a:off x="4576476" y="6371932"/>
            <a:ext cx="456583" cy="6593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Resim 2"/>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7119"/>
                    </a14:imgEffect>
                    <a14:imgEffect>
                      <a14:saturation sat="175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14686" y="4033365"/>
            <a:ext cx="3768612" cy="2771500"/>
          </a:xfrm>
          <a:prstGeom prst="rect">
            <a:avLst/>
          </a:prstGeom>
        </p:spPr>
      </p:pic>
      <p:sp>
        <p:nvSpPr>
          <p:cNvPr id="8" name="Dikdörtgen 7"/>
          <p:cNvSpPr/>
          <p:nvPr/>
        </p:nvSpPr>
        <p:spPr>
          <a:xfrm>
            <a:off x="641417" y="1524597"/>
            <a:ext cx="6936542" cy="2339102"/>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chemeClr val="accent4">
                    <a:lumMod val="60000"/>
                    <a:lumOff val="40000"/>
                  </a:schemeClr>
                </a:solidFill>
                <a:latin typeface="Times New Roman" panose="02020603050405020304" pitchFamily="18" charset="0"/>
                <a:cs typeface="Times New Roman" panose="02020603050405020304" pitchFamily="18" charset="0"/>
              </a:rPr>
              <a:t>Dijital dünyadaki gerçek ayak izlerimiz</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Birçoğumuz sanal dünyada dolaşırken </a:t>
            </a:r>
            <a:r>
              <a:rPr lang="tr-TR" sz="2600" dirty="0">
                <a:solidFill>
                  <a:srgbClr val="FFFF00"/>
                </a:solidFill>
                <a:latin typeface="Times New Roman" panose="02020603050405020304" pitchFamily="18" charset="0"/>
                <a:cs typeface="Times New Roman" panose="02020603050405020304" pitchFamily="18" charset="0"/>
              </a:rPr>
              <a:t>«dijital ayak izleri»</a:t>
            </a:r>
            <a:r>
              <a:rPr lang="tr-TR" sz="2600" dirty="0">
                <a:solidFill>
                  <a:schemeClr val="bg1"/>
                </a:solidFill>
                <a:latin typeface="Times New Roman" panose="02020603050405020304" pitchFamily="18" charset="0"/>
                <a:cs typeface="Times New Roman" panose="02020603050405020304" pitchFamily="18" charset="0"/>
              </a:rPr>
              <a:t> bıraktığımızın farkında mıyız?</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Burada asıl dikkat etmemiz gereken şey ise bu izlerin gerçek hayatımıza ne şekilde etki ettiği.</a:t>
            </a:r>
          </a:p>
        </p:txBody>
      </p:sp>
    </p:spTree>
    <p:extLst>
      <p:ext uri="{BB962C8B-B14F-4D97-AF65-F5344CB8AC3E}">
        <p14:creationId xmlns:p14="http://schemas.microsoft.com/office/powerpoint/2010/main" val="2619687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13</a:t>
            </a:fld>
            <a:endParaRPr lang="tr-TR"/>
          </a:p>
        </p:txBody>
      </p:sp>
      <p:sp>
        <p:nvSpPr>
          <p:cNvPr id="7" name="Dikdörtgen 6"/>
          <p:cNvSpPr/>
          <p:nvPr/>
        </p:nvSpPr>
        <p:spPr>
          <a:xfrm>
            <a:off x="1655604" y="364256"/>
            <a:ext cx="8763089"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dikkat etmemiz gerekenler</a:t>
            </a:r>
          </a:p>
        </p:txBody>
      </p:sp>
      <p:sp>
        <p:nvSpPr>
          <p:cNvPr id="8" name="Dikdörtgen 7"/>
          <p:cNvSpPr/>
          <p:nvPr/>
        </p:nvSpPr>
        <p:spPr>
          <a:xfrm>
            <a:off x="222910" y="2236116"/>
            <a:ext cx="5703278" cy="2831544"/>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marL="342900" indent="-342900">
              <a:buFont typeface="Arial" panose="020B0604020202020204" pitchFamily="34" charset="0"/>
              <a:buChar char="•"/>
            </a:pPr>
            <a:r>
              <a:rPr lang="tr-TR" sz="2800" dirty="0">
                <a:solidFill>
                  <a:schemeClr val="bg1"/>
                </a:solidFill>
                <a:latin typeface="Times New Roman" panose="02020603050405020304" pitchFamily="18" charset="0"/>
                <a:cs typeface="Times New Roman" panose="02020603050405020304" pitchFamily="18" charset="0"/>
              </a:rPr>
              <a:t>İşte bu izler bir nevi bizlere başkalarının gözünde ne olduğumuzu ya da,</a:t>
            </a:r>
          </a:p>
          <a:p>
            <a:pPr marL="342900" indent="-342900">
              <a:spcBef>
                <a:spcPts val="1200"/>
              </a:spcBef>
              <a:buFont typeface="Arial" panose="020B0604020202020204" pitchFamily="34" charset="0"/>
              <a:buChar char="•"/>
            </a:pPr>
            <a:r>
              <a:rPr lang="tr-TR" sz="2800" dirty="0">
                <a:solidFill>
                  <a:schemeClr val="bg1"/>
                </a:solidFill>
                <a:latin typeface="Times New Roman" panose="02020603050405020304" pitchFamily="18" charset="0"/>
                <a:cs typeface="Times New Roman" panose="02020603050405020304" pitchFamily="18" charset="0"/>
              </a:rPr>
              <a:t>Başkaları tarafından nelerin aleyhimize kullanılabileceğini açıklar.</a:t>
            </a:r>
          </a:p>
        </p:txBody>
      </p:sp>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b="2112"/>
          <a:stretch/>
        </p:blipFill>
        <p:spPr>
          <a:xfrm>
            <a:off x="6094353" y="1374151"/>
            <a:ext cx="4324340" cy="5050565"/>
          </a:xfrm>
          <a:prstGeom prst="rect">
            <a:avLst/>
          </a:prstGeom>
        </p:spPr>
      </p:pic>
    </p:spTree>
    <p:extLst>
      <p:ext uri="{BB962C8B-B14F-4D97-AF65-F5344CB8AC3E}">
        <p14:creationId xmlns:p14="http://schemas.microsoft.com/office/powerpoint/2010/main" val="74561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6" name="Slayt Numarası Yer Tutucusu 5"/>
          <p:cNvSpPr>
            <a:spLocks noGrp="1"/>
          </p:cNvSpPr>
          <p:nvPr>
            <p:ph type="sldNum" sz="quarter" idx="12"/>
          </p:nvPr>
        </p:nvSpPr>
        <p:spPr/>
        <p:txBody>
          <a:bodyPr/>
          <a:lstStyle/>
          <a:p>
            <a:fld id="{00D46278-F9A5-4B32-8074-9A8435E136F7}" type="slidenum">
              <a:rPr lang="tr-TR" smtClean="0"/>
              <a:t>14</a:t>
            </a:fld>
            <a:endParaRPr lang="tr-TR"/>
          </a:p>
        </p:txBody>
      </p:sp>
      <p:sp>
        <p:nvSpPr>
          <p:cNvPr id="9" name="Dikdörtgen 8"/>
          <p:cNvSpPr/>
          <p:nvPr/>
        </p:nvSpPr>
        <p:spPr>
          <a:xfrm>
            <a:off x="1655604" y="364256"/>
            <a:ext cx="8959843"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dikkat etmemiz gerekenler</a:t>
            </a:r>
          </a:p>
        </p:txBody>
      </p:sp>
      <p:sp>
        <p:nvSpPr>
          <p:cNvPr id="8" name="Dikdörtgen 7"/>
          <p:cNvSpPr/>
          <p:nvPr/>
        </p:nvSpPr>
        <p:spPr>
          <a:xfrm>
            <a:off x="248156" y="1713698"/>
            <a:ext cx="5687605" cy="3939540"/>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chemeClr val="accent4">
                    <a:lumMod val="60000"/>
                    <a:lumOff val="40000"/>
                  </a:schemeClr>
                </a:solidFill>
                <a:latin typeface="Times New Roman" panose="02020603050405020304" pitchFamily="18" charset="0"/>
                <a:cs typeface="Times New Roman" panose="02020603050405020304" pitchFamily="18" charset="0"/>
              </a:rPr>
              <a:t>Sosyal medyadaki özgeçmişimiz</a:t>
            </a:r>
            <a:endParaRPr lang="tr-TR" sz="3200"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Sosyal medyada yaptığımız her türlü beğenme, yorum yapma ve paylaşım bizim özgeçmişimizin bir parçasını oluşturmakta.</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Bu özgeçmiş de bir işe girecek olduğumuzda ya da bir okula kabul edilirken bile karşımıza çıkabilmektedir.</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988" y="2224170"/>
            <a:ext cx="3967076" cy="26240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17540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11" name="Dikdörtgen 10"/>
          <p:cNvSpPr/>
          <p:nvPr/>
        </p:nvSpPr>
        <p:spPr>
          <a:xfrm>
            <a:off x="1879220" y="2316043"/>
            <a:ext cx="8208084" cy="584775"/>
          </a:xfrm>
          <a:prstGeom prst="rect">
            <a:avLst/>
          </a:prstGeom>
        </p:spPr>
        <p:txBody>
          <a:bodyPr wrap="square">
            <a:spAutoFit/>
          </a:bodyPr>
          <a:lstStyle/>
          <a:p>
            <a:pPr algn="ctr"/>
            <a:r>
              <a:rPr lang="tr-TR" sz="3200" dirty="0">
                <a:solidFill>
                  <a:srgbClr val="002060"/>
                </a:solidFill>
                <a:latin typeface="Times New Roman" panose="02020603050405020304" pitchFamily="18" charset="0"/>
                <a:cs typeface="Times New Roman" panose="02020603050405020304" pitchFamily="18" charset="0"/>
              </a:rPr>
              <a:t>.</a:t>
            </a:r>
          </a:p>
        </p:txBody>
      </p:sp>
      <p:sp>
        <p:nvSpPr>
          <p:cNvPr id="2" name="Slayt Numarası Yer Tutucusu 1"/>
          <p:cNvSpPr>
            <a:spLocks noGrp="1"/>
          </p:cNvSpPr>
          <p:nvPr>
            <p:ph type="sldNum" sz="quarter" idx="12"/>
          </p:nvPr>
        </p:nvSpPr>
        <p:spPr/>
        <p:txBody>
          <a:bodyPr/>
          <a:lstStyle/>
          <a:p>
            <a:fld id="{00D46278-F9A5-4B32-8074-9A8435E136F7}" type="slidenum">
              <a:rPr lang="tr-TR" smtClean="0"/>
              <a:t>15</a:t>
            </a:fld>
            <a:endParaRPr lang="tr-TR"/>
          </a:p>
        </p:txBody>
      </p:sp>
      <p:sp>
        <p:nvSpPr>
          <p:cNvPr id="7" name="Dikdörtgen 6"/>
          <p:cNvSpPr/>
          <p:nvPr/>
        </p:nvSpPr>
        <p:spPr>
          <a:xfrm>
            <a:off x="1655605" y="364256"/>
            <a:ext cx="9043926"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dikkat etmemiz gerekenler</a:t>
            </a:r>
          </a:p>
        </p:txBody>
      </p:sp>
      <p:pic>
        <p:nvPicPr>
          <p:cNvPr id="3" name="Resim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528"/>
                    </a14:imgEffect>
                    <a14:imgEffect>
                      <a14:saturation sat="156000"/>
                    </a14:imgEffect>
                  </a14:imgLayer>
                </a14:imgProps>
              </a:ext>
              <a:ext uri="{28A0092B-C50C-407E-A947-70E740481C1C}">
                <a14:useLocalDpi xmlns:a14="http://schemas.microsoft.com/office/drawing/2010/main" val="0"/>
              </a:ext>
            </a:extLst>
          </a:blip>
          <a:stretch>
            <a:fillRect/>
          </a:stretch>
        </p:blipFill>
        <p:spPr>
          <a:xfrm>
            <a:off x="0" y="1204957"/>
            <a:ext cx="6281159" cy="5653043"/>
          </a:xfrm>
          <a:prstGeom prst="rect">
            <a:avLst/>
          </a:prstGeom>
          <a:effectLst>
            <a:glow>
              <a:schemeClr val="accent1"/>
            </a:glow>
            <a:outerShdw blurRad="50800" dist="50800" dir="5400000" algn="ctr" rotWithShape="0">
              <a:srgbClr val="000000"/>
            </a:outerShdw>
            <a:softEdge rad="228600"/>
          </a:effectLst>
        </p:spPr>
      </p:pic>
      <p:sp>
        <p:nvSpPr>
          <p:cNvPr id="8" name="Dikdörtgen 7"/>
          <p:cNvSpPr/>
          <p:nvPr/>
        </p:nvSpPr>
        <p:spPr>
          <a:xfrm>
            <a:off x="4478734" y="2316043"/>
            <a:ext cx="5934292" cy="3293209"/>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chemeClr val="accent4">
                    <a:lumMod val="60000"/>
                    <a:lumOff val="40000"/>
                  </a:schemeClr>
                </a:solidFill>
                <a:latin typeface="Times New Roman" panose="02020603050405020304" pitchFamily="18" charset="0"/>
                <a:cs typeface="Times New Roman" panose="02020603050405020304" pitchFamily="18" charset="0"/>
              </a:rPr>
              <a:t>İşe alımlarda Sosyal Medya Profili</a:t>
            </a:r>
          </a:p>
          <a:p>
            <a:pPr marL="342900" indent="-342900">
              <a:spcAft>
                <a:spcPts val="1200"/>
              </a:spcAft>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Her 10 işletme sahibinden 9’u, işçi seçiminde, işçilerin sosyal ağ aktivitelerini kontrol ediyor.</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Bu araştırmada başarısız olarak</a:t>
            </a:r>
            <a:r>
              <a:rPr lang="tr-TR" sz="2600" dirty="0">
                <a:solidFill>
                  <a:schemeClr val="accent2">
                    <a:lumMod val="75000"/>
                  </a:schemeClr>
                </a:solidFill>
                <a:latin typeface="Times New Roman" panose="02020603050405020304" pitchFamily="18" charset="0"/>
                <a:cs typeface="Times New Roman" panose="02020603050405020304" pitchFamily="18" charset="0"/>
              </a:rPr>
              <a:t> </a:t>
            </a:r>
            <a:r>
              <a:rPr lang="tr-TR" sz="2600" dirty="0">
                <a:solidFill>
                  <a:srgbClr val="FFFF00"/>
                </a:solidFill>
                <a:latin typeface="Times New Roman" panose="02020603050405020304" pitchFamily="18" charset="0"/>
                <a:cs typeface="Times New Roman" panose="02020603050405020304" pitchFamily="18" charset="0"/>
              </a:rPr>
              <a:t>işe alınmayanların oranı</a:t>
            </a:r>
            <a:r>
              <a:rPr lang="tr-TR" sz="2600" dirty="0">
                <a:solidFill>
                  <a:schemeClr val="bg1"/>
                </a:solidFill>
                <a:latin typeface="Times New Roman" panose="02020603050405020304" pitchFamily="18" charset="0"/>
                <a:cs typeface="Times New Roman" panose="02020603050405020304" pitchFamily="18" charset="0"/>
              </a:rPr>
              <a:t>ysa, her </a:t>
            </a:r>
            <a:r>
              <a:rPr lang="tr-TR" sz="2600" dirty="0">
                <a:solidFill>
                  <a:srgbClr val="FFFF00"/>
                </a:solidFill>
                <a:latin typeface="Times New Roman" panose="02020603050405020304" pitchFamily="18" charset="0"/>
                <a:cs typeface="Times New Roman" panose="02020603050405020304" pitchFamily="18" charset="0"/>
              </a:rPr>
              <a:t>10 kişide 7 kişi</a:t>
            </a:r>
            <a:r>
              <a:rPr lang="tr-TR" sz="26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7789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16</a:t>
            </a:fld>
            <a:endParaRPr lang="tr-TR"/>
          </a:p>
        </p:txBody>
      </p:sp>
      <p:sp>
        <p:nvSpPr>
          <p:cNvPr id="7" name="Dikdörtgen 6"/>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güvenlik ve gizlilik</a:t>
            </a:r>
          </a:p>
        </p:txBody>
      </p:sp>
      <p:sp>
        <p:nvSpPr>
          <p:cNvPr id="8" name="Dikdörtgen 7"/>
          <p:cNvSpPr/>
          <p:nvPr/>
        </p:nvSpPr>
        <p:spPr>
          <a:xfrm>
            <a:off x="882547" y="1633931"/>
            <a:ext cx="6537756" cy="4339650"/>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rgbClr val="FFC000">
                    <a:lumMod val="60000"/>
                    <a:lumOff val="40000"/>
                  </a:srgbClr>
                </a:solidFill>
                <a:latin typeface="Times New Roman" panose="02020603050405020304" pitchFamily="18" charset="0"/>
                <a:cs typeface="Times New Roman" panose="02020603050405020304" pitchFamily="18" charset="0"/>
              </a:rPr>
              <a:t>Sosyal medyadaki güvenlik tehditleri</a:t>
            </a:r>
            <a:endParaRPr lang="tr-TR" sz="32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Kimlik Hırsızlığı</a:t>
            </a:r>
            <a:endParaRPr lang="tr-TR" sz="2600" dirty="0">
              <a:solidFill>
                <a:srgbClr val="FFFF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E-Dolandırıcılık</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Sahte Güvenlik Yazılımı Dolandırıcılıkları</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Başkası Adına Profil Oluşturma</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Sahte Ürün Satışı</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Kötü Bağlantı İstekleri</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İstenmeyen Epostalar (</a:t>
            </a:r>
            <a:r>
              <a:rPr lang="tr-TR" sz="2600" dirty="0" err="1">
                <a:solidFill>
                  <a:schemeClr val="bg1"/>
                </a:solidFill>
                <a:latin typeface="Times New Roman" panose="02020603050405020304" pitchFamily="18" charset="0"/>
                <a:cs typeface="Times New Roman" panose="02020603050405020304" pitchFamily="18" charset="0"/>
              </a:rPr>
              <a:t>Spam</a:t>
            </a:r>
            <a:r>
              <a:rPr lang="tr-TR" sz="2600" dirty="0">
                <a:solidFill>
                  <a:schemeClr val="bg1"/>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Arka Planda Çalışan Zararlı Kodlar</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vb.</a:t>
            </a:r>
          </a:p>
        </p:txBody>
      </p:sp>
    </p:spTree>
    <p:extLst>
      <p:ext uri="{BB962C8B-B14F-4D97-AF65-F5344CB8AC3E}">
        <p14:creationId xmlns:p14="http://schemas.microsoft.com/office/powerpoint/2010/main" val="156075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17</a:t>
            </a:fld>
            <a:endParaRPr lang="tr-TR"/>
          </a:p>
        </p:txBody>
      </p:sp>
      <p:sp>
        <p:nvSpPr>
          <p:cNvPr id="7" name="Dikdörtgen 6"/>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güvenlik ve gizlilik</a:t>
            </a:r>
          </a:p>
        </p:txBody>
      </p:sp>
      <p:sp>
        <p:nvSpPr>
          <p:cNvPr id="8" name="Dikdörtgen 7"/>
          <p:cNvSpPr/>
          <p:nvPr/>
        </p:nvSpPr>
        <p:spPr>
          <a:xfrm>
            <a:off x="427267" y="1452836"/>
            <a:ext cx="6621838" cy="1538883"/>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rgbClr val="FFC000">
                    <a:lumMod val="60000"/>
                    <a:lumOff val="40000"/>
                  </a:srgbClr>
                </a:solidFill>
                <a:latin typeface="Times New Roman" panose="02020603050405020304" pitchFamily="18" charset="0"/>
                <a:cs typeface="Times New Roman" panose="02020603050405020304" pitchFamily="18" charset="0"/>
              </a:rPr>
              <a:t>Sosyal medyada;</a:t>
            </a:r>
            <a:endParaRPr lang="tr-TR" sz="32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Bilgilerinin paylaşılmasını önlemek için gizlilik ayarlarını </a:t>
            </a:r>
            <a:r>
              <a:rPr lang="tr-TR" sz="2600" dirty="0">
                <a:solidFill>
                  <a:srgbClr val="FFFF00"/>
                </a:solidFill>
                <a:latin typeface="Times New Roman" panose="02020603050405020304" pitchFamily="18" charset="0"/>
                <a:cs typeface="Times New Roman" panose="02020603050405020304" pitchFamily="18" charset="0"/>
              </a:rPr>
              <a:t>kontrol et.</a:t>
            </a:r>
          </a:p>
        </p:txBody>
      </p:sp>
      <p:sp>
        <p:nvSpPr>
          <p:cNvPr id="9" name="Dikdörtgen 8"/>
          <p:cNvSpPr/>
          <p:nvPr/>
        </p:nvSpPr>
        <p:spPr>
          <a:xfrm>
            <a:off x="427267" y="3231289"/>
            <a:ext cx="9893892" cy="3170099"/>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rgbClr val="FFC000">
                    <a:lumMod val="60000"/>
                    <a:lumOff val="40000"/>
                  </a:srgbClr>
                </a:solidFill>
                <a:latin typeface="Times New Roman" panose="02020603050405020304" pitchFamily="18" charset="0"/>
                <a:cs typeface="Times New Roman" panose="02020603050405020304" pitchFamily="18" charset="0"/>
              </a:rPr>
              <a:t>Güçlü şifreler oluşturun ve şifrenizi kimseyle paylaşmayın. </a:t>
            </a:r>
            <a:r>
              <a:rPr lang="tr-TR" sz="2800" dirty="0">
                <a:solidFill>
                  <a:srgbClr val="FFC000">
                    <a:lumMod val="60000"/>
                    <a:lumOff val="40000"/>
                  </a:srgbClr>
                </a:solidFill>
                <a:latin typeface="Times New Roman" panose="02020603050405020304" pitchFamily="18" charset="0"/>
                <a:cs typeface="Times New Roman" panose="02020603050405020304" pitchFamily="18" charset="0"/>
              </a:rPr>
              <a:t>Çünkü;</a:t>
            </a:r>
            <a:endParaRPr lang="tr-TR" sz="28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Sizin adınıza arkadaşlarınıza mesaj gönderebilirler, zor durumda kalırsınız.</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Profilinizde sizin istemediğiniz şeyleri paylaşabilirler.</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Profil resim ve ayarlarınızı değiştirebilirler.</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Profilinizi kullanan arkadaşınız olur, sorumlu ise siz olursunuz.</a:t>
            </a:r>
            <a:endParaRPr lang="tr-TR" sz="2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653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11" name="Dikdörtgen 10"/>
          <p:cNvSpPr/>
          <p:nvPr/>
        </p:nvSpPr>
        <p:spPr>
          <a:xfrm>
            <a:off x="1879220" y="2316043"/>
            <a:ext cx="8208084" cy="584775"/>
          </a:xfrm>
          <a:prstGeom prst="rect">
            <a:avLst/>
          </a:prstGeom>
        </p:spPr>
        <p:txBody>
          <a:bodyPr wrap="square">
            <a:spAutoFit/>
          </a:bodyPr>
          <a:lstStyle/>
          <a:p>
            <a:pPr algn="ctr"/>
            <a:r>
              <a:rPr lang="tr-TR" sz="3200" dirty="0">
                <a:solidFill>
                  <a:srgbClr val="002060"/>
                </a:solidFill>
                <a:latin typeface="Times New Roman" panose="02020603050405020304" pitchFamily="18" charset="0"/>
                <a:cs typeface="Times New Roman" panose="02020603050405020304" pitchFamily="18" charset="0"/>
              </a:rPr>
              <a:t>.</a:t>
            </a:r>
          </a:p>
        </p:txBody>
      </p:sp>
      <p:sp>
        <p:nvSpPr>
          <p:cNvPr id="2" name="Slayt Numarası Yer Tutucusu 1"/>
          <p:cNvSpPr>
            <a:spLocks noGrp="1"/>
          </p:cNvSpPr>
          <p:nvPr>
            <p:ph type="sldNum" sz="quarter" idx="12"/>
          </p:nvPr>
        </p:nvSpPr>
        <p:spPr/>
        <p:txBody>
          <a:bodyPr/>
          <a:lstStyle/>
          <a:p>
            <a:fld id="{00D46278-F9A5-4B32-8074-9A8435E136F7}" type="slidenum">
              <a:rPr lang="tr-TR" smtClean="0"/>
              <a:t>18</a:t>
            </a:fld>
            <a:endParaRPr lang="tr-TR"/>
          </a:p>
        </p:txBody>
      </p:sp>
      <p:sp>
        <p:nvSpPr>
          <p:cNvPr id="7" name="Dikdörtgen 6"/>
          <p:cNvSpPr/>
          <p:nvPr/>
        </p:nvSpPr>
        <p:spPr>
          <a:xfrm>
            <a:off x="1655605" y="364256"/>
            <a:ext cx="8854740" cy="58477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200" dirty="0">
                <a:solidFill>
                  <a:schemeClr val="bg1"/>
                </a:solidFill>
                <a:latin typeface="Times New Roman" panose="02020603050405020304" pitchFamily="18" charset="0"/>
                <a:cs typeface="Times New Roman" panose="02020603050405020304" pitchFamily="18" charset="0"/>
              </a:rPr>
              <a:t>Sosyal medyada güvenlik ve gizlilik</a:t>
            </a: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80" y="949031"/>
            <a:ext cx="8870729" cy="5913820"/>
          </a:xfrm>
          <a:prstGeom prst="rect">
            <a:avLst/>
          </a:prstGeom>
          <a:effectLst>
            <a:softEdge rad="190500"/>
          </a:effectLst>
        </p:spPr>
      </p:pic>
      <p:sp>
        <p:nvSpPr>
          <p:cNvPr id="4" name="Dikdörtgen 3"/>
          <p:cNvSpPr/>
          <p:nvPr/>
        </p:nvSpPr>
        <p:spPr>
          <a:xfrm>
            <a:off x="4049358" y="2274725"/>
            <a:ext cx="5000049" cy="1631216"/>
          </a:xfrm>
          <a:prstGeom prst="rect">
            <a:avLst/>
          </a:prstGeom>
        </p:spPr>
        <p:txBody>
          <a:bodyPr wrap="square">
            <a:spAutoFit/>
          </a:bodyPr>
          <a:lstStyle/>
          <a:p>
            <a:r>
              <a:rPr lang="tr-TR" sz="2000" dirty="0">
                <a:solidFill>
                  <a:schemeClr val="accent1">
                    <a:lumMod val="50000"/>
                  </a:schemeClr>
                </a:solidFill>
                <a:cs typeface="Times New Roman" panose="02020603050405020304" pitchFamily="18" charset="0"/>
              </a:rPr>
              <a:t>‘Facebook isminizi, resminizi, oluşturduğunuz içerikleri ve sitemizde bulunan </a:t>
            </a:r>
            <a:r>
              <a:rPr lang="tr-TR" sz="2000" dirty="0">
                <a:solidFill>
                  <a:srgbClr val="C00000"/>
                </a:solidFill>
                <a:cs typeface="Times New Roman" panose="02020603050405020304" pitchFamily="18" charset="0"/>
              </a:rPr>
              <a:t>tüm bilgilerinizi bize verdiğinizi</a:t>
            </a:r>
            <a:r>
              <a:rPr lang="tr-TR" sz="2000" dirty="0">
                <a:solidFill>
                  <a:schemeClr val="accent1">
                    <a:lumMod val="50000"/>
                  </a:schemeClr>
                </a:solidFill>
                <a:cs typeface="Times New Roman" panose="02020603050405020304" pitchFamily="18" charset="0"/>
              </a:rPr>
              <a:t> ve bu bilgileri ticari, sponsorlu içeriklerde kullanmamıza izin verdiğinizi </a:t>
            </a:r>
          </a:p>
          <a:p>
            <a:r>
              <a:rPr lang="tr-TR" sz="2000" dirty="0">
                <a:solidFill>
                  <a:schemeClr val="accent1">
                    <a:lumMod val="50000"/>
                  </a:schemeClr>
                </a:solidFill>
                <a:cs typeface="Times New Roman" panose="02020603050405020304" pitchFamily="18" charset="0"/>
              </a:rPr>
              <a:t>kabul edersiniz.’</a:t>
            </a:r>
          </a:p>
        </p:txBody>
      </p:sp>
    </p:spTree>
    <p:extLst>
      <p:ext uri="{BB962C8B-B14F-4D97-AF65-F5344CB8AC3E}">
        <p14:creationId xmlns:p14="http://schemas.microsoft.com/office/powerpoint/2010/main" val="710797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C7007E-B69E-4124-888F-1CB8756C2513}"/>
              </a:ext>
            </a:extLst>
          </p:cNvPr>
          <p:cNvSpPr>
            <a:spLocks noGrp="1"/>
          </p:cNvSpPr>
          <p:nvPr>
            <p:ph type="title"/>
          </p:nvPr>
        </p:nvSpPr>
        <p:spPr>
          <a:xfrm>
            <a:off x="838200" y="365125"/>
            <a:ext cx="10515600" cy="1983937"/>
          </a:xfrm>
        </p:spPr>
        <p:txBody>
          <a:bodyPr>
            <a:normAutofit/>
          </a:bodyPr>
          <a:lstStyle/>
          <a:p>
            <a:r>
              <a:rPr lang="tr-TR" b="1" i="0" dirty="0">
                <a:solidFill>
                  <a:schemeClr val="bg1"/>
                </a:solidFill>
                <a:effectLst/>
                <a:latin typeface="Roboto Condensed"/>
              </a:rPr>
              <a:t>Facebook’ta Dikkat Etmeniz Gereken 5 Husus</a:t>
            </a:r>
            <a:br>
              <a:rPr lang="tr-TR" b="1" i="0" dirty="0">
                <a:solidFill>
                  <a:srgbClr val="333333"/>
                </a:solidFill>
                <a:effectLst/>
                <a:latin typeface="Roboto Condensed"/>
              </a:rPr>
            </a:br>
            <a:endParaRPr lang="tr-TR" dirty="0"/>
          </a:p>
        </p:txBody>
      </p:sp>
      <p:sp>
        <p:nvSpPr>
          <p:cNvPr id="3" name="İçerik Yer Tutucusu 2">
            <a:extLst>
              <a:ext uri="{FF2B5EF4-FFF2-40B4-BE49-F238E27FC236}">
                <a16:creationId xmlns:a16="http://schemas.microsoft.com/office/drawing/2014/main" id="{86A1976D-C575-454F-AA65-1F8A84EADBA5}"/>
              </a:ext>
            </a:extLst>
          </p:cNvPr>
          <p:cNvSpPr>
            <a:spLocks noGrp="1"/>
          </p:cNvSpPr>
          <p:nvPr>
            <p:ph idx="1"/>
          </p:nvPr>
        </p:nvSpPr>
        <p:spPr>
          <a:xfrm>
            <a:off x="362607" y="1825625"/>
            <a:ext cx="10011103" cy="4351338"/>
          </a:xfrm>
        </p:spPr>
        <p:txBody>
          <a:bodyPr>
            <a:normAutofit fontScale="92500" lnSpcReduction="10000"/>
          </a:bodyPr>
          <a:lstStyle/>
          <a:p>
            <a:pPr marL="0" indent="0" algn="just">
              <a:buNone/>
            </a:pPr>
            <a:r>
              <a:rPr lang="tr-TR" b="0" i="0" dirty="0">
                <a:solidFill>
                  <a:schemeClr val="bg1"/>
                </a:solidFill>
                <a:effectLst/>
                <a:latin typeface="Roboto Condensed"/>
              </a:rPr>
              <a:t>1.Eğer bir arkadaşınızın duvarında paylaştığınız mesajın gizlilik ayarlarını kontrol etmezseniz, otomatik olarak “arkadaşınızın arkadaşları” mesajınızı görebilecek şekilde ayarlanır.</a:t>
            </a:r>
          </a:p>
          <a:p>
            <a:pPr marL="0" indent="0" algn="just">
              <a:buNone/>
            </a:pPr>
            <a:r>
              <a:rPr lang="tr-TR" b="0" i="0" dirty="0">
                <a:solidFill>
                  <a:schemeClr val="bg1"/>
                </a:solidFill>
                <a:effectLst/>
                <a:latin typeface="Roboto Condensed"/>
              </a:rPr>
              <a:t>2.Paylaştıklarınızın istemediğiniz kişiler tarafından görülmesinin önüne geçmek için gizlilik ayarlarını yapmanız da yeterli olmuyor. Eğer sizin paylaştığınız şeyin altına herhangi bir Facebook kullanıcısı etiketlenirse, bu kişi tüm konuşmaları ve paylaşımınızı görüyor.</a:t>
            </a:r>
          </a:p>
          <a:p>
            <a:pPr marL="0" indent="0" algn="just">
              <a:buNone/>
            </a:pPr>
            <a:r>
              <a:rPr lang="tr-TR" b="0" i="0" dirty="0">
                <a:solidFill>
                  <a:schemeClr val="bg1"/>
                </a:solidFill>
                <a:effectLst/>
                <a:latin typeface="Roboto Condensed"/>
              </a:rPr>
              <a:t>3.Kamuya açık bir etkinlik ya da sayfada bir paylaşımda bulunduğunuzda, bu paylaşımın gizlilik ayarlarını değiştiremezsiniz. Sadece o paylaşımı kendi profilinizden kaldırabilirsiniz.</a:t>
            </a:r>
          </a:p>
          <a:p>
            <a:endParaRPr lang="tr-TR" b="0" i="0" dirty="0">
              <a:solidFill>
                <a:srgbClr val="333333"/>
              </a:solidFill>
              <a:effectLst/>
              <a:latin typeface="Roboto Condensed"/>
            </a:endParaRPr>
          </a:p>
          <a:p>
            <a:endParaRPr lang="tr-TR" dirty="0"/>
          </a:p>
        </p:txBody>
      </p:sp>
    </p:spTree>
    <p:extLst>
      <p:ext uri="{BB962C8B-B14F-4D97-AF65-F5344CB8AC3E}">
        <p14:creationId xmlns:p14="http://schemas.microsoft.com/office/powerpoint/2010/main" val="960261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11" name="Dikdörtgen 10"/>
          <p:cNvSpPr/>
          <p:nvPr/>
        </p:nvSpPr>
        <p:spPr>
          <a:xfrm>
            <a:off x="5598607" y="1882975"/>
            <a:ext cx="4129749" cy="3600986"/>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r>
              <a:rPr lang="tr-TR" sz="3600" dirty="0">
                <a:solidFill>
                  <a:schemeClr val="accent4">
                    <a:lumMod val="60000"/>
                    <a:lumOff val="40000"/>
                  </a:schemeClr>
                </a:solidFill>
                <a:latin typeface="Times New Roman" panose="02020603050405020304" pitchFamily="18" charset="0"/>
                <a:cs typeface="Times New Roman" panose="02020603050405020304" pitchFamily="18" charset="0"/>
              </a:rPr>
              <a:t>Sosyal Medya; </a:t>
            </a:r>
            <a:endParaRPr lang="tr-TR" sz="3600" dirty="0">
              <a:solidFill>
                <a:schemeClr val="bg1"/>
              </a:solidFill>
              <a:latin typeface="Times New Roman" panose="02020603050405020304" pitchFamily="18" charset="0"/>
              <a:cs typeface="Times New Roman" panose="02020603050405020304" pitchFamily="18" charset="0"/>
            </a:endParaRPr>
          </a:p>
          <a:p>
            <a:r>
              <a:rPr lang="tr-TR" sz="3200" dirty="0">
                <a:solidFill>
                  <a:schemeClr val="bg1"/>
                </a:solidFill>
                <a:latin typeface="Times New Roman" panose="02020603050405020304" pitchFamily="18" charset="0"/>
                <a:cs typeface="Times New Roman" panose="02020603050405020304" pitchFamily="18" charset="0"/>
              </a:rPr>
              <a:t>Hayatımızı kolaylaştıran iletişim ve etkileşim araçlarını içerisinde barındıran dijital bilgi ve iletişim platformlarıdır.</a:t>
            </a:r>
          </a:p>
        </p:txBody>
      </p:sp>
      <p:sp>
        <p:nvSpPr>
          <p:cNvPr id="2" name="Slayt Numarası Yer Tutucusu 1"/>
          <p:cNvSpPr>
            <a:spLocks noGrp="1"/>
          </p:cNvSpPr>
          <p:nvPr>
            <p:ph type="sldNum" sz="quarter" idx="12"/>
          </p:nvPr>
        </p:nvSpPr>
        <p:spPr/>
        <p:txBody>
          <a:bodyPr/>
          <a:lstStyle/>
          <a:p>
            <a:fld id="{00D46278-F9A5-4B32-8074-9A8435E136F7}" type="slidenum">
              <a:rPr lang="tr-TR" smtClean="0"/>
              <a:t>2</a:t>
            </a:fld>
            <a:endParaRPr lang="tr-TR"/>
          </a:p>
        </p:txBody>
      </p:sp>
      <p:sp>
        <p:nvSpPr>
          <p:cNvPr id="7" name="Dikdörtgen 6"/>
          <p:cNvSpPr/>
          <p:nvPr/>
        </p:nvSpPr>
        <p:spPr>
          <a:xfrm>
            <a:off x="1655605" y="364256"/>
            <a:ext cx="4640092"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 nedir?</a:t>
            </a:r>
          </a:p>
        </p:txBody>
      </p:sp>
      <p:pic>
        <p:nvPicPr>
          <p:cNvPr id="4" name="Resim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28130" y="1812026"/>
            <a:ext cx="4787773" cy="3742884"/>
          </a:xfrm>
          <a:prstGeom prst="rect">
            <a:avLst/>
          </a:prstGeom>
          <a:noFill/>
          <a:effectLst>
            <a:glow>
              <a:schemeClr val="accent1">
                <a:alpha val="0"/>
              </a:schemeClr>
            </a:glow>
          </a:effectLst>
        </p:spPr>
      </p:pic>
    </p:spTree>
    <p:extLst>
      <p:ext uri="{BB962C8B-B14F-4D97-AF65-F5344CB8AC3E}">
        <p14:creationId xmlns:p14="http://schemas.microsoft.com/office/powerpoint/2010/main" val="4289488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B0912D-E4D5-465F-A693-E5655B806F2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E7654E0-3749-4567-884B-55F352D0C851}"/>
              </a:ext>
            </a:extLst>
          </p:cNvPr>
          <p:cNvSpPr>
            <a:spLocks noGrp="1"/>
          </p:cNvSpPr>
          <p:nvPr>
            <p:ph idx="1"/>
          </p:nvPr>
        </p:nvSpPr>
        <p:spPr>
          <a:xfrm>
            <a:off x="189186" y="1825625"/>
            <a:ext cx="10231821" cy="4351338"/>
          </a:xfrm>
        </p:spPr>
        <p:txBody>
          <a:bodyPr/>
          <a:lstStyle/>
          <a:p>
            <a:pPr marL="0" indent="0" algn="just">
              <a:buNone/>
            </a:pPr>
            <a:r>
              <a:rPr lang="tr-TR" b="0" i="0" dirty="0">
                <a:solidFill>
                  <a:schemeClr val="bg1"/>
                </a:solidFill>
                <a:effectLst/>
                <a:latin typeface="Roboto Condensed"/>
              </a:rPr>
              <a:t>4.Gizlilik ayarları “Arkadaşlarımın arkadaşı” olarak belirlenmiş bir paylaşımı arkadaşınızın duvarına yerleştirdiğinizde, “İstemediğiniz” kişiler de o paylaşımı görecektir. Çünkü onlar sizin arkadaşınız.</a:t>
            </a:r>
          </a:p>
          <a:p>
            <a:pPr marL="0" indent="0" algn="just">
              <a:buNone/>
            </a:pPr>
            <a:r>
              <a:rPr lang="tr-TR" dirty="0">
                <a:solidFill>
                  <a:schemeClr val="bg1"/>
                </a:solidFill>
                <a:latin typeface="Roboto Condensed"/>
              </a:rPr>
              <a:t>5.</a:t>
            </a:r>
            <a:r>
              <a:rPr lang="tr-TR" b="0" i="0" dirty="0">
                <a:solidFill>
                  <a:schemeClr val="bg1"/>
                </a:solidFill>
                <a:effectLst/>
                <a:latin typeface="Roboto Condensed"/>
              </a:rPr>
              <a:t> Paylaştıklarınız herkese açık olsun ya da sadece arkadaşlarınızın arkadaşları görebilsin. Tanımadığınız birçok insanın sizi gördüğünü ve arkadaşlıktan çıkardığınız kişilerin dahi sizi takip edebildiğini unutmayın. Bu sebeple paylaşımlarınıza her zaman dikkat edin.</a:t>
            </a:r>
          </a:p>
          <a:p>
            <a:pPr marL="0" indent="0">
              <a:buNone/>
            </a:pPr>
            <a:endParaRPr lang="tr-TR" b="0" i="0" dirty="0">
              <a:solidFill>
                <a:srgbClr val="333333"/>
              </a:solidFill>
              <a:effectLst/>
              <a:latin typeface="Roboto Condensed"/>
            </a:endParaRPr>
          </a:p>
          <a:p>
            <a:endParaRPr lang="tr-TR" dirty="0"/>
          </a:p>
        </p:txBody>
      </p:sp>
    </p:spTree>
    <p:extLst>
      <p:ext uri="{BB962C8B-B14F-4D97-AF65-F5344CB8AC3E}">
        <p14:creationId xmlns:p14="http://schemas.microsoft.com/office/powerpoint/2010/main" val="1077944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21</a:t>
            </a:fld>
            <a:endParaRPr lang="tr-TR"/>
          </a:p>
        </p:txBody>
      </p:sp>
      <p:sp>
        <p:nvSpPr>
          <p:cNvPr id="7" name="Dikdörtgen 6"/>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«Siber Zorbalık»</a:t>
            </a:r>
          </a:p>
        </p:txBody>
      </p:sp>
      <p:sp>
        <p:nvSpPr>
          <p:cNvPr id="10" name="Dikdörtgen 9"/>
          <p:cNvSpPr/>
          <p:nvPr/>
        </p:nvSpPr>
        <p:spPr>
          <a:xfrm>
            <a:off x="604270" y="1798140"/>
            <a:ext cx="8434627" cy="3539430"/>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rgbClr val="FFC000">
                    <a:lumMod val="60000"/>
                    <a:lumOff val="40000"/>
                  </a:srgbClr>
                </a:solidFill>
                <a:latin typeface="Times New Roman" panose="02020603050405020304" pitchFamily="18" charset="0"/>
                <a:cs typeface="Times New Roman" panose="02020603050405020304" pitchFamily="18" charset="0"/>
              </a:rPr>
              <a:t>Siber zorbalık nedir?</a:t>
            </a:r>
            <a:endParaRPr lang="tr-TR" sz="32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Bir kişiye karşı, İnternet ya da cep telefonu kullanılarak sürekli bir şekilde gerçekleştirilen saldırgan davranıştır.</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Baskı kurma ve orantısız güç uygulanmasıyla ilgilidir. Taraflardan biri, diğerine göre çok daha zayıf konumdadır.</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İnternet üzerindeki güç dengesi, kişilerin teknik becerilerine ve arkadaş sayılarına bağlı olarak da değişebilmektedir.</a:t>
            </a:r>
            <a:endParaRPr lang="tr-TR" sz="2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8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22</a:t>
            </a:fld>
            <a:endParaRPr lang="tr-TR"/>
          </a:p>
        </p:txBody>
      </p:sp>
      <p:sp>
        <p:nvSpPr>
          <p:cNvPr id="7" name="Dikdörtgen 6"/>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«Siber Zorbalık»</a:t>
            </a:r>
          </a:p>
        </p:txBody>
      </p:sp>
      <p:sp>
        <p:nvSpPr>
          <p:cNvPr id="10" name="Dikdörtgen 9"/>
          <p:cNvSpPr/>
          <p:nvPr/>
        </p:nvSpPr>
        <p:spPr>
          <a:xfrm>
            <a:off x="656822" y="1822164"/>
            <a:ext cx="8234930" cy="3539430"/>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rgbClr val="FFC000">
                    <a:lumMod val="60000"/>
                    <a:lumOff val="40000"/>
                  </a:srgbClr>
                </a:solidFill>
                <a:latin typeface="Times New Roman" panose="02020603050405020304" pitchFamily="18" charset="0"/>
                <a:cs typeface="Times New Roman" panose="02020603050405020304" pitchFamily="18" charset="0"/>
              </a:rPr>
              <a:t>Siber zorbalık nasıl gerçekleşir?</a:t>
            </a:r>
            <a:endParaRPr lang="tr-TR" sz="32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Kırıcı ve alaycı mesajlar</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Fotoğrafların veya videoların yayılması</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Fotoğraflar üzerinde oynama yapılması</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İmalı sözler ve dedikodu</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Entrikalar (Bir olayı etkilemek için yapılan gizli çalışma)</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Tecrit (Ayrı bir yerde tutma, ayrımcılık)</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Tehditler </a:t>
            </a:r>
            <a:endParaRPr lang="tr-TR" sz="2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871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11" name="Dikdörtgen 10"/>
          <p:cNvSpPr/>
          <p:nvPr/>
        </p:nvSpPr>
        <p:spPr>
          <a:xfrm>
            <a:off x="1879220" y="2316043"/>
            <a:ext cx="8208084" cy="584775"/>
          </a:xfrm>
          <a:prstGeom prst="rect">
            <a:avLst/>
          </a:prstGeom>
        </p:spPr>
        <p:txBody>
          <a:bodyPr wrap="square">
            <a:spAutoFit/>
          </a:bodyPr>
          <a:lstStyle/>
          <a:p>
            <a:pPr algn="ctr"/>
            <a:r>
              <a:rPr lang="tr-TR" sz="3200" dirty="0">
                <a:solidFill>
                  <a:srgbClr val="002060"/>
                </a:solidFill>
                <a:latin typeface="Times New Roman" panose="02020603050405020304" pitchFamily="18" charset="0"/>
                <a:cs typeface="Times New Roman" panose="02020603050405020304" pitchFamily="18" charset="0"/>
              </a:rPr>
              <a:t>.</a:t>
            </a:r>
          </a:p>
        </p:txBody>
      </p:sp>
      <p:sp>
        <p:nvSpPr>
          <p:cNvPr id="2" name="Slayt Numarası Yer Tutucusu 1"/>
          <p:cNvSpPr>
            <a:spLocks noGrp="1"/>
          </p:cNvSpPr>
          <p:nvPr>
            <p:ph type="sldNum" sz="quarter" idx="12"/>
          </p:nvPr>
        </p:nvSpPr>
        <p:spPr/>
        <p:txBody>
          <a:bodyPr/>
          <a:lstStyle/>
          <a:p>
            <a:fld id="{00D46278-F9A5-4B32-8074-9A8435E136F7}" type="slidenum">
              <a:rPr lang="tr-TR" smtClean="0"/>
              <a:t>23</a:t>
            </a:fld>
            <a:endParaRPr lang="tr-TR"/>
          </a:p>
        </p:txBody>
      </p:sp>
      <p:sp>
        <p:nvSpPr>
          <p:cNvPr id="7" name="Dikdörtgen 6"/>
          <p:cNvSpPr/>
          <p:nvPr/>
        </p:nvSpPr>
        <p:spPr>
          <a:xfrm>
            <a:off x="1655605" y="364256"/>
            <a:ext cx="8854740"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Gerçek hayatta yapmadığını sanalda yapma</a:t>
            </a:r>
          </a:p>
        </p:txBody>
      </p:sp>
      <p:pic>
        <p:nvPicPr>
          <p:cNvPr id="4" name="GercekteYapmadigini_SanaldaYapm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7302" y="1499220"/>
            <a:ext cx="8634898" cy="4857130"/>
          </a:xfrm>
          <a:prstGeom prst="rect">
            <a:avLst/>
          </a:prstGeom>
          <a:ln w="28575">
            <a:solidFill>
              <a:srgbClr val="FFFF00"/>
            </a:solidFill>
          </a:ln>
        </p:spPr>
      </p:pic>
    </p:spTree>
    <p:extLst>
      <p:ext uri="{BB962C8B-B14F-4D97-AF65-F5344CB8AC3E}">
        <p14:creationId xmlns:p14="http://schemas.microsoft.com/office/powerpoint/2010/main" val="34216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24</a:t>
            </a:fld>
            <a:endParaRPr lang="tr-TR"/>
          </a:p>
        </p:txBody>
      </p:sp>
      <p:sp>
        <p:nvSpPr>
          <p:cNvPr id="7" name="Dikdörtgen 6"/>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 tavsiyeleri</a:t>
            </a:r>
          </a:p>
        </p:txBody>
      </p:sp>
      <p:sp>
        <p:nvSpPr>
          <p:cNvPr id="12" name="Dikdörtgen 11"/>
          <p:cNvSpPr/>
          <p:nvPr/>
        </p:nvSpPr>
        <p:spPr>
          <a:xfrm>
            <a:off x="533144" y="2070500"/>
            <a:ext cx="9449056" cy="3380564"/>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Gerçek hayatta yapmadığını sanalda yapma.</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Kendinle ilgili hangi bilgileri kimlerle paylaştığını iyi düşün.</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Tüm sosyal ağlarda geçmiş paylaşımlarını kontrol et. </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Paylaşılmasının yanlış olduğunu düşündüğün içeriği sosyal medya hesabından sil.</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Profilinize başkasının gözünden bakarak yeniden gözden geçir.</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Doğruluğundan emin olmadığın içeriği paylaşma.</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Çelişkili olma, Kendin ol.</a:t>
            </a:r>
          </a:p>
        </p:txBody>
      </p:sp>
    </p:spTree>
    <p:extLst>
      <p:ext uri="{BB962C8B-B14F-4D97-AF65-F5344CB8AC3E}">
        <p14:creationId xmlns:p14="http://schemas.microsoft.com/office/powerpoint/2010/main" val="53709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25</a:t>
            </a:fld>
            <a:endParaRPr lang="tr-TR"/>
          </a:p>
        </p:txBody>
      </p:sp>
      <p:sp>
        <p:nvSpPr>
          <p:cNvPr id="12" name="Dikdörtgen 11"/>
          <p:cNvSpPr/>
          <p:nvPr/>
        </p:nvSpPr>
        <p:spPr>
          <a:xfrm>
            <a:off x="1613565" y="1103098"/>
            <a:ext cx="7498905" cy="2893100"/>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İnsanlarla olan ilişkilerini geliştir.</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Okul değiştirdiğin vakit sürpriz paylaşımlarının seni bulmasına izin verme.</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İstediğin meslek ve kariyer planını tehlikeye atma.</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İletişimini sağlam tut, samimi ol.</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Gerçek Dünya’nı unutma</a:t>
            </a:r>
          </a:p>
          <a:p>
            <a:pPr marL="342900" indent="-3429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Bağımlı olma.</a:t>
            </a:r>
          </a:p>
        </p:txBody>
      </p:sp>
      <p:pic>
        <p:nvPicPr>
          <p:cNvPr id="4" name="Resim 3"/>
          <p:cNvPicPr>
            <a:picLocks noChangeAspect="1"/>
          </p:cNvPicPr>
          <p:nvPr/>
        </p:nvPicPr>
        <p:blipFill>
          <a:blip r:embed="rId3">
            <a:extLst>
              <a:ext uri="{BEBA8EAE-BF5A-486C-A8C5-ECC9F3942E4B}">
                <a14:imgProps xmlns:a14="http://schemas.microsoft.com/office/drawing/2010/main">
                  <a14:imgLayer r:embed="rId4">
                    <a14:imgEffect>
                      <a14:colorTemperature colorTemp="6571"/>
                    </a14:imgEffect>
                    <a14:imgEffect>
                      <a14:saturation sat="169000"/>
                    </a14:imgEffect>
                    <a14:imgEffect>
                      <a14:brightnessContrast bright="2000" contrast="38000"/>
                    </a14:imgEffect>
                  </a14:imgLayer>
                </a14:imgProps>
              </a:ext>
              <a:ext uri="{28A0092B-C50C-407E-A947-70E740481C1C}">
                <a14:useLocalDpi xmlns:a14="http://schemas.microsoft.com/office/drawing/2010/main" val="0"/>
              </a:ext>
            </a:extLst>
          </a:blip>
          <a:stretch>
            <a:fillRect/>
          </a:stretch>
        </p:blipFill>
        <p:spPr>
          <a:xfrm>
            <a:off x="2132097" y="4117780"/>
            <a:ext cx="6461840" cy="2400112"/>
          </a:xfrm>
          <a:prstGeom prst="rect">
            <a:avLst/>
          </a:prstGeom>
          <a:ln w="88900" cap="sq" cmpd="thickThin">
            <a:solidFill>
              <a:srgbClr val="000000"/>
            </a:solidFill>
            <a:prstDash val="solid"/>
            <a:miter lim="800000"/>
          </a:ln>
          <a:effectLst>
            <a:innerShdw blurRad="76200">
              <a:srgbClr val="000000"/>
            </a:innerShdw>
            <a:reflection blurRad="6350" stA="50000" endA="275" endPos="40000" dist="101600" dir="5400000" sy="-100000" algn="bl" rotWithShape="0"/>
          </a:effectLst>
        </p:spPr>
      </p:pic>
      <p:sp>
        <p:nvSpPr>
          <p:cNvPr id="10" name="Dikdörtgen 9"/>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 tavsiyeleri</a:t>
            </a:r>
          </a:p>
        </p:txBody>
      </p:sp>
    </p:spTree>
    <p:extLst>
      <p:ext uri="{BB962C8B-B14F-4D97-AF65-F5344CB8AC3E}">
        <p14:creationId xmlns:p14="http://schemas.microsoft.com/office/powerpoint/2010/main" val="3923363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719883" y="1604111"/>
            <a:ext cx="9023207" cy="4031873"/>
          </a:xfrm>
          <a:prstGeom prst="rect">
            <a:avLst/>
          </a:prstGeom>
          <a:solidFill>
            <a:schemeClr val="dk1">
              <a:alpha val="50000"/>
            </a:schemeClr>
          </a:solidFill>
          <a:ln w="38100">
            <a:solidFill>
              <a:schemeClr val="accent4"/>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rgbClr val="FFC000">
                    <a:lumMod val="60000"/>
                    <a:lumOff val="40000"/>
                  </a:srgbClr>
                </a:solidFill>
                <a:latin typeface="Times New Roman" panose="02020603050405020304" pitchFamily="18" charset="0"/>
                <a:cs typeface="Times New Roman" panose="02020603050405020304" pitchFamily="18" charset="0"/>
              </a:rPr>
              <a:t>Sosyal medyadaki tehditlerle ve internetteki diğer sorunlarla ile ilgili olarak size yardımı olacaktır,</a:t>
            </a:r>
          </a:p>
          <a:p>
            <a:pPr marL="342900" indent="-342900">
              <a:buFont typeface="Arial" panose="020B0604020202020204" pitchFamily="34" charset="0"/>
              <a:buChar char="•"/>
            </a:pPr>
            <a:r>
              <a:rPr lang="tr-TR" sz="2600" dirty="0">
                <a:solidFill>
                  <a:srgbClr val="FFFF00"/>
                </a:solidFill>
                <a:latin typeface="Times New Roman" panose="02020603050405020304" pitchFamily="18" charset="0"/>
                <a:cs typeface="Times New Roman" panose="02020603050405020304" pitchFamily="18" charset="0"/>
              </a:rPr>
              <a:t>www.gim.org.tr</a:t>
            </a:r>
            <a:r>
              <a:rPr lang="tr-TR" sz="2600" dirty="0">
                <a:solidFill>
                  <a:schemeClr val="bg1"/>
                </a:solidFill>
                <a:latin typeface="Times New Roman" panose="02020603050405020304" pitchFamily="18" charset="0"/>
                <a:cs typeface="Times New Roman" panose="02020603050405020304" pitchFamily="18" charset="0"/>
              </a:rPr>
              <a:t> adresinden veya </a:t>
            </a:r>
            <a:r>
              <a:rPr lang="tr-TR" sz="2600" dirty="0">
                <a:solidFill>
                  <a:srgbClr val="FFFF00"/>
                </a:solidFill>
                <a:latin typeface="Times New Roman" panose="02020603050405020304" pitchFamily="18" charset="0"/>
                <a:cs typeface="Times New Roman" panose="02020603050405020304" pitchFamily="18" charset="0"/>
              </a:rPr>
              <a:t>www.internetyardim.org.tr</a:t>
            </a:r>
            <a:r>
              <a:rPr lang="tr-TR" sz="2600" dirty="0">
                <a:solidFill>
                  <a:schemeClr val="bg1"/>
                </a:solidFill>
                <a:latin typeface="Times New Roman" panose="02020603050405020304" pitchFamily="18" charset="0"/>
                <a:cs typeface="Times New Roman" panose="02020603050405020304" pitchFamily="18" charset="0"/>
              </a:rPr>
              <a:t> adresinden yardım merkezimize ulaşarak bizimle iletişime geçebilirsiniz.</a:t>
            </a:r>
          </a:p>
          <a:p>
            <a:pPr marL="342900" indent="-342900">
              <a:buFont typeface="Arial" panose="020B0604020202020204" pitchFamily="34" charset="0"/>
              <a:buChar char="•"/>
            </a:pPr>
            <a:r>
              <a:rPr lang="tr-TR" sz="2600" dirty="0">
                <a:solidFill>
                  <a:srgbClr val="FFFF00"/>
                </a:solidFill>
                <a:latin typeface="Times New Roman" panose="02020603050405020304" pitchFamily="18" charset="0"/>
                <a:cs typeface="Times New Roman" panose="02020603050405020304" pitchFamily="18" charset="0"/>
              </a:rPr>
              <a:t>www.guvenliweb.org.tr</a:t>
            </a:r>
            <a:r>
              <a:rPr lang="tr-TR" sz="2600" dirty="0">
                <a:solidFill>
                  <a:schemeClr val="bg1"/>
                </a:solidFill>
                <a:latin typeface="Times New Roman" panose="02020603050405020304" pitchFamily="18" charset="0"/>
                <a:cs typeface="Times New Roman" panose="02020603050405020304" pitchFamily="18" charset="0"/>
              </a:rPr>
              <a:t> adresinden «Sosyal medya platformlarındaki şikayet süreçleri» başlığını inceleyebilirsiniz.</a:t>
            </a:r>
          </a:p>
          <a:p>
            <a:pPr marL="342900" indent="-342900">
              <a:buFont typeface="Arial" panose="020B0604020202020204" pitchFamily="34" charset="0"/>
              <a:buChar char="•"/>
            </a:pPr>
            <a:r>
              <a:rPr lang="tr-TR" sz="2600" dirty="0">
                <a:solidFill>
                  <a:srgbClr val="FFFF00"/>
                </a:solidFill>
                <a:latin typeface="Times New Roman" panose="02020603050405020304" pitchFamily="18" charset="0"/>
                <a:cs typeface="Times New Roman" panose="02020603050405020304" pitchFamily="18" charset="0"/>
              </a:rPr>
              <a:t>www.ihbarweb.org.tr</a:t>
            </a:r>
            <a:r>
              <a:rPr lang="tr-TR" sz="2600" dirty="0">
                <a:solidFill>
                  <a:schemeClr val="bg1"/>
                </a:solidFill>
                <a:latin typeface="Times New Roman" panose="02020603050405020304" pitchFamily="18" charset="0"/>
                <a:cs typeface="Times New Roman" panose="02020603050405020304" pitchFamily="18" charset="0"/>
              </a:rPr>
              <a:t> adresinden internetteki zararlı yasadışı içerikleri ihbar edebilirsiniz.</a:t>
            </a:r>
            <a:endParaRPr lang="tr-TR" sz="2600" dirty="0">
              <a:solidFill>
                <a:srgbClr val="FFFF00"/>
              </a:solidFill>
              <a:latin typeface="Times New Roman" panose="02020603050405020304" pitchFamily="18" charset="0"/>
              <a:cs typeface="Times New Roman" panose="02020603050405020304" pitchFamily="18" charset="0"/>
            </a:endParaRPr>
          </a:p>
        </p:txBody>
      </p:sp>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26</a:t>
            </a:fld>
            <a:endParaRPr lang="tr-TR"/>
          </a:p>
        </p:txBody>
      </p:sp>
      <p:sp>
        <p:nvSpPr>
          <p:cNvPr id="9" name="Dikdörtgen 8"/>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 tavsiyeleri</a:t>
            </a:r>
          </a:p>
        </p:txBody>
      </p:sp>
    </p:spTree>
    <p:extLst>
      <p:ext uri="{BB962C8B-B14F-4D97-AF65-F5344CB8AC3E}">
        <p14:creationId xmlns:p14="http://schemas.microsoft.com/office/powerpoint/2010/main" val="1933271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27</a:t>
            </a:fld>
            <a:endParaRPr lang="tr-TR"/>
          </a:p>
        </p:txBody>
      </p:sp>
      <p:sp>
        <p:nvSpPr>
          <p:cNvPr id="12" name="Dikdörtgen 11"/>
          <p:cNvSpPr/>
          <p:nvPr/>
        </p:nvSpPr>
        <p:spPr>
          <a:xfrm>
            <a:off x="10555444" y="262758"/>
            <a:ext cx="1636556" cy="774578"/>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tr-TR"/>
          </a:p>
        </p:txBody>
      </p:sp>
      <p:pic>
        <p:nvPicPr>
          <p:cNvPr id="4" name="Resim 3"/>
          <p:cNvPicPr>
            <a:picLocks noChangeAspect="1"/>
          </p:cNvPicPr>
          <p:nvPr/>
        </p:nvPicPr>
        <p:blipFill rotWithShape="1">
          <a:blip r:embed="rId3"/>
          <a:srcRect l="16348" t="5764" r="14080" b="16041"/>
          <a:stretch/>
        </p:blipFill>
        <p:spPr>
          <a:xfrm>
            <a:off x="1019501" y="720068"/>
            <a:ext cx="9060042" cy="57281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Dikdörtgen 8"/>
          <p:cNvSpPr/>
          <p:nvPr/>
        </p:nvSpPr>
        <p:spPr>
          <a:xfrm>
            <a:off x="3052066" y="4584317"/>
            <a:ext cx="4662527" cy="584775"/>
          </a:xfrm>
          <a:prstGeom prst="rect">
            <a:avLst/>
          </a:prstGeom>
          <a:solidFill>
            <a:schemeClr val="dk1">
              <a:alpha val="50000"/>
            </a:schemeClr>
          </a:solidFill>
          <a:ln w="28575">
            <a:solidFill>
              <a:schemeClr val="accent4"/>
            </a:solidFill>
          </a:ln>
          <a:effectLst>
            <a:innerShdw blurRad="114300">
              <a:prstClr val="black"/>
            </a:innerShdw>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tr-TR" sz="3200" dirty="0">
                <a:solidFill>
                  <a:schemeClr val="bg1"/>
                </a:solidFill>
                <a:latin typeface="Times New Roman" panose="02020603050405020304" pitchFamily="18" charset="0"/>
                <a:cs typeface="Times New Roman" panose="02020603050405020304" pitchFamily="18" charset="0"/>
              </a:rPr>
              <a:t>Güvenli İnternet Merkezi</a:t>
            </a:r>
          </a:p>
        </p:txBody>
      </p:sp>
      <p:cxnSp>
        <p:nvCxnSpPr>
          <p:cNvPr id="11" name="Düz Ok Bağlayıcısı 10"/>
          <p:cNvCxnSpPr/>
          <p:nvPr/>
        </p:nvCxnSpPr>
        <p:spPr>
          <a:xfrm flipV="1">
            <a:off x="7724697" y="1240221"/>
            <a:ext cx="2659524" cy="3417594"/>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37119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a:srcRect l="14609" t="6394" r="14430" b="4770"/>
          <a:stretch/>
        </p:blipFill>
        <p:spPr>
          <a:xfrm>
            <a:off x="1213978" y="336331"/>
            <a:ext cx="9186456" cy="6469117"/>
          </a:xfrm>
          <a:prstGeom prst="snip2DiagRect">
            <a:avLst>
              <a:gd name="adj1" fmla="val 1379"/>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28</a:t>
            </a:fld>
            <a:endParaRPr lang="tr-TR"/>
          </a:p>
        </p:txBody>
      </p:sp>
      <p:sp>
        <p:nvSpPr>
          <p:cNvPr id="12" name="Dikdörtgen 11"/>
          <p:cNvSpPr/>
          <p:nvPr/>
        </p:nvSpPr>
        <p:spPr>
          <a:xfrm>
            <a:off x="10452984" y="1776249"/>
            <a:ext cx="1729604" cy="774578"/>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tr-TR"/>
          </a:p>
        </p:txBody>
      </p:sp>
      <p:sp>
        <p:nvSpPr>
          <p:cNvPr id="9" name="Dikdörtgen 8"/>
          <p:cNvSpPr/>
          <p:nvPr/>
        </p:nvSpPr>
        <p:spPr>
          <a:xfrm>
            <a:off x="3052066" y="5067790"/>
            <a:ext cx="4662527" cy="584775"/>
          </a:xfrm>
          <a:prstGeom prst="rect">
            <a:avLst/>
          </a:prstGeom>
          <a:solidFill>
            <a:schemeClr val="dk1">
              <a:alpha val="50000"/>
            </a:schemeClr>
          </a:solidFill>
          <a:ln w="28575">
            <a:solidFill>
              <a:schemeClr val="accent4"/>
            </a:solidFill>
          </a:ln>
          <a:effectLst>
            <a:innerShdw blurRad="114300">
              <a:prstClr val="black"/>
            </a:innerShdw>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tr-TR" sz="3200" dirty="0">
                <a:solidFill>
                  <a:schemeClr val="bg1"/>
                </a:solidFill>
                <a:latin typeface="Times New Roman" panose="02020603050405020304" pitchFamily="18" charset="0"/>
                <a:cs typeface="Times New Roman" panose="02020603050405020304" pitchFamily="18" charset="0"/>
              </a:rPr>
              <a:t>İnternet Yardım Merkezi</a:t>
            </a:r>
          </a:p>
        </p:txBody>
      </p:sp>
      <p:cxnSp>
        <p:nvCxnSpPr>
          <p:cNvPr id="11" name="Düz Ok Bağlayıcısı 10"/>
          <p:cNvCxnSpPr/>
          <p:nvPr/>
        </p:nvCxnSpPr>
        <p:spPr>
          <a:xfrm flipV="1">
            <a:off x="7714593" y="2774731"/>
            <a:ext cx="2532993" cy="2561243"/>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36561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11" name="Dikdörtgen 10"/>
          <p:cNvSpPr/>
          <p:nvPr/>
        </p:nvSpPr>
        <p:spPr>
          <a:xfrm>
            <a:off x="1879220" y="2316043"/>
            <a:ext cx="8208084" cy="584775"/>
          </a:xfrm>
          <a:prstGeom prst="rect">
            <a:avLst/>
          </a:prstGeom>
        </p:spPr>
        <p:txBody>
          <a:bodyPr wrap="square">
            <a:spAutoFit/>
          </a:bodyPr>
          <a:lstStyle/>
          <a:p>
            <a:pPr algn="ctr"/>
            <a:r>
              <a:rPr lang="tr-TR" sz="3200" dirty="0">
                <a:solidFill>
                  <a:srgbClr val="002060"/>
                </a:solidFill>
                <a:latin typeface="Times New Roman" panose="02020603050405020304" pitchFamily="18" charset="0"/>
                <a:cs typeface="Times New Roman" panose="02020603050405020304" pitchFamily="18" charset="0"/>
              </a:rPr>
              <a:t>.</a:t>
            </a:r>
          </a:p>
        </p:txBody>
      </p:sp>
      <p:sp>
        <p:nvSpPr>
          <p:cNvPr id="2" name="Slayt Numarası Yer Tutucusu 1"/>
          <p:cNvSpPr>
            <a:spLocks noGrp="1"/>
          </p:cNvSpPr>
          <p:nvPr>
            <p:ph type="sldNum" sz="quarter" idx="12"/>
          </p:nvPr>
        </p:nvSpPr>
        <p:spPr/>
        <p:txBody>
          <a:bodyPr/>
          <a:lstStyle/>
          <a:p>
            <a:fld id="{00D46278-F9A5-4B32-8074-9A8435E136F7}" type="slidenum">
              <a:rPr lang="tr-TR" smtClean="0"/>
              <a:t>29</a:t>
            </a:fld>
            <a:endParaRPr lang="tr-TR"/>
          </a:p>
        </p:txBody>
      </p:sp>
      <p:pic>
        <p:nvPicPr>
          <p:cNvPr id="3" name="Resim 2"/>
          <p:cNvPicPr>
            <a:picLocks noChangeAspect="1"/>
          </p:cNvPicPr>
          <p:nvPr/>
        </p:nvPicPr>
        <p:blipFill rotWithShape="1">
          <a:blip r:embed="rId3">
            <a:extLst>
              <a:ext uri="{28A0092B-C50C-407E-A947-70E740481C1C}">
                <a14:useLocalDpi xmlns:a14="http://schemas.microsoft.com/office/drawing/2010/main" val="0"/>
              </a:ext>
            </a:extLst>
          </a:blip>
          <a:srcRect b="2937"/>
          <a:stretch/>
        </p:blipFill>
        <p:spPr>
          <a:xfrm>
            <a:off x="1353457" y="0"/>
            <a:ext cx="9154510" cy="68632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ikdörtgen 4"/>
          <p:cNvSpPr/>
          <p:nvPr/>
        </p:nvSpPr>
        <p:spPr>
          <a:xfrm>
            <a:off x="3258782" y="334620"/>
            <a:ext cx="745661" cy="138346"/>
          </a:xfrm>
          <a:prstGeom prst="rect">
            <a:avLst/>
          </a:prstGeom>
          <a:no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tr-TR"/>
          </a:p>
        </p:txBody>
      </p:sp>
      <p:sp>
        <p:nvSpPr>
          <p:cNvPr id="7" name="Dikdörtgen 6"/>
          <p:cNvSpPr/>
          <p:nvPr/>
        </p:nvSpPr>
        <p:spPr>
          <a:xfrm>
            <a:off x="1873832" y="4381529"/>
            <a:ext cx="8160922" cy="584775"/>
          </a:xfrm>
          <a:prstGeom prst="rect">
            <a:avLst/>
          </a:prstGeom>
          <a:solidFill>
            <a:schemeClr val="dk1">
              <a:alpha val="50000"/>
            </a:schemeClr>
          </a:solidFill>
          <a:ln w="28575">
            <a:solidFill>
              <a:schemeClr val="accent4"/>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tr-TR" sz="3200" dirty="0">
                <a:solidFill>
                  <a:schemeClr val="bg1"/>
                </a:solidFill>
                <a:latin typeface="Times New Roman" panose="02020603050405020304" pitchFamily="18" charset="0"/>
                <a:cs typeface="Times New Roman" panose="02020603050405020304" pitchFamily="18" charset="0"/>
              </a:rPr>
              <a:t>. Sosyal medya platformlarında şikayet süreçleri</a:t>
            </a:r>
          </a:p>
        </p:txBody>
      </p:sp>
      <p:sp>
        <p:nvSpPr>
          <p:cNvPr id="15" name="Dikdörtgen 14"/>
          <p:cNvSpPr/>
          <p:nvPr/>
        </p:nvSpPr>
        <p:spPr>
          <a:xfrm>
            <a:off x="10560517" y="2494284"/>
            <a:ext cx="1548421" cy="813068"/>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tr-TR"/>
          </a:p>
        </p:txBody>
      </p:sp>
      <p:cxnSp>
        <p:nvCxnSpPr>
          <p:cNvPr id="16" name="Düz Ok Bağlayıcısı 15"/>
          <p:cNvCxnSpPr>
            <a:stCxn id="15" idx="1"/>
          </p:cNvCxnSpPr>
          <p:nvPr/>
        </p:nvCxnSpPr>
        <p:spPr>
          <a:xfrm flipH="1" flipV="1">
            <a:off x="4099036" y="526608"/>
            <a:ext cx="6461481" cy="237421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0" name="Düz Ok Bağlayıcısı 19"/>
          <p:cNvCxnSpPr/>
          <p:nvPr/>
        </p:nvCxnSpPr>
        <p:spPr>
          <a:xfrm flipV="1">
            <a:off x="9605405" y="3541986"/>
            <a:ext cx="748523" cy="848826"/>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7838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3</a:t>
            </a:fld>
            <a:endParaRPr lang="tr-TR"/>
          </a:p>
        </p:txBody>
      </p:sp>
      <p:sp>
        <p:nvSpPr>
          <p:cNvPr id="7" name="Dikdörtgen 6"/>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medyanın olumlu yanları</a:t>
            </a:r>
          </a:p>
        </p:txBody>
      </p:sp>
      <p:sp>
        <p:nvSpPr>
          <p:cNvPr id="10" name="Dikdörtgen 9"/>
          <p:cNvSpPr/>
          <p:nvPr/>
        </p:nvSpPr>
        <p:spPr>
          <a:xfrm>
            <a:off x="487109" y="1745785"/>
            <a:ext cx="9600194" cy="4339650"/>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chemeClr val="accent4">
                    <a:lumMod val="60000"/>
                    <a:lumOff val="40000"/>
                  </a:schemeClr>
                </a:solidFill>
                <a:latin typeface="Times New Roman" panose="02020603050405020304" pitchFamily="18" charset="0"/>
                <a:cs typeface="Times New Roman" panose="02020603050405020304" pitchFamily="18" charset="0"/>
              </a:rPr>
              <a:t>Sosyal medyayla birlikte;</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Arkadaşlarla daha kolay iletişim olanağı sağlanmıştır.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Bilgiye ve güncel gelişmelere daha hızlı şekilde ulaşılabilmeye başlanmıştır.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İş fırsatları ve iş bulma imkanı artmıştır.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Kendini ifade etme ve yeteneklerini gösterme olanağı artmıştır,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Topluma faydalı etkinlikler daha hızlı koordine edilmeye başlanmıştır.</a:t>
            </a:r>
          </a:p>
          <a:p>
            <a:pPr>
              <a:lnSpc>
                <a:spcPct val="200000"/>
              </a:lnSpc>
            </a:pPr>
            <a:r>
              <a:rPr lang="tr-TR" sz="2600" dirty="0">
                <a:solidFill>
                  <a:schemeClr val="bg1"/>
                </a:solidFill>
                <a:latin typeface="Times New Roman" panose="02020603050405020304" pitchFamily="18" charset="0"/>
                <a:cs typeface="Times New Roman" panose="02020603050405020304" pitchFamily="18" charset="0"/>
              </a:rPr>
              <a:t>ve birçok fayda daha beraberinde gelmiştir.</a:t>
            </a:r>
          </a:p>
        </p:txBody>
      </p:sp>
    </p:spTree>
    <p:extLst>
      <p:ext uri="{BB962C8B-B14F-4D97-AF65-F5344CB8AC3E}">
        <p14:creationId xmlns:p14="http://schemas.microsoft.com/office/powerpoint/2010/main" val="3684344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11" name="Dikdörtgen 10"/>
          <p:cNvSpPr/>
          <p:nvPr/>
        </p:nvSpPr>
        <p:spPr>
          <a:xfrm>
            <a:off x="1879220" y="2316043"/>
            <a:ext cx="8208084" cy="584775"/>
          </a:xfrm>
          <a:prstGeom prst="rect">
            <a:avLst/>
          </a:prstGeom>
        </p:spPr>
        <p:txBody>
          <a:bodyPr wrap="square">
            <a:spAutoFit/>
          </a:bodyPr>
          <a:lstStyle/>
          <a:p>
            <a:pPr algn="ctr"/>
            <a:r>
              <a:rPr lang="tr-TR" sz="3200" dirty="0">
                <a:solidFill>
                  <a:srgbClr val="002060"/>
                </a:solidFill>
                <a:latin typeface="Times New Roman" panose="02020603050405020304" pitchFamily="18" charset="0"/>
                <a:cs typeface="Times New Roman" panose="02020603050405020304" pitchFamily="18" charset="0"/>
              </a:rPr>
              <a:t>.</a:t>
            </a:r>
          </a:p>
        </p:txBody>
      </p:sp>
      <p:sp>
        <p:nvSpPr>
          <p:cNvPr id="2" name="Slayt Numarası Yer Tutucusu 1"/>
          <p:cNvSpPr>
            <a:spLocks noGrp="1"/>
          </p:cNvSpPr>
          <p:nvPr>
            <p:ph type="sldNum" sz="quarter" idx="12"/>
          </p:nvPr>
        </p:nvSpPr>
        <p:spPr/>
        <p:txBody>
          <a:bodyPr/>
          <a:lstStyle/>
          <a:p>
            <a:fld id="{00D46278-F9A5-4B32-8074-9A8435E136F7}" type="slidenum">
              <a:rPr lang="tr-TR" smtClean="0"/>
              <a:t>30</a:t>
            </a:fld>
            <a:endParaRPr lang="tr-T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8107" b="1789"/>
          <a:stretch/>
        </p:blipFill>
        <p:spPr>
          <a:xfrm>
            <a:off x="2592604" y="-6448"/>
            <a:ext cx="6781315" cy="68644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Dikdörtgen 9"/>
          <p:cNvSpPr/>
          <p:nvPr/>
        </p:nvSpPr>
        <p:spPr>
          <a:xfrm>
            <a:off x="10560517" y="2494284"/>
            <a:ext cx="1548421" cy="813068"/>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tr-TR"/>
          </a:p>
        </p:txBody>
      </p:sp>
    </p:spTree>
    <p:extLst>
      <p:ext uri="{BB962C8B-B14F-4D97-AF65-F5344CB8AC3E}">
        <p14:creationId xmlns:p14="http://schemas.microsoft.com/office/powerpoint/2010/main" val="3313391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11260" r="10076"/>
          <a:stretch/>
        </p:blipFill>
        <p:spPr>
          <a:xfrm>
            <a:off x="2033900" y="0"/>
            <a:ext cx="7409204"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31</a:t>
            </a:fld>
            <a:endParaRPr lang="tr-TR"/>
          </a:p>
        </p:txBody>
      </p:sp>
      <p:sp>
        <p:nvSpPr>
          <p:cNvPr id="9" name="Dikdörtgen 8"/>
          <p:cNvSpPr/>
          <p:nvPr/>
        </p:nvSpPr>
        <p:spPr>
          <a:xfrm>
            <a:off x="2778591" y="4666556"/>
            <a:ext cx="5919821" cy="584775"/>
          </a:xfrm>
          <a:prstGeom prst="rect">
            <a:avLst/>
          </a:prstGeom>
          <a:solidFill>
            <a:schemeClr val="dk1">
              <a:alpha val="50000"/>
            </a:schemeClr>
          </a:solidFill>
          <a:ln w="28575">
            <a:solidFill>
              <a:schemeClr val="accent4"/>
            </a:solidFill>
          </a:ln>
          <a:effectLst>
            <a:innerShdw blurRad="114300">
              <a:prstClr val="black"/>
            </a:innerShdw>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tr-TR" sz="3200" dirty="0">
                <a:solidFill>
                  <a:schemeClr val="bg1"/>
                </a:solidFill>
                <a:latin typeface="Times New Roman" panose="02020603050405020304" pitchFamily="18" charset="0"/>
                <a:cs typeface="Times New Roman" panose="02020603050405020304" pitchFamily="18" charset="0"/>
              </a:rPr>
              <a:t>İnternetteki zararlı içeriği ihbar et</a:t>
            </a:r>
          </a:p>
        </p:txBody>
      </p:sp>
      <p:sp>
        <p:nvSpPr>
          <p:cNvPr id="12" name="Dikdörtgen 11"/>
          <p:cNvSpPr/>
          <p:nvPr/>
        </p:nvSpPr>
        <p:spPr>
          <a:xfrm>
            <a:off x="10523914" y="4067727"/>
            <a:ext cx="1636556" cy="859347"/>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tr-TR"/>
          </a:p>
        </p:txBody>
      </p:sp>
      <p:cxnSp>
        <p:nvCxnSpPr>
          <p:cNvPr id="13" name="Düz Ok Bağlayıcısı 12"/>
          <p:cNvCxnSpPr/>
          <p:nvPr/>
        </p:nvCxnSpPr>
        <p:spPr>
          <a:xfrm flipH="1" flipV="1">
            <a:off x="7189077" y="2974428"/>
            <a:ext cx="3334837" cy="1272887"/>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4" name="Dikdörtgen 13"/>
          <p:cNvSpPr/>
          <p:nvPr/>
        </p:nvSpPr>
        <p:spPr>
          <a:xfrm rot="5400000">
            <a:off x="4694363" y="840211"/>
            <a:ext cx="1532920" cy="3144736"/>
          </a:xfrm>
          <a:prstGeom prst="rect">
            <a:avLst/>
          </a:prstGeom>
          <a:no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tr-TR"/>
          </a:p>
        </p:txBody>
      </p:sp>
      <p:cxnSp>
        <p:nvCxnSpPr>
          <p:cNvPr id="15" name="Düz Ok Bağlayıcısı 14"/>
          <p:cNvCxnSpPr/>
          <p:nvPr/>
        </p:nvCxnSpPr>
        <p:spPr>
          <a:xfrm flipV="1">
            <a:off x="8698412" y="4530031"/>
            <a:ext cx="1633257" cy="557873"/>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36153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790" y="0"/>
            <a:ext cx="5385423"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32</a:t>
            </a:fld>
            <a:endParaRPr lang="tr-TR"/>
          </a:p>
        </p:txBody>
      </p:sp>
      <p:sp>
        <p:nvSpPr>
          <p:cNvPr id="8" name="Dikdörtgen 7"/>
          <p:cNvSpPr/>
          <p:nvPr/>
        </p:nvSpPr>
        <p:spPr>
          <a:xfrm>
            <a:off x="10523914" y="4067727"/>
            <a:ext cx="1636556" cy="859347"/>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tr-TR"/>
          </a:p>
        </p:txBody>
      </p:sp>
    </p:spTree>
    <p:extLst>
      <p:ext uri="{BB962C8B-B14F-4D97-AF65-F5344CB8AC3E}">
        <p14:creationId xmlns:p14="http://schemas.microsoft.com/office/powerpoint/2010/main" val="1250046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dirty="0"/>
            </a:p>
          </p:txBody>
        </p:sp>
      </p:grpSp>
      <p:sp>
        <p:nvSpPr>
          <p:cNvPr id="11" name="Dikdörtgen 10"/>
          <p:cNvSpPr/>
          <p:nvPr/>
        </p:nvSpPr>
        <p:spPr>
          <a:xfrm>
            <a:off x="4631648" y="4976907"/>
            <a:ext cx="3288705" cy="646331"/>
          </a:xfrm>
          <a:prstGeom prst="rect">
            <a:avLst/>
          </a:prstGeom>
          <a:ln w="28575" cap="rnd">
            <a:noFill/>
            <a:prstDash val="lgDashDot"/>
            <a:round/>
          </a:ln>
        </p:spPr>
        <p:txBody>
          <a:bodyPr wrap="square">
            <a:spAutoFit/>
          </a:bodyPr>
          <a:lstStyle/>
          <a:p>
            <a:r>
              <a:rPr lang="tr-TR" sz="2400" dirty="0">
                <a:solidFill>
                  <a:schemeClr val="bg1"/>
                </a:solidFill>
                <a:effectLst/>
                <a:latin typeface="Times New Roman" panose="02020603050405020304" pitchFamily="18" charset="0"/>
                <a:cs typeface="Times New Roman" panose="02020603050405020304" pitchFamily="18" charset="0"/>
              </a:rPr>
              <a:t>NE KADAR SANAL</a:t>
            </a:r>
            <a:r>
              <a:rPr lang="tr-TR" sz="3600" dirty="0">
                <a:solidFill>
                  <a:schemeClr val="bg1"/>
                </a:solidFill>
                <a:effectLst/>
                <a:latin typeface="Times New Roman" panose="02020603050405020304" pitchFamily="18" charset="0"/>
                <a:cs typeface="Times New Roman" panose="02020603050405020304" pitchFamily="18" charset="0"/>
              </a:rPr>
              <a:t>?</a:t>
            </a:r>
          </a:p>
        </p:txBody>
      </p:sp>
      <p:sp>
        <p:nvSpPr>
          <p:cNvPr id="9" name="Dikdörtgen 8"/>
          <p:cNvSpPr/>
          <p:nvPr/>
        </p:nvSpPr>
        <p:spPr>
          <a:xfrm>
            <a:off x="4639761" y="5423517"/>
            <a:ext cx="3281668" cy="646331"/>
          </a:xfrm>
          <a:prstGeom prst="rect">
            <a:avLst/>
          </a:prstGeom>
        </p:spPr>
        <p:txBody>
          <a:bodyPr wrap="none">
            <a:spAutoFit/>
          </a:bodyPr>
          <a:lstStyle/>
          <a:p>
            <a:pPr lvl="0"/>
            <a:r>
              <a:rPr lang="tr-TR" sz="2400" dirty="0">
                <a:solidFill>
                  <a:prstClr val="white"/>
                </a:solidFill>
                <a:latin typeface="Times New Roman" panose="02020603050405020304" pitchFamily="18" charset="0"/>
                <a:cs typeface="Times New Roman" panose="02020603050405020304" pitchFamily="18" charset="0"/>
              </a:rPr>
              <a:t>NE KADAR GERÇEK</a:t>
            </a:r>
            <a:r>
              <a:rPr lang="tr-TR" sz="3600" dirty="0">
                <a:solidFill>
                  <a:prstClr val="white"/>
                </a:solidFill>
                <a:latin typeface="Times New Roman" panose="02020603050405020304" pitchFamily="18" charset="0"/>
                <a:cs typeface="Times New Roman" panose="02020603050405020304" pitchFamily="18" charset="0"/>
              </a:rPr>
              <a:t>?</a:t>
            </a:r>
            <a:endParaRPr lang="tr-TR" sz="2400" dirty="0">
              <a:solidFill>
                <a:prstClr val="white"/>
              </a:solidFill>
              <a:latin typeface="Times New Roman" panose="02020603050405020304" pitchFamily="18" charset="0"/>
              <a:cs typeface="Times New Roman" panose="02020603050405020304" pitchFamily="18" charset="0"/>
            </a:endParaRPr>
          </a:p>
        </p:txBody>
      </p:sp>
      <p:sp>
        <p:nvSpPr>
          <p:cNvPr id="12" name="Metin kutusu 11"/>
          <p:cNvSpPr txBox="1"/>
          <p:nvPr/>
        </p:nvSpPr>
        <p:spPr>
          <a:xfrm>
            <a:off x="4145733" y="4695474"/>
            <a:ext cx="559769" cy="1446550"/>
          </a:xfrm>
          <a:prstGeom prst="rect">
            <a:avLst/>
          </a:prstGeom>
          <a:noFill/>
        </p:spPr>
        <p:txBody>
          <a:bodyPr wrap="none" rtlCol="0">
            <a:spAutoFit/>
          </a:bodyPr>
          <a:lstStyle/>
          <a:p>
            <a:r>
              <a:rPr lang="tr-TR" sz="8800" dirty="0">
                <a:solidFill>
                  <a:srgbClr val="00B0F0"/>
                </a:solidFill>
                <a:latin typeface="Arial Black" panose="020B0A04020102020204" pitchFamily="34" charset="0"/>
              </a:rPr>
              <a:t>;</a:t>
            </a:r>
          </a:p>
        </p:txBody>
      </p:sp>
      <p:cxnSp>
        <p:nvCxnSpPr>
          <p:cNvPr id="15" name="Düz Bağlayıcı 14"/>
          <p:cNvCxnSpPr/>
          <p:nvPr/>
        </p:nvCxnSpPr>
        <p:spPr>
          <a:xfrm>
            <a:off x="4727194" y="5600942"/>
            <a:ext cx="2026121" cy="0"/>
          </a:xfrm>
          <a:prstGeom prst="line">
            <a:avLst/>
          </a:prstGeom>
          <a:ln>
            <a:gradFill>
              <a:gsLst>
                <a:gs pos="0">
                  <a:schemeClr val="accent1">
                    <a:lumMod val="5000"/>
                    <a:lumOff val="95000"/>
                  </a:schemeClr>
                </a:gs>
                <a:gs pos="96000">
                  <a:srgbClr val="0070C0"/>
                </a:gs>
              </a:gsLst>
              <a:lin ang="5400000" scaled="1"/>
            </a:gradFill>
          </a:ln>
        </p:spPr>
        <p:style>
          <a:lnRef idx="3">
            <a:schemeClr val="accent6"/>
          </a:lnRef>
          <a:fillRef idx="0">
            <a:schemeClr val="accent6"/>
          </a:fillRef>
          <a:effectRef idx="2">
            <a:schemeClr val="accent6"/>
          </a:effectRef>
          <a:fontRef idx="minor">
            <a:schemeClr val="tx1"/>
          </a:fontRef>
        </p:style>
      </p:cxnSp>
      <p:sp>
        <p:nvSpPr>
          <p:cNvPr id="13" name="Metin kutusu 12"/>
          <p:cNvSpPr txBox="1"/>
          <p:nvPr/>
        </p:nvSpPr>
        <p:spPr>
          <a:xfrm>
            <a:off x="7642335" y="4795029"/>
            <a:ext cx="623889" cy="1446550"/>
          </a:xfrm>
          <a:prstGeom prst="rect">
            <a:avLst/>
          </a:prstGeom>
          <a:noFill/>
        </p:spPr>
        <p:txBody>
          <a:bodyPr wrap="none" rtlCol="0">
            <a:spAutoFit/>
          </a:bodyPr>
          <a:lstStyle/>
          <a:p>
            <a:r>
              <a:rPr lang="tr-TR" sz="8800" dirty="0">
                <a:solidFill>
                  <a:srgbClr val="00B0F0"/>
                </a:solidFill>
                <a:latin typeface="Arial Black" panose="020B0A04020102020204" pitchFamily="34" charset="0"/>
              </a:rPr>
              <a:t>)</a:t>
            </a:r>
          </a:p>
        </p:txBody>
      </p:sp>
      <p:sp>
        <p:nvSpPr>
          <p:cNvPr id="2" name="Dikdörtgen 1"/>
          <p:cNvSpPr/>
          <p:nvPr/>
        </p:nvSpPr>
        <p:spPr>
          <a:xfrm>
            <a:off x="2154621" y="1800341"/>
            <a:ext cx="7577957" cy="2862322"/>
          </a:xfrm>
          <a:prstGeom prst="rect">
            <a:avLst/>
          </a:prstGeom>
          <a:noFill/>
          <a:ln w="82550" cap="flat" cmpd="tri"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lvl="0" algn="ctr"/>
            <a:r>
              <a:rPr lang="tr-TR" sz="6000" b="1" dirty="0">
                <a:solidFill>
                  <a:schemeClr val="bg1"/>
                </a:solidFill>
                <a:latin typeface="+mj-lt"/>
                <a:cs typeface="Times New Roman" panose="02020603050405020304" pitchFamily="18" charset="0"/>
              </a:rPr>
              <a:t>SORULAR</a:t>
            </a:r>
          </a:p>
          <a:p>
            <a:pPr lvl="0" algn="ctr"/>
            <a:r>
              <a:rPr lang="tr-TR" sz="6000" b="1" dirty="0">
                <a:solidFill>
                  <a:schemeClr val="bg1"/>
                </a:solidFill>
                <a:latin typeface="+mj-lt"/>
                <a:cs typeface="Times New Roman" panose="02020603050405020304" pitchFamily="18" charset="0"/>
              </a:rPr>
              <a:t>VE</a:t>
            </a:r>
          </a:p>
          <a:p>
            <a:pPr lvl="0" algn="ctr"/>
            <a:r>
              <a:rPr lang="tr-TR" sz="6000" b="1" dirty="0">
                <a:solidFill>
                  <a:schemeClr val="bg1"/>
                </a:solidFill>
                <a:latin typeface="+mj-lt"/>
                <a:cs typeface="Times New Roman" panose="02020603050405020304" pitchFamily="18" charset="0"/>
              </a:rPr>
              <a:t>GÖRÜŞLER</a:t>
            </a:r>
          </a:p>
        </p:txBody>
      </p:sp>
      <p:sp>
        <p:nvSpPr>
          <p:cNvPr id="4" name="Metin kutusu 3"/>
          <p:cNvSpPr txBox="1"/>
          <p:nvPr/>
        </p:nvSpPr>
        <p:spPr>
          <a:xfrm>
            <a:off x="5785128" y="7542"/>
            <a:ext cx="2638864" cy="6447919"/>
          </a:xfrm>
          <a:prstGeom prst="rect">
            <a:avLst/>
          </a:prstGeom>
          <a:noFill/>
        </p:spPr>
        <p:txBody>
          <a:bodyPr wrap="none" rtlCol="0">
            <a:spAutoFit/>
          </a:bodyPr>
          <a:lstStyle/>
          <a:p>
            <a:r>
              <a:rPr lang="tr-TR" sz="41300" dirty="0">
                <a:solidFill>
                  <a:srgbClr val="00B0F0"/>
                </a:solidFill>
              </a:rPr>
              <a:t>?</a:t>
            </a:r>
          </a:p>
        </p:txBody>
      </p:sp>
      <p:sp>
        <p:nvSpPr>
          <p:cNvPr id="7" name="Dikdörtgen 6"/>
          <p:cNvSpPr/>
          <p:nvPr/>
        </p:nvSpPr>
        <p:spPr>
          <a:xfrm>
            <a:off x="6711275" y="3637127"/>
            <a:ext cx="561372" cy="1015663"/>
          </a:xfrm>
          <a:prstGeom prst="rect">
            <a:avLst/>
          </a:prstGeom>
        </p:spPr>
        <p:txBody>
          <a:bodyPr wrap="none">
            <a:spAutoFit/>
          </a:bodyPr>
          <a:lstStyle/>
          <a:p>
            <a:r>
              <a:rPr lang="tr-TR" sz="6000" b="1" dirty="0">
                <a:solidFill>
                  <a:prstClr val="white"/>
                </a:solidFill>
                <a:latin typeface="Calibri Light" panose="020F0302020204030204"/>
                <a:cs typeface="Times New Roman" panose="02020603050405020304" pitchFamily="18" charset="0"/>
              </a:rPr>
              <a:t>E</a:t>
            </a:r>
            <a:endParaRPr lang="tr-TR" b="1" dirty="0"/>
          </a:p>
        </p:txBody>
      </p:sp>
    </p:spTree>
    <p:extLst>
      <p:ext uri="{BB962C8B-B14F-4D97-AF65-F5344CB8AC3E}">
        <p14:creationId xmlns:p14="http://schemas.microsoft.com/office/powerpoint/2010/main" val="2355875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dirty="0"/>
            </a:p>
          </p:txBody>
        </p:sp>
      </p:grpSp>
      <p:sp>
        <p:nvSpPr>
          <p:cNvPr id="11" name="Dikdörtgen 10"/>
          <p:cNvSpPr/>
          <p:nvPr/>
        </p:nvSpPr>
        <p:spPr>
          <a:xfrm>
            <a:off x="4631648" y="4976907"/>
            <a:ext cx="3288705" cy="646331"/>
          </a:xfrm>
          <a:prstGeom prst="rect">
            <a:avLst/>
          </a:prstGeom>
          <a:ln w="28575" cap="rnd">
            <a:noFill/>
            <a:prstDash val="lgDashDot"/>
            <a:round/>
          </a:ln>
        </p:spPr>
        <p:txBody>
          <a:bodyPr wrap="square">
            <a:spAutoFit/>
          </a:bodyPr>
          <a:lstStyle/>
          <a:p>
            <a:r>
              <a:rPr lang="tr-TR" sz="2400" dirty="0">
                <a:solidFill>
                  <a:schemeClr val="bg1"/>
                </a:solidFill>
                <a:effectLst/>
                <a:latin typeface="Times New Roman" panose="02020603050405020304" pitchFamily="18" charset="0"/>
                <a:cs typeface="Times New Roman" panose="02020603050405020304" pitchFamily="18" charset="0"/>
              </a:rPr>
              <a:t>NE KADAR SANAL</a:t>
            </a:r>
            <a:r>
              <a:rPr lang="tr-TR" sz="3600" dirty="0">
                <a:solidFill>
                  <a:schemeClr val="bg1"/>
                </a:solidFill>
                <a:effectLst/>
                <a:latin typeface="Times New Roman" panose="02020603050405020304" pitchFamily="18" charset="0"/>
                <a:cs typeface="Times New Roman" panose="02020603050405020304" pitchFamily="18" charset="0"/>
              </a:rPr>
              <a:t>?</a:t>
            </a:r>
          </a:p>
        </p:txBody>
      </p:sp>
      <p:sp>
        <p:nvSpPr>
          <p:cNvPr id="9" name="Dikdörtgen 8"/>
          <p:cNvSpPr/>
          <p:nvPr/>
        </p:nvSpPr>
        <p:spPr>
          <a:xfrm>
            <a:off x="4639761" y="5423517"/>
            <a:ext cx="3281668" cy="646331"/>
          </a:xfrm>
          <a:prstGeom prst="rect">
            <a:avLst/>
          </a:prstGeom>
        </p:spPr>
        <p:txBody>
          <a:bodyPr wrap="none">
            <a:spAutoFit/>
          </a:bodyPr>
          <a:lstStyle/>
          <a:p>
            <a:pPr lvl="0"/>
            <a:r>
              <a:rPr lang="tr-TR" sz="2400" dirty="0">
                <a:solidFill>
                  <a:prstClr val="white"/>
                </a:solidFill>
                <a:latin typeface="Times New Roman" panose="02020603050405020304" pitchFamily="18" charset="0"/>
                <a:cs typeface="Times New Roman" panose="02020603050405020304" pitchFamily="18" charset="0"/>
              </a:rPr>
              <a:t>NE KADAR GERÇEK</a:t>
            </a:r>
            <a:r>
              <a:rPr lang="tr-TR" sz="3600" dirty="0">
                <a:solidFill>
                  <a:prstClr val="white"/>
                </a:solidFill>
                <a:latin typeface="Times New Roman" panose="02020603050405020304" pitchFamily="18" charset="0"/>
                <a:cs typeface="Times New Roman" panose="02020603050405020304" pitchFamily="18" charset="0"/>
              </a:rPr>
              <a:t>?</a:t>
            </a:r>
            <a:endParaRPr lang="tr-TR" sz="2400" dirty="0">
              <a:solidFill>
                <a:prstClr val="white"/>
              </a:solidFill>
              <a:latin typeface="Times New Roman" panose="02020603050405020304" pitchFamily="18" charset="0"/>
              <a:cs typeface="Times New Roman" panose="02020603050405020304" pitchFamily="18" charset="0"/>
            </a:endParaRPr>
          </a:p>
        </p:txBody>
      </p:sp>
      <p:sp>
        <p:nvSpPr>
          <p:cNvPr id="12" name="Metin kutusu 11"/>
          <p:cNvSpPr txBox="1"/>
          <p:nvPr/>
        </p:nvSpPr>
        <p:spPr>
          <a:xfrm>
            <a:off x="4145733" y="4695474"/>
            <a:ext cx="559769" cy="1446550"/>
          </a:xfrm>
          <a:prstGeom prst="rect">
            <a:avLst/>
          </a:prstGeom>
          <a:noFill/>
        </p:spPr>
        <p:txBody>
          <a:bodyPr wrap="none" rtlCol="0">
            <a:spAutoFit/>
          </a:bodyPr>
          <a:lstStyle/>
          <a:p>
            <a:r>
              <a:rPr lang="tr-TR" sz="8800" dirty="0">
                <a:solidFill>
                  <a:srgbClr val="00B0F0"/>
                </a:solidFill>
                <a:latin typeface="Arial Black" panose="020B0A04020102020204" pitchFamily="34" charset="0"/>
              </a:rPr>
              <a:t>;</a:t>
            </a:r>
          </a:p>
        </p:txBody>
      </p:sp>
      <p:cxnSp>
        <p:nvCxnSpPr>
          <p:cNvPr id="15" name="Düz Bağlayıcı 14"/>
          <p:cNvCxnSpPr/>
          <p:nvPr/>
        </p:nvCxnSpPr>
        <p:spPr>
          <a:xfrm>
            <a:off x="4727194" y="5600942"/>
            <a:ext cx="2026121" cy="0"/>
          </a:xfrm>
          <a:prstGeom prst="line">
            <a:avLst/>
          </a:prstGeom>
          <a:ln>
            <a:gradFill>
              <a:gsLst>
                <a:gs pos="0">
                  <a:schemeClr val="accent1">
                    <a:lumMod val="5000"/>
                    <a:lumOff val="95000"/>
                  </a:schemeClr>
                </a:gs>
                <a:gs pos="96000">
                  <a:srgbClr val="0070C0"/>
                </a:gs>
              </a:gsLst>
              <a:lin ang="5400000" scaled="1"/>
            </a:gradFill>
          </a:ln>
        </p:spPr>
        <p:style>
          <a:lnRef idx="3">
            <a:schemeClr val="accent6"/>
          </a:lnRef>
          <a:fillRef idx="0">
            <a:schemeClr val="accent6"/>
          </a:fillRef>
          <a:effectRef idx="2">
            <a:schemeClr val="accent6"/>
          </a:effectRef>
          <a:fontRef idx="minor">
            <a:schemeClr val="tx1"/>
          </a:fontRef>
        </p:style>
      </p:cxnSp>
      <p:sp>
        <p:nvSpPr>
          <p:cNvPr id="13" name="Metin kutusu 12"/>
          <p:cNvSpPr txBox="1"/>
          <p:nvPr/>
        </p:nvSpPr>
        <p:spPr>
          <a:xfrm>
            <a:off x="7642335" y="4795029"/>
            <a:ext cx="623889" cy="1446550"/>
          </a:xfrm>
          <a:prstGeom prst="rect">
            <a:avLst/>
          </a:prstGeom>
          <a:noFill/>
        </p:spPr>
        <p:txBody>
          <a:bodyPr wrap="none" rtlCol="0">
            <a:spAutoFit/>
          </a:bodyPr>
          <a:lstStyle/>
          <a:p>
            <a:r>
              <a:rPr lang="tr-TR" sz="8800" dirty="0">
                <a:solidFill>
                  <a:srgbClr val="00B0F0"/>
                </a:solidFill>
                <a:latin typeface="Arial Black" panose="020B0A04020102020204" pitchFamily="34" charset="0"/>
              </a:rPr>
              <a:t>)</a:t>
            </a:r>
          </a:p>
        </p:txBody>
      </p:sp>
      <p:sp>
        <p:nvSpPr>
          <p:cNvPr id="2" name="Dikdörtgen 1"/>
          <p:cNvSpPr/>
          <p:nvPr/>
        </p:nvSpPr>
        <p:spPr>
          <a:xfrm>
            <a:off x="3617541" y="3679811"/>
            <a:ext cx="5076907" cy="1015663"/>
          </a:xfrm>
          <a:prstGeom prst="rect">
            <a:avLst/>
          </a:prstGeom>
          <a:noFill/>
          <a:ln w="82550" cap="flat" cmpd="tri" algn="ctr">
            <a:gradFill flip="none" rotWithShape="1">
              <a:gsLst>
                <a:gs pos="0">
                  <a:schemeClr val="accent1">
                    <a:lumMod val="0"/>
                    <a:lumOff val="100000"/>
                  </a:schemeClr>
                </a:gs>
                <a:gs pos="46000">
                  <a:schemeClr val="accent1">
                    <a:lumMod val="0"/>
                    <a:lumOff val="100000"/>
                  </a:schemeClr>
                </a:gs>
                <a:gs pos="100000">
                  <a:schemeClr val="accent1">
                    <a:lumMod val="100000"/>
                  </a:schemeClr>
                </a:gs>
              </a:gsLst>
              <a:path path="circle">
                <a:fillToRect l="50000" t="-80000" r="50000" b="180000"/>
              </a:path>
              <a:tileRect/>
            </a:gra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lvl="0" algn="ctr"/>
            <a:r>
              <a:rPr lang="tr-TR" sz="6000" dirty="0">
                <a:solidFill>
                  <a:prstClr val="white"/>
                </a:solidFill>
                <a:latin typeface="+mj-lt"/>
                <a:cs typeface="Times New Roman" panose="02020603050405020304" pitchFamily="18" charset="0"/>
              </a:rPr>
              <a:t>TEŞEKKÜRLER</a:t>
            </a:r>
          </a:p>
        </p:txBody>
      </p:sp>
      <p:pic>
        <p:nvPicPr>
          <p:cNvPr id="14" name="Resim 13"/>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43055" y="1299617"/>
            <a:ext cx="4225878" cy="2203279"/>
          </a:xfrm>
          <a:prstGeom prst="rect">
            <a:avLst/>
          </a:prstGeom>
        </p:spPr>
      </p:pic>
    </p:spTree>
    <p:extLst>
      <p:ext uri="{BB962C8B-B14F-4D97-AF65-F5344CB8AC3E}">
        <p14:creationId xmlns:p14="http://schemas.microsoft.com/office/powerpoint/2010/main" val="312966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11" name="Dikdörtgen 10"/>
          <p:cNvSpPr/>
          <p:nvPr/>
        </p:nvSpPr>
        <p:spPr>
          <a:xfrm>
            <a:off x="1879220" y="2316043"/>
            <a:ext cx="8208084" cy="584775"/>
          </a:xfrm>
          <a:prstGeom prst="rect">
            <a:avLst/>
          </a:prstGeom>
        </p:spPr>
        <p:txBody>
          <a:bodyPr wrap="square">
            <a:spAutoFit/>
          </a:bodyPr>
          <a:lstStyle/>
          <a:p>
            <a:pPr algn="ctr"/>
            <a:r>
              <a:rPr lang="tr-TR" sz="3200" dirty="0">
                <a:solidFill>
                  <a:srgbClr val="002060"/>
                </a:solidFill>
                <a:latin typeface="Times New Roman" panose="02020603050405020304" pitchFamily="18" charset="0"/>
                <a:cs typeface="Times New Roman" panose="02020603050405020304" pitchFamily="18" charset="0"/>
              </a:rPr>
              <a:t>.</a:t>
            </a:r>
          </a:p>
        </p:txBody>
      </p:sp>
      <p:sp>
        <p:nvSpPr>
          <p:cNvPr id="2" name="Slayt Numarası Yer Tutucusu 1"/>
          <p:cNvSpPr>
            <a:spLocks noGrp="1"/>
          </p:cNvSpPr>
          <p:nvPr>
            <p:ph type="sldNum" sz="quarter" idx="12"/>
          </p:nvPr>
        </p:nvSpPr>
        <p:spPr/>
        <p:txBody>
          <a:bodyPr/>
          <a:lstStyle/>
          <a:p>
            <a:fld id="{00D46278-F9A5-4B32-8074-9A8435E136F7}" type="slidenum">
              <a:rPr lang="tr-TR" smtClean="0"/>
              <a:t>4</a:t>
            </a:fld>
            <a:endParaRPr lang="tr-TR"/>
          </a:p>
        </p:txBody>
      </p:sp>
      <p:sp>
        <p:nvSpPr>
          <p:cNvPr id="7" name="Dikdörtgen 6"/>
          <p:cNvSpPr/>
          <p:nvPr/>
        </p:nvSpPr>
        <p:spPr>
          <a:xfrm>
            <a:off x="1655604" y="364256"/>
            <a:ext cx="8760147"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medyanın çocuklara olumlu yanları</a:t>
            </a:r>
          </a:p>
        </p:txBody>
      </p:sp>
      <p:sp>
        <p:nvSpPr>
          <p:cNvPr id="10" name="Dikdörtgen 9"/>
          <p:cNvSpPr/>
          <p:nvPr/>
        </p:nvSpPr>
        <p:spPr>
          <a:xfrm>
            <a:off x="382006" y="1775426"/>
            <a:ext cx="9705298" cy="3939540"/>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chemeClr val="accent4">
                    <a:lumMod val="60000"/>
                    <a:lumOff val="40000"/>
                  </a:schemeClr>
                </a:solidFill>
                <a:latin typeface="Times New Roman" panose="02020603050405020304" pitchFamily="18" charset="0"/>
                <a:cs typeface="Times New Roman" panose="02020603050405020304" pitchFamily="18" charset="0"/>
              </a:rPr>
              <a:t>Sosyal medya çocukların;</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Bir sosyal medya ağının parçası olarak sosyal becerilerini geliştirir.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Belli bir arkadaş grubuyla sürekli irtibat halinde olmak aidiyet hislerini geliştirir.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Bilgi edinme olanaklarını arttırır.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Kendi kimlikleri ve yaratılışlarını tanımaları ve karakterlerini geliştirmeleri olanağı sağlar.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Kendileriyle aynı fikirde olan akranlarıyla paylaşımda bulunarak düşüncelerine destek bulmalarını sağlar.</a:t>
            </a:r>
          </a:p>
        </p:txBody>
      </p:sp>
    </p:spTree>
    <p:extLst>
      <p:ext uri="{BB962C8B-B14F-4D97-AF65-F5344CB8AC3E}">
        <p14:creationId xmlns:p14="http://schemas.microsoft.com/office/powerpoint/2010/main" val="872815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5</a:t>
            </a:fld>
            <a:endParaRPr lang="tr-TR"/>
          </a:p>
        </p:txBody>
      </p:sp>
      <p:sp>
        <p:nvSpPr>
          <p:cNvPr id="7" name="Dikdörtgen 6"/>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medyanın olumsuz etkileri</a:t>
            </a:r>
          </a:p>
        </p:txBody>
      </p:sp>
      <p:sp>
        <p:nvSpPr>
          <p:cNvPr id="10" name="Dikdörtgen 9"/>
          <p:cNvSpPr/>
          <p:nvPr/>
        </p:nvSpPr>
        <p:spPr>
          <a:xfrm>
            <a:off x="602723" y="1677944"/>
            <a:ext cx="9600194" cy="4339650"/>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chemeClr val="accent4">
                    <a:lumMod val="60000"/>
                    <a:lumOff val="40000"/>
                  </a:schemeClr>
                </a:solidFill>
                <a:latin typeface="Times New Roman" panose="02020603050405020304" pitchFamily="18" charset="0"/>
                <a:cs typeface="Times New Roman" panose="02020603050405020304" pitchFamily="18" charset="0"/>
              </a:rPr>
              <a:t>Sosyal medyayla birlikte;</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Yanlış dilbilgisi kullanımı artmıştır.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Yanlış bilginin hakikatmiş gibi yayılmasına imkan sağlanmıştır.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Küçük bir yanlış yorum veya paylaşım geri düzeltilmesi çok zor zararlara sebep olabilmektedir.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Sıkça sosyal ağlardaki hesaplarına girme arzusu; öğrencilerin verimliliğini düşürebilmektedir. </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Aşırı kişisel bilgi paylaşımı, kimlik hırsızlığı riskini arttırmıştır.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Sanal ortamda insanlara zorba davranışlarda bulunulması ihtimali artmıştır.</a:t>
            </a:r>
          </a:p>
        </p:txBody>
      </p:sp>
    </p:spTree>
    <p:extLst>
      <p:ext uri="{BB962C8B-B14F-4D97-AF65-F5344CB8AC3E}">
        <p14:creationId xmlns:p14="http://schemas.microsoft.com/office/powerpoint/2010/main" val="64267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6</a:t>
            </a:fld>
            <a:endParaRPr lang="tr-TR"/>
          </a:p>
        </p:txBody>
      </p:sp>
      <p:sp>
        <p:nvSpPr>
          <p:cNvPr id="7" name="Dikdörtgen 6"/>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medyanın olumsuz etkileri</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8843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7</a:t>
            </a:fld>
            <a:endParaRPr lang="tr-TR"/>
          </a:p>
        </p:txBody>
      </p:sp>
      <p:sp>
        <p:nvSpPr>
          <p:cNvPr id="7" name="Dikdörtgen 6"/>
          <p:cNvSpPr/>
          <p:nvPr/>
        </p:nvSpPr>
        <p:spPr>
          <a:xfrm>
            <a:off x="1655605" y="364256"/>
            <a:ext cx="820808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medyanın olumsuz etkileri</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399"/>
          </a:xfrm>
          <a:prstGeom prst="rect">
            <a:avLst/>
          </a:prstGeom>
        </p:spPr>
      </p:pic>
    </p:spTree>
    <p:extLst>
      <p:ext uri="{BB962C8B-B14F-4D97-AF65-F5344CB8AC3E}">
        <p14:creationId xmlns:p14="http://schemas.microsoft.com/office/powerpoint/2010/main" val="109880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2" name="Slayt Numarası Yer Tutucusu 1"/>
          <p:cNvSpPr>
            <a:spLocks noGrp="1"/>
          </p:cNvSpPr>
          <p:nvPr>
            <p:ph type="sldNum" sz="quarter" idx="12"/>
          </p:nvPr>
        </p:nvSpPr>
        <p:spPr/>
        <p:txBody>
          <a:bodyPr/>
          <a:lstStyle/>
          <a:p>
            <a:fld id="{00D46278-F9A5-4B32-8074-9A8435E136F7}" type="slidenum">
              <a:rPr lang="tr-TR" smtClean="0"/>
              <a:t>8</a:t>
            </a:fld>
            <a:endParaRPr lang="tr-TR"/>
          </a:p>
        </p:txBody>
      </p:sp>
      <p:sp>
        <p:nvSpPr>
          <p:cNvPr id="7" name="Dikdörtgen 6"/>
          <p:cNvSpPr/>
          <p:nvPr/>
        </p:nvSpPr>
        <p:spPr>
          <a:xfrm>
            <a:off x="1655605" y="364256"/>
            <a:ext cx="8991374"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medyanın çocuklara olumsuz etkileri</a:t>
            </a:r>
          </a:p>
        </p:txBody>
      </p:sp>
      <p:sp>
        <p:nvSpPr>
          <p:cNvPr id="10" name="Dikdörtgen 9"/>
          <p:cNvSpPr/>
          <p:nvPr/>
        </p:nvSpPr>
        <p:spPr>
          <a:xfrm>
            <a:off x="497620" y="1582893"/>
            <a:ext cx="9600194" cy="4339650"/>
          </a:xfrm>
          <a:prstGeom prst="rect">
            <a:avLst/>
          </a:prstGeom>
          <a:solidFill>
            <a:schemeClr val="dk1">
              <a:alpha val="50000"/>
            </a:schemeClr>
          </a:solidFill>
          <a:ln w="38100">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1200"/>
              </a:spcAft>
            </a:pPr>
            <a:r>
              <a:rPr lang="tr-TR" sz="3200" dirty="0">
                <a:solidFill>
                  <a:schemeClr val="accent4">
                    <a:lumMod val="60000"/>
                    <a:lumOff val="40000"/>
                  </a:schemeClr>
                </a:solidFill>
                <a:latin typeface="Times New Roman" panose="02020603050405020304" pitchFamily="18" charset="0"/>
                <a:cs typeface="Times New Roman" panose="02020603050405020304" pitchFamily="18" charset="0"/>
              </a:rPr>
              <a:t>Sosyal medyayla birlikte çocuklar;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Siber zorbalığa maruz kalabilirler ve diğer kullanıcılar tarafından rahatsız edilebilirler.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Cinsel içeriklere muhatap olabilirler (cinsel açıdan açık mesajlar, fotoğraflar veya görüntüler gönderebilir veya alabilirler).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Kişisel ve mahrem bilgilerini deşifre edebilirler.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Kötü niyetli kişilerin saldırılarına karşı açık ve korunmasız kalabilirler.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Yaşlarına uygun olmayan reklam içeriklerine maruz kalabilirler.</a:t>
            </a:r>
          </a:p>
          <a:p>
            <a:pPr marL="457200" indent="-457200">
              <a:buFont typeface="Arial" panose="020B0604020202020204" pitchFamily="34" charset="0"/>
              <a:buChar char="•"/>
            </a:pPr>
            <a:r>
              <a:rPr lang="tr-TR" sz="2600" dirty="0">
                <a:solidFill>
                  <a:schemeClr val="bg1"/>
                </a:solidFill>
                <a:latin typeface="Times New Roman" panose="02020603050405020304" pitchFamily="18" charset="0"/>
                <a:cs typeface="Times New Roman" panose="02020603050405020304" pitchFamily="18" charset="0"/>
              </a:rPr>
              <a:t>Fiziksel aktivitelere daha az zaman ayırmak zorunda kalabilirler. </a:t>
            </a:r>
          </a:p>
        </p:txBody>
      </p:sp>
    </p:spTree>
    <p:extLst>
      <p:ext uri="{BB962C8B-B14F-4D97-AF65-F5344CB8AC3E}">
        <p14:creationId xmlns:p14="http://schemas.microsoft.com/office/powerpoint/2010/main" val="1355572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102081322" y="-32220108"/>
            <a:ext cx="795020" cy="913816"/>
            <a:chOff x="1019818" y="854511"/>
            <a:chExt cx="795020" cy="913816"/>
          </a:xfrm>
        </p:grpSpPr>
        <p:sp>
          <p:nvSpPr>
            <p:cNvPr id="18" name="Altıgen 17"/>
            <p:cNvSpPr/>
            <p:nvPr/>
          </p:nvSpPr>
          <p:spPr>
            <a:xfrm rot="5400000">
              <a:off x="960420" y="913909"/>
              <a:ext cx="913816" cy="795020"/>
            </a:xfrm>
            <a:prstGeom prst="hexagon">
              <a:avLst>
                <a:gd name="adj" fmla="val 2500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Altıgen 4"/>
            <p:cNvSpPr txBox="1"/>
            <p:nvPr/>
          </p:nvSpPr>
          <p:spPr>
            <a:xfrm>
              <a:off x="1143709" y="996914"/>
              <a:ext cx="547238" cy="62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endParaRPr lang="tr-TR" sz="1100"/>
            </a:p>
          </p:txBody>
        </p:sp>
      </p:grpSp>
      <p:sp>
        <p:nvSpPr>
          <p:cNvPr id="11" name="Dikdörtgen 10"/>
          <p:cNvSpPr/>
          <p:nvPr/>
        </p:nvSpPr>
        <p:spPr>
          <a:xfrm>
            <a:off x="1879220" y="2316043"/>
            <a:ext cx="8208084" cy="584775"/>
          </a:xfrm>
          <a:prstGeom prst="rect">
            <a:avLst/>
          </a:prstGeom>
        </p:spPr>
        <p:txBody>
          <a:bodyPr wrap="square">
            <a:spAutoFit/>
          </a:bodyPr>
          <a:lstStyle/>
          <a:p>
            <a:pPr algn="ctr"/>
            <a:r>
              <a:rPr lang="tr-TR" sz="3200" dirty="0">
                <a:solidFill>
                  <a:srgbClr val="002060"/>
                </a:solidFill>
                <a:latin typeface="Times New Roman" panose="02020603050405020304" pitchFamily="18" charset="0"/>
                <a:cs typeface="Times New Roman" panose="02020603050405020304" pitchFamily="18" charset="0"/>
              </a:rPr>
              <a:t>.</a:t>
            </a:r>
          </a:p>
        </p:txBody>
      </p:sp>
      <p:sp>
        <p:nvSpPr>
          <p:cNvPr id="2" name="Slayt Numarası Yer Tutucusu 1"/>
          <p:cNvSpPr>
            <a:spLocks noGrp="1"/>
          </p:cNvSpPr>
          <p:nvPr>
            <p:ph type="sldNum" sz="quarter" idx="12"/>
          </p:nvPr>
        </p:nvSpPr>
        <p:spPr/>
        <p:txBody>
          <a:bodyPr/>
          <a:lstStyle/>
          <a:p>
            <a:fld id="{00D46278-F9A5-4B32-8074-9A8435E136F7}" type="slidenum">
              <a:rPr lang="tr-TR" smtClean="0"/>
              <a:t>9</a:t>
            </a:fld>
            <a:endParaRPr lang="tr-TR" dirty="0"/>
          </a:p>
        </p:txBody>
      </p:sp>
      <p:sp>
        <p:nvSpPr>
          <p:cNvPr id="7" name="Dikdörtgen 6"/>
          <p:cNvSpPr/>
          <p:nvPr/>
        </p:nvSpPr>
        <p:spPr>
          <a:xfrm>
            <a:off x="1792239" y="992118"/>
            <a:ext cx="8539429" cy="52322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tr-TR" sz="2800" dirty="0">
                <a:solidFill>
                  <a:srgbClr val="FFC000">
                    <a:lumMod val="60000"/>
                    <a:lumOff val="40000"/>
                  </a:srgbClr>
                </a:solidFill>
                <a:latin typeface="Times New Roman" panose="02020603050405020304" pitchFamily="18" charset="0"/>
                <a:cs typeface="Times New Roman" panose="02020603050405020304" pitchFamily="18" charset="0"/>
              </a:rPr>
              <a:t>Bir fotoğrafta hangi bilgilerimiz olabilir?</a:t>
            </a:r>
          </a:p>
        </p:txBody>
      </p:sp>
      <p:pic>
        <p:nvPicPr>
          <p:cNvPr id="13"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2974" y="1741850"/>
            <a:ext cx="5113058" cy="4648794"/>
          </a:xfrm>
          <a:prstGeom prst="rect">
            <a:avLst/>
          </a:prstGeom>
        </p:spPr>
      </p:pic>
      <p:pic>
        <p:nvPicPr>
          <p:cNvPr id="10" name="Picture 19"/>
          <p:cNvPicPr>
            <a:picLocks noChangeAspect="1"/>
          </p:cNvPicPr>
          <p:nvPr/>
        </p:nvPicPr>
        <p:blipFill>
          <a:blip r:embed="rId4" cstate="screen">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p:blipFill>
        <p:spPr>
          <a:xfrm rot="612692">
            <a:off x="3033054" y="2301609"/>
            <a:ext cx="4242058" cy="2887950"/>
          </a:xfrm>
          <a:prstGeom prst="rect">
            <a:avLst/>
          </a:prstGeom>
        </p:spPr>
      </p:pic>
      <p:sp>
        <p:nvSpPr>
          <p:cNvPr id="35" name="TextBox 4"/>
          <p:cNvSpPr txBox="1"/>
          <p:nvPr/>
        </p:nvSpPr>
        <p:spPr>
          <a:xfrm>
            <a:off x="6509931" y="1552505"/>
            <a:ext cx="2314782" cy="461665"/>
          </a:xfrm>
          <a:prstGeom prst="rect">
            <a:avLst/>
          </a:prstGeom>
          <a:noFill/>
        </p:spPr>
        <p:txBody>
          <a:bodyPr wrap="square" rtlCol="0">
            <a:spAutoFit/>
          </a:bodyPr>
          <a:lstStyle/>
          <a:p>
            <a:r>
              <a:rPr lang="en-GB" sz="2400" dirty="0" err="1">
                <a:solidFill>
                  <a:srgbClr val="FFFFFF"/>
                </a:solidFill>
                <a:latin typeface="Arial"/>
                <a:cs typeface="Arial"/>
              </a:rPr>
              <a:t>Kişisel</a:t>
            </a:r>
            <a:r>
              <a:rPr lang="en-GB" sz="2400" dirty="0">
                <a:solidFill>
                  <a:srgbClr val="FFFFFF"/>
                </a:solidFill>
                <a:latin typeface="Arial"/>
                <a:cs typeface="Arial"/>
              </a:rPr>
              <a:t> </a:t>
            </a:r>
            <a:r>
              <a:rPr lang="en-GB" sz="2400" dirty="0" err="1">
                <a:solidFill>
                  <a:srgbClr val="FFFFFF"/>
                </a:solidFill>
                <a:latin typeface="Arial"/>
                <a:cs typeface="Arial"/>
              </a:rPr>
              <a:t>bilgi</a:t>
            </a:r>
            <a:r>
              <a:rPr lang="tr-TR" sz="2400" dirty="0" err="1">
                <a:solidFill>
                  <a:srgbClr val="FFFFFF"/>
                </a:solidFill>
                <a:latin typeface="Arial"/>
                <a:cs typeface="Arial"/>
              </a:rPr>
              <a:t>ler</a:t>
            </a:r>
            <a:endParaRPr lang="en-GB" sz="2400" dirty="0">
              <a:solidFill>
                <a:srgbClr val="FFFFFF"/>
              </a:solidFill>
              <a:latin typeface="Arial"/>
              <a:cs typeface="Arial"/>
            </a:endParaRPr>
          </a:p>
        </p:txBody>
      </p:sp>
      <p:sp>
        <p:nvSpPr>
          <p:cNvPr id="36" name="TextBox 5"/>
          <p:cNvSpPr txBox="1"/>
          <p:nvPr/>
        </p:nvSpPr>
        <p:spPr>
          <a:xfrm>
            <a:off x="991019" y="1622344"/>
            <a:ext cx="1928192" cy="830997"/>
          </a:xfrm>
          <a:prstGeom prst="rect">
            <a:avLst/>
          </a:prstGeom>
          <a:noFill/>
        </p:spPr>
        <p:txBody>
          <a:bodyPr wrap="square" rtlCol="0">
            <a:spAutoFit/>
          </a:bodyPr>
          <a:lstStyle/>
          <a:p>
            <a:pPr algn="ctr"/>
            <a:r>
              <a:rPr lang="en-GB" sz="2400" dirty="0" err="1">
                <a:solidFill>
                  <a:srgbClr val="FFFFFF"/>
                </a:solidFill>
                <a:latin typeface="Arial"/>
                <a:cs typeface="Arial"/>
              </a:rPr>
              <a:t>Bir</a:t>
            </a:r>
            <a:r>
              <a:rPr lang="en-GB" sz="2400" dirty="0">
                <a:solidFill>
                  <a:srgbClr val="FFFFFF"/>
                </a:solidFill>
                <a:latin typeface="Arial"/>
                <a:cs typeface="Arial"/>
              </a:rPr>
              <a:t> </a:t>
            </a:r>
            <a:r>
              <a:rPr lang="en-GB" sz="2400" dirty="0" err="1">
                <a:solidFill>
                  <a:srgbClr val="FFFFFF"/>
                </a:solidFill>
                <a:latin typeface="Arial"/>
                <a:cs typeface="Arial"/>
              </a:rPr>
              <a:t>hikaye</a:t>
            </a:r>
            <a:r>
              <a:rPr lang="tr-TR" sz="2400" dirty="0">
                <a:solidFill>
                  <a:srgbClr val="FFFFFF"/>
                </a:solidFill>
                <a:latin typeface="Arial"/>
                <a:cs typeface="Arial"/>
              </a:rPr>
              <a:t>si mi var</a:t>
            </a:r>
            <a:r>
              <a:rPr lang="en-GB" sz="2400" dirty="0">
                <a:solidFill>
                  <a:srgbClr val="FFFFFF"/>
                </a:solidFill>
                <a:latin typeface="Arial"/>
                <a:cs typeface="Arial"/>
              </a:rPr>
              <a:t>?</a:t>
            </a:r>
          </a:p>
        </p:txBody>
      </p:sp>
      <p:sp>
        <p:nvSpPr>
          <p:cNvPr id="37" name="TextBox 6"/>
          <p:cNvSpPr txBox="1"/>
          <p:nvPr/>
        </p:nvSpPr>
        <p:spPr>
          <a:xfrm>
            <a:off x="547912" y="2681957"/>
            <a:ext cx="1928192" cy="830997"/>
          </a:xfrm>
          <a:prstGeom prst="rect">
            <a:avLst/>
          </a:prstGeom>
          <a:noFill/>
        </p:spPr>
        <p:txBody>
          <a:bodyPr wrap="square" rtlCol="0">
            <a:spAutoFit/>
          </a:bodyPr>
          <a:lstStyle/>
          <a:p>
            <a:pPr algn="ctr"/>
            <a:r>
              <a:rPr lang="en-GB" sz="2400" dirty="0" err="1">
                <a:solidFill>
                  <a:srgbClr val="FFFFFF"/>
                </a:solidFill>
                <a:latin typeface="Arial"/>
                <a:cs typeface="Arial"/>
              </a:rPr>
              <a:t>Bir</a:t>
            </a:r>
            <a:r>
              <a:rPr lang="en-GB" sz="2400" dirty="0">
                <a:solidFill>
                  <a:srgbClr val="FFFFFF"/>
                </a:solidFill>
                <a:latin typeface="Arial"/>
                <a:cs typeface="Arial"/>
              </a:rPr>
              <a:t> </a:t>
            </a:r>
            <a:r>
              <a:rPr lang="en-GB" sz="2400" dirty="0" err="1">
                <a:solidFill>
                  <a:srgbClr val="FFFFFF"/>
                </a:solidFill>
                <a:latin typeface="Arial"/>
                <a:cs typeface="Arial"/>
              </a:rPr>
              <a:t>mesaj</a:t>
            </a:r>
            <a:r>
              <a:rPr lang="tr-TR" sz="2400" dirty="0">
                <a:solidFill>
                  <a:srgbClr val="FFFFFF"/>
                </a:solidFill>
                <a:latin typeface="Arial"/>
                <a:cs typeface="Arial"/>
              </a:rPr>
              <a:t> mı veriyor</a:t>
            </a:r>
            <a:r>
              <a:rPr lang="en-GB" sz="2400" dirty="0">
                <a:solidFill>
                  <a:srgbClr val="FFFFFF"/>
                </a:solidFill>
                <a:latin typeface="Arial"/>
                <a:cs typeface="Arial"/>
              </a:rPr>
              <a:t>?</a:t>
            </a:r>
          </a:p>
        </p:txBody>
      </p:sp>
      <p:sp>
        <p:nvSpPr>
          <p:cNvPr id="38" name="TextBox 7"/>
          <p:cNvSpPr txBox="1"/>
          <p:nvPr/>
        </p:nvSpPr>
        <p:spPr>
          <a:xfrm>
            <a:off x="297027" y="4114688"/>
            <a:ext cx="2579484" cy="830997"/>
          </a:xfrm>
          <a:prstGeom prst="rect">
            <a:avLst/>
          </a:prstGeom>
          <a:noFill/>
        </p:spPr>
        <p:txBody>
          <a:bodyPr wrap="square" rtlCol="0">
            <a:spAutoFit/>
          </a:bodyPr>
          <a:lstStyle/>
          <a:p>
            <a:pPr algn="ctr"/>
            <a:r>
              <a:rPr lang="tr-TR" sz="2400" dirty="0">
                <a:solidFill>
                  <a:srgbClr val="FFFFFF"/>
                </a:solidFill>
                <a:latin typeface="Arial"/>
                <a:cs typeface="Arial"/>
              </a:rPr>
              <a:t>Kendine güveni var mı?</a:t>
            </a:r>
            <a:endParaRPr lang="en-GB" sz="2400" dirty="0">
              <a:solidFill>
                <a:srgbClr val="FFFFFF"/>
              </a:solidFill>
              <a:latin typeface="Arial"/>
              <a:cs typeface="Arial"/>
            </a:endParaRPr>
          </a:p>
        </p:txBody>
      </p:sp>
      <p:sp>
        <p:nvSpPr>
          <p:cNvPr id="39" name="TextBox 8"/>
          <p:cNvSpPr txBox="1"/>
          <p:nvPr/>
        </p:nvSpPr>
        <p:spPr>
          <a:xfrm>
            <a:off x="7138448" y="4676052"/>
            <a:ext cx="2690713" cy="1569660"/>
          </a:xfrm>
          <a:prstGeom prst="rect">
            <a:avLst/>
          </a:prstGeom>
          <a:noFill/>
        </p:spPr>
        <p:txBody>
          <a:bodyPr wrap="square" rtlCol="0">
            <a:spAutoFit/>
          </a:bodyPr>
          <a:lstStyle/>
          <a:p>
            <a:pPr algn="ctr"/>
            <a:r>
              <a:rPr lang="en-GB" sz="2400" dirty="0" err="1">
                <a:solidFill>
                  <a:srgbClr val="FFFFFF"/>
                </a:solidFill>
                <a:latin typeface="Arial"/>
                <a:cs typeface="Arial"/>
              </a:rPr>
              <a:t>Bir</a:t>
            </a:r>
            <a:r>
              <a:rPr lang="en-GB" sz="2400" dirty="0">
                <a:solidFill>
                  <a:srgbClr val="FFFFFF"/>
                </a:solidFill>
                <a:latin typeface="Arial"/>
                <a:cs typeface="Arial"/>
              </a:rPr>
              <a:t> </a:t>
            </a:r>
            <a:r>
              <a:rPr lang="en-GB" sz="2400" dirty="0" err="1">
                <a:solidFill>
                  <a:srgbClr val="FFFFFF"/>
                </a:solidFill>
                <a:latin typeface="Arial"/>
                <a:cs typeface="Arial"/>
              </a:rPr>
              <a:t>izlenim</a:t>
            </a:r>
            <a:r>
              <a:rPr lang="en-GB" sz="2400" dirty="0">
                <a:solidFill>
                  <a:srgbClr val="FFFFFF"/>
                </a:solidFill>
                <a:latin typeface="Arial"/>
                <a:cs typeface="Arial"/>
              </a:rPr>
              <a:t> </a:t>
            </a:r>
            <a:r>
              <a:rPr lang="tr-TR" sz="2400" dirty="0">
                <a:solidFill>
                  <a:srgbClr val="FFFFFF"/>
                </a:solidFill>
                <a:latin typeface="Arial"/>
                <a:cs typeface="Arial"/>
              </a:rPr>
              <a:t>oluşturur</a:t>
            </a:r>
            <a:r>
              <a:rPr lang="en-GB" sz="2400" dirty="0">
                <a:solidFill>
                  <a:srgbClr val="FFFFFF"/>
                </a:solidFill>
                <a:latin typeface="Arial"/>
                <a:cs typeface="Arial"/>
              </a:rPr>
              <a:t> </a:t>
            </a:r>
            <a:r>
              <a:rPr lang="tr-TR" sz="2400" dirty="0">
                <a:solidFill>
                  <a:srgbClr val="FFFFFF"/>
                </a:solidFill>
                <a:latin typeface="Arial"/>
                <a:cs typeface="Arial"/>
              </a:rPr>
              <a:t>ve</a:t>
            </a:r>
            <a:r>
              <a:rPr lang="en-GB" sz="2400" dirty="0">
                <a:solidFill>
                  <a:srgbClr val="FFFFFF"/>
                </a:solidFill>
                <a:latin typeface="Arial"/>
                <a:cs typeface="Arial"/>
              </a:rPr>
              <a:t> </a:t>
            </a:r>
            <a:r>
              <a:rPr lang="en-GB" sz="2400" dirty="0" err="1">
                <a:solidFill>
                  <a:srgbClr val="FFFFFF"/>
                </a:solidFill>
                <a:latin typeface="Arial"/>
                <a:cs typeface="Arial"/>
              </a:rPr>
              <a:t>çevrimiçi</a:t>
            </a:r>
            <a:r>
              <a:rPr lang="en-GB" sz="2400" dirty="0">
                <a:solidFill>
                  <a:srgbClr val="FFFFFF"/>
                </a:solidFill>
                <a:latin typeface="Arial"/>
                <a:cs typeface="Arial"/>
              </a:rPr>
              <a:t> </a:t>
            </a:r>
            <a:r>
              <a:rPr lang="en-GB" sz="2400" dirty="0" err="1">
                <a:solidFill>
                  <a:srgbClr val="FFFFFF"/>
                </a:solidFill>
                <a:latin typeface="Arial"/>
                <a:cs typeface="Arial"/>
              </a:rPr>
              <a:t>itibarını</a:t>
            </a:r>
            <a:r>
              <a:rPr lang="en-GB" sz="2400" dirty="0">
                <a:solidFill>
                  <a:srgbClr val="FFFFFF"/>
                </a:solidFill>
                <a:latin typeface="Arial"/>
                <a:cs typeface="Arial"/>
              </a:rPr>
              <a:t> </a:t>
            </a:r>
            <a:r>
              <a:rPr lang="en-GB" sz="2400" dirty="0" err="1">
                <a:solidFill>
                  <a:srgbClr val="FFFFFF"/>
                </a:solidFill>
                <a:latin typeface="Arial"/>
                <a:cs typeface="Arial"/>
              </a:rPr>
              <a:t>etkiler</a:t>
            </a:r>
            <a:endParaRPr lang="en-GB" sz="2400" dirty="0">
              <a:solidFill>
                <a:srgbClr val="FFFFFF"/>
              </a:solidFill>
              <a:latin typeface="Arial"/>
              <a:cs typeface="Arial"/>
            </a:endParaRPr>
          </a:p>
        </p:txBody>
      </p:sp>
      <p:sp>
        <p:nvSpPr>
          <p:cNvPr id="40" name="TextBox 9"/>
          <p:cNvSpPr txBox="1"/>
          <p:nvPr/>
        </p:nvSpPr>
        <p:spPr>
          <a:xfrm>
            <a:off x="7678611" y="3064370"/>
            <a:ext cx="2222133" cy="461665"/>
          </a:xfrm>
          <a:prstGeom prst="rect">
            <a:avLst/>
          </a:prstGeom>
          <a:noFill/>
        </p:spPr>
        <p:txBody>
          <a:bodyPr wrap="square" rtlCol="0">
            <a:spAutoFit/>
          </a:bodyPr>
          <a:lstStyle/>
          <a:p>
            <a:r>
              <a:rPr lang="tr-TR" sz="2400" dirty="0">
                <a:solidFill>
                  <a:srgbClr val="FFFFFF"/>
                </a:solidFill>
                <a:latin typeface="Arial"/>
                <a:cs typeface="Arial"/>
              </a:rPr>
              <a:t>Tanıdık çevresi</a:t>
            </a:r>
            <a:endParaRPr lang="en-GB" sz="2400" dirty="0">
              <a:solidFill>
                <a:srgbClr val="FFFFFF"/>
              </a:solidFill>
              <a:latin typeface="Arial"/>
              <a:cs typeface="Arial"/>
            </a:endParaRPr>
          </a:p>
        </p:txBody>
      </p:sp>
      <p:sp>
        <p:nvSpPr>
          <p:cNvPr id="41" name="TextBox 10"/>
          <p:cNvSpPr txBox="1"/>
          <p:nvPr/>
        </p:nvSpPr>
        <p:spPr>
          <a:xfrm>
            <a:off x="385872" y="5523128"/>
            <a:ext cx="2551253" cy="461665"/>
          </a:xfrm>
          <a:prstGeom prst="rect">
            <a:avLst/>
          </a:prstGeom>
          <a:noFill/>
        </p:spPr>
        <p:txBody>
          <a:bodyPr wrap="square" rtlCol="0">
            <a:spAutoFit/>
          </a:bodyPr>
          <a:lstStyle/>
          <a:p>
            <a:r>
              <a:rPr lang="tr-TR" sz="2400" dirty="0">
                <a:solidFill>
                  <a:srgbClr val="FFFFFF"/>
                </a:solidFill>
                <a:latin typeface="Arial"/>
                <a:cs typeface="Arial"/>
              </a:rPr>
              <a:t>Konum bilgisi</a:t>
            </a:r>
            <a:endParaRPr lang="en-GB" sz="2400" dirty="0">
              <a:solidFill>
                <a:srgbClr val="FFFFFF"/>
              </a:solidFill>
              <a:latin typeface="Arial"/>
              <a:cs typeface="Arial"/>
            </a:endParaRPr>
          </a:p>
        </p:txBody>
      </p:sp>
      <p:sp>
        <p:nvSpPr>
          <p:cNvPr id="42" name="TextBox 11"/>
          <p:cNvSpPr txBox="1"/>
          <p:nvPr/>
        </p:nvSpPr>
        <p:spPr>
          <a:xfrm>
            <a:off x="2174071" y="6099110"/>
            <a:ext cx="3469985" cy="461665"/>
          </a:xfrm>
          <a:prstGeom prst="rect">
            <a:avLst/>
          </a:prstGeom>
          <a:noFill/>
        </p:spPr>
        <p:txBody>
          <a:bodyPr wrap="square" rtlCol="0">
            <a:spAutoFit/>
          </a:bodyPr>
          <a:lstStyle/>
          <a:p>
            <a:r>
              <a:rPr lang="tr-TR" sz="2400" dirty="0">
                <a:solidFill>
                  <a:srgbClr val="FFFFFF"/>
                </a:solidFill>
                <a:latin typeface="Arial"/>
                <a:cs typeface="Arial"/>
              </a:rPr>
              <a:t>Gerçek mi kurgu mu?</a:t>
            </a:r>
            <a:endParaRPr lang="en-GB" sz="2400" dirty="0">
              <a:solidFill>
                <a:srgbClr val="FFFFFF"/>
              </a:solidFill>
              <a:latin typeface="Arial"/>
              <a:cs typeface="Arial"/>
            </a:endParaRPr>
          </a:p>
        </p:txBody>
      </p:sp>
      <p:cxnSp>
        <p:nvCxnSpPr>
          <p:cNvPr id="43" name="Straight Connector 13"/>
          <p:cNvCxnSpPr/>
          <p:nvPr/>
        </p:nvCxnSpPr>
        <p:spPr>
          <a:xfrm>
            <a:off x="2539056" y="2110595"/>
            <a:ext cx="1854270" cy="659557"/>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4" name="Straight Connector 14"/>
          <p:cNvCxnSpPr/>
          <p:nvPr/>
        </p:nvCxnSpPr>
        <p:spPr>
          <a:xfrm>
            <a:off x="2436314" y="3040666"/>
            <a:ext cx="1866795" cy="183588"/>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5" name="Straight Connector 15"/>
          <p:cNvCxnSpPr/>
          <p:nvPr/>
        </p:nvCxnSpPr>
        <p:spPr>
          <a:xfrm flipV="1">
            <a:off x="2725286" y="3900675"/>
            <a:ext cx="894723" cy="26547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6" name="Straight Connector 21"/>
          <p:cNvCxnSpPr>
            <a:stCxn id="41" idx="0"/>
          </p:cNvCxnSpPr>
          <p:nvPr/>
        </p:nvCxnSpPr>
        <p:spPr>
          <a:xfrm flipV="1">
            <a:off x="1661499" y="4403388"/>
            <a:ext cx="1696711" cy="111974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7" name="Straight Connector 23"/>
          <p:cNvCxnSpPr>
            <a:stCxn id="42" idx="0"/>
          </p:cNvCxnSpPr>
          <p:nvPr/>
        </p:nvCxnSpPr>
        <p:spPr>
          <a:xfrm flipV="1">
            <a:off x="3909064" y="4403388"/>
            <a:ext cx="583109" cy="1695722"/>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8" name="Straight Connector 25"/>
          <p:cNvCxnSpPr/>
          <p:nvPr/>
        </p:nvCxnSpPr>
        <p:spPr>
          <a:xfrm flipH="1" flipV="1">
            <a:off x="6574876" y="4403388"/>
            <a:ext cx="1039116" cy="70746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27"/>
          <p:cNvCxnSpPr/>
          <p:nvPr/>
        </p:nvCxnSpPr>
        <p:spPr>
          <a:xfrm flipH="1">
            <a:off x="6930197" y="3366133"/>
            <a:ext cx="652683" cy="15306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50" name="Straight Connector 29"/>
          <p:cNvCxnSpPr/>
          <p:nvPr/>
        </p:nvCxnSpPr>
        <p:spPr>
          <a:xfrm flipH="1">
            <a:off x="6024170" y="1980418"/>
            <a:ext cx="1151999" cy="782667"/>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51" name="TextBox 9"/>
          <p:cNvSpPr txBox="1"/>
          <p:nvPr/>
        </p:nvSpPr>
        <p:spPr>
          <a:xfrm>
            <a:off x="7762692" y="3846312"/>
            <a:ext cx="2222133" cy="461665"/>
          </a:xfrm>
          <a:prstGeom prst="rect">
            <a:avLst/>
          </a:prstGeom>
          <a:noFill/>
        </p:spPr>
        <p:txBody>
          <a:bodyPr wrap="square" rtlCol="0">
            <a:spAutoFit/>
          </a:bodyPr>
          <a:lstStyle/>
          <a:p>
            <a:r>
              <a:rPr lang="tr-TR" sz="2400" dirty="0">
                <a:solidFill>
                  <a:srgbClr val="FFFFFF"/>
                </a:solidFill>
                <a:latin typeface="Arial"/>
                <a:cs typeface="Arial"/>
              </a:rPr>
              <a:t>Hobileri neler</a:t>
            </a:r>
            <a:endParaRPr lang="en-GB" sz="2400" dirty="0">
              <a:solidFill>
                <a:srgbClr val="FFFFFF"/>
              </a:solidFill>
              <a:latin typeface="Arial"/>
              <a:cs typeface="Arial"/>
            </a:endParaRPr>
          </a:p>
        </p:txBody>
      </p:sp>
      <p:cxnSp>
        <p:nvCxnSpPr>
          <p:cNvPr id="52" name="Straight Connector 27"/>
          <p:cNvCxnSpPr>
            <a:stCxn id="13" idx="3"/>
          </p:cNvCxnSpPr>
          <p:nvPr/>
        </p:nvCxnSpPr>
        <p:spPr>
          <a:xfrm flipH="1" flipV="1">
            <a:off x="6852994" y="3971529"/>
            <a:ext cx="803038" cy="9471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9" name="Dikdörtgen 28"/>
          <p:cNvSpPr/>
          <p:nvPr/>
        </p:nvSpPr>
        <p:spPr>
          <a:xfrm>
            <a:off x="1655605" y="364256"/>
            <a:ext cx="8812698"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571500" indent="-571500">
              <a:buFont typeface="Wingdings" panose="05000000000000000000" pitchFamily="2" charset="2"/>
              <a:buChar char="v"/>
            </a:pPr>
            <a:r>
              <a:rPr lang="tr-TR" sz="3600" dirty="0">
                <a:solidFill>
                  <a:schemeClr val="bg1"/>
                </a:solidFill>
                <a:latin typeface="Times New Roman" panose="02020603050405020304" pitchFamily="18" charset="0"/>
                <a:cs typeface="Times New Roman" panose="02020603050405020304" pitchFamily="18" charset="0"/>
              </a:rPr>
              <a:t>Sosyal medyada dikkat etmemiz gerekenler</a:t>
            </a:r>
          </a:p>
        </p:txBody>
      </p:sp>
    </p:spTree>
    <p:extLst>
      <p:ext uri="{BB962C8B-B14F-4D97-AF65-F5344CB8AC3E}">
        <p14:creationId xmlns:p14="http://schemas.microsoft.com/office/powerpoint/2010/main" val="464260437"/>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4694</TotalTime>
  <Words>1193</Words>
  <Application>Microsoft Office PowerPoint</Application>
  <PresentationFormat>Geniş ekran</PresentationFormat>
  <Paragraphs>199</Paragraphs>
  <Slides>34</Slides>
  <Notes>32</Notes>
  <HiddenSlides>0</HiddenSlides>
  <MMClips>1</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34</vt:i4>
      </vt:variant>
    </vt:vector>
  </HeadingPairs>
  <TitlesOfParts>
    <vt:vector size="42" baseType="lpstr">
      <vt:lpstr>Arial</vt:lpstr>
      <vt:lpstr>Arial Black</vt:lpstr>
      <vt:lpstr>Calibri</vt:lpstr>
      <vt:lpstr>Calibri Light</vt:lpstr>
      <vt:lpstr>Roboto Condensed</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Facebook’ta Dikkat Etmeniz Gereken 5 Husus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Ömer KARAGÖZOĞLU</dc:creator>
  <cp:lastModifiedBy>Ferhat Kanat</cp:lastModifiedBy>
  <cp:revision>282</cp:revision>
  <dcterms:created xsi:type="dcterms:W3CDTF">2017-01-24T15:49:21Z</dcterms:created>
  <dcterms:modified xsi:type="dcterms:W3CDTF">2020-10-19T09:36:16Z</dcterms:modified>
</cp:coreProperties>
</file>