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11/23/2020</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60707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11/23/2020</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19731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11/23/2020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86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11/23/2020</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1866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11/23/2020</a:t>
            </a:fld>
            <a:endParaRPr lang="en-US" dirty="0"/>
          </a:p>
        </p:txBody>
      </p:sp>
    </p:spTree>
    <p:extLst>
      <p:ext uri="{BB962C8B-B14F-4D97-AF65-F5344CB8AC3E}">
        <p14:creationId xmlns:p14="http://schemas.microsoft.com/office/powerpoint/2010/main" val="221520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11/23/2020</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14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11/23/2020</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47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11/23/2020</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1986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11/23/2020</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8891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11/23/2020</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23098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11/23/2020</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2724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11/23/2020</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71259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15" r:id="rId5"/>
    <p:sldLayoutId id="2147483720" r:id="rId6"/>
    <p:sldLayoutId id="2147483716" r:id="rId7"/>
    <p:sldLayoutId id="2147483717" r:id="rId8"/>
    <p:sldLayoutId id="2147483718" r:id="rId9"/>
    <p:sldLayoutId id="2147483719" r:id="rId10"/>
    <p:sldLayoutId id="2147483721"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6" name="Resim 5" descr="bilgisayar içeren bir resim&#10;&#10;Açıklama otomatik olarak oluşturuldu">
            <a:extLst>
              <a:ext uri="{FF2B5EF4-FFF2-40B4-BE49-F238E27FC236}">
                <a16:creationId xmlns:a16="http://schemas.microsoft.com/office/drawing/2014/main" id="{E427312E-694C-4E5E-9584-6CC2D9AA881A}"/>
              </a:ext>
            </a:extLst>
          </p:cNvPr>
          <p:cNvPicPr>
            <a:picLocks noChangeAspect="1"/>
          </p:cNvPicPr>
          <p:nvPr/>
        </p:nvPicPr>
        <p:blipFill rotWithShape="1">
          <a:blip r:embed="rId2">
            <a:extLst>
              <a:ext uri="{28A0092B-C50C-407E-A947-70E740481C1C}">
                <a14:useLocalDpi xmlns:a14="http://schemas.microsoft.com/office/drawing/2010/main" val="0"/>
              </a:ext>
            </a:extLst>
          </a:blip>
          <a:srcRect r="23574"/>
          <a:stretch/>
        </p:blipFill>
        <p:spPr>
          <a:xfrm>
            <a:off x="1524" y="10"/>
            <a:ext cx="12188952" cy="6857990"/>
          </a:xfrm>
          <a:prstGeom prst="rect">
            <a:avLst/>
          </a:prstGeom>
        </p:spPr>
      </p:pic>
      <p:grpSp>
        <p:nvGrpSpPr>
          <p:cNvPr id="22" name="Group 21">
            <a:extLst>
              <a:ext uri="{FF2B5EF4-FFF2-40B4-BE49-F238E27FC236}">
                <a16:creationId xmlns:a16="http://schemas.microsoft.com/office/drawing/2014/main" id="{B331CCB1-0D68-44E3-B5A2-C3301B351C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652574" y="1272209"/>
            <a:ext cx="5147826" cy="4839241"/>
            <a:chOff x="6892268" y="1497535"/>
            <a:chExt cx="4908132" cy="4613915"/>
          </a:xfrm>
        </p:grpSpPr>
        <p:sp>
          <p:nvSpPr>
            <p:cNvPr id="23" name="Freeform: Shape 22">
              <a:extLst>
                <a:ext uri="{FF2B5EF4-FFF2-40B4-BE49-F238E27FC236}">
                  <a16:creationId xmlns:a16="http://schemas.microsoft.com/office/drawing/2014/main" id="{8CC700D5-9809-43F4-89D5-7DBBCB0DC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6997148" y="1733385"/>
              <a:ext cx="4588058" cy="4141760"/>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C7163242-6303-46DC-BAC1-2A204F0613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139134" y="1901498"/>
              <a:ext cx="4245803" cy="3840480"/>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805C4C40-D70E-4C4F-B228-98A0A6132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892268" y="1497535"/>
              <a:ext cx="4908132" cy="461391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Başlık 1">
            <a:extLst>
              <a:ext uri="{FF2B5EF4-FFF2-40B4-BE49-F238E27FC236}">
                <a16:creationId xmlns:a16="http://schemas.microsoft.com/office/drawing/2014/main" id="{56EBD9A3-95E4-426B-9422-8A0198C28AC9}"/>
              </a:ext>
            </a:extLst>
          </p:cNvPr>
          <p:cNvSpPr>
            <a:spLocks noGrp="1"/>
          </p:cNvSpPr>
          <p:nvPr>
            <p:ph type="ctrTitle"/>
          </p:nvPr>
        </p:nvSpPr>
        <p:spPr>
          <a:xfrm>
            <a:off x="7269764" y="2247663"/>
            <a:ext cx="3691581" cy="2186393"/>
          </a:xfrm>
        </p:spPr>
        <p:txBody>
          <a:bodyPr anchor="b">
            <a:normAutofit fontScale="90000"/>
          </a:bodyPr>
          <a:lstStyle/>
          <a:p>
            <a:pPr algn="ctr">
              <a:lnSpc>
                <a:spcPct val="110000"/>
              </a:lnSpc>
            </a:pP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1000" b="1" i="0" dirty="0">
                <a:solidFill>
                  <a:schemeClr val="tx1">
                    <a:lumMod val="75000"/>
                    <a:lumOff val="25000"/>
                  </a:schemeClr>
                </a:solidFill>
                <a:effectLst/>
                <a:latin typeface="Roboto Condensed"/>
              </a:rPr>
            </a:br>
            <a:br>
              <a:rPr lang="tr-TR" sz="3100" b="1" i="0" dirty="0">
                <a:solidFill>
                  <a:schemeClr val="tx1">
                    <a:lumMod val="75000"/>
                    <a:lumOff val="25000"/>
                  </a:schemeClr>
                </a:solidFill>
                <a:effectLst/>
                <a:latin typeface="Roboto Condensed"/>
              </a:rPr>
            </a:br>
            <a:r>
              <a:rPr lang="tr-TR" sz="3100" b="1" i="0" dirty="0">
                <a:solidFill>
                  <a:schemeClr val="tx1">
                    <a:lumMod val="75000"/>
                    <a:lumOff val="25000"/>
                  </a:schemeClr>
                </a:solidFill>
                <a:effectLst/>
                <a:latin typeface="Roboto Condensed"/>
              </a:rPr>
              <a:t>Akıllı Telefon Kullanırken Nelere Dikkat Etmek Gerekiyor?</a:t>
            </a:r>
            <a:br>
              <a:rPr lang="tr-TR" sz="1000" b="1" i="0" dirty="0">
                <a:solidFill>
                  <a:schemeClr val="tx1">
                    <a:lumMod val="75000"/>
                    <a:lumOff val="25000"/>
                  </a:schemeClr>
                </a:solidFill>
                <a:effectLst/>
                <a:latin typeface="Roboto Condensed"/>
              </a:rPr>
            </a:br>
            <a:endParaRPr lang="tr-TR" sz="1000" dirty="0">
              <a:solidFill>
                <a:schemeClr val="tx1">
                  <a:lumMod val="75000"/>
                  <a:lumOff val="25000"/>
                </a:schemeClr>
              </a:solidFill>
            </a:endParaRPr>
          </a:p>
        </p:txBody>
      </p:sp>
      <p:sp>
        <p:nvSpPr>
          <p:cNvPr id="3" name="Alt Başlık 2">
            <a:extLst>
              <a:ext uri="{FF2B5EF4-FFF2-40B4-BE49-F238E27FC236}">
                <a16:creationId xmlns:a16="http://schemas.microsoft.com/office/drawing/2014/main" id="{E17BC0B3-5919-4D5F-8A80-6B26BE89BEF9}"/>
              </a:ext>
            </a:extLst>
          </p:cNvPr>
          <p:cNvSpPr>
            <a:spLocks noGrp="1"/>
          </p:cNvSpPr>
          <p:nvPr>
            <p:ph type="subTitle" idx="1"/>
          </p:nvPr>
        </p:nvSpPr>
        <p:spPr>
          <a:xfrm>
            <a:off x="7536701" y="4434056"/>
            <a:ext cx="3247403" cy="678633"/>
          </a:xfrm>
        </p:spPr>
        <p:txBody>
          <a:bodyPr anchor="t">
            <a:noAutofit/>
          </a:bodyPr>
          <a:lstStyle/>
          <a:p>
            <a:pPr algn="ctr"/>
            <a:r>
              <a:rPr lang="tr-TR" sz="1200" b="1" i="1" dirty="0">
                <a:solidFill>
                  <a:schemeClr val="tx1">
                    <a:lumMod val="75000"/>
                    <a:lumOff val="25000"/>
                  </a:schemeClr>
                </a:solidFill>
              </a:rPr>
              <a:t>FERHAT KANAT	</a:t>
            </a:r>
          </a:p>
          <a:p>
            <a:pPr algn="ctr"/>
            <a:r>
              <a:rPr lang="tr-TR" sz="1200" b="1" i="1" dirty="0">
                <a:solidFill>
                  <a:schemeClr val="tx1">
                    <a:lumMod val="75000"/>
                    <a:lumOff val="25000"/>
                  </a:schemeClr>
                </a:solidFill>
              </a:rPr>
              <a:t>OKUL PSİKOLOJİK DANIŞMANI</a:t>
            </a:r>
          </a:p>
        </p:txBody>
      </p:sp>
    </p:spTree>
    <p:extLst>
      <p:ext uri="{BB962C8B-B14F-4D97-AF65-F5344CB8AC3E}">
        <p14:creationId xmlns:p14="http://schemas.microsoft.com/office/powerpoint/2010/main" val="1640277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Başlık 1">
            <a:extLst>
              <a:ext uri="{FF2B5EF4-FFF2-40B4-BE49-F238E27FC236}">
                <a16:creationId xmlns:a16="http://schemas.microsoft.com/office/drawing/2014/main" id="{6139B111-8730-47B4-A439-B08A52ADCE50}"/>
              </a:ext>
            </a:extLst>
          </p:cNvPr>
          <p:cNvSpPr>
            <a:spLocks noGrp="1"/>
          </p:cNvSpPr>
          <p:nvPr>
            <p:ph type="title"/>
          </p:nvPr>
        </p:nvSpPr>
        <p:spPr>
          <a:xfrm>
            <a:off x="1920875" y="442912"/>
            <a:ext cx="6857365" cy="1703939"/>
          </a:xfrm>
        </p:spPr>
        <p:txBody>
          <a:bodyPr anchor="b">
            <a:normAutofit fontScale="90000"/>
          </a:bodyPr>
          <a:lstStyle/>
          <a:p>
            <a:br>
              <a:rPr lang="tr-TR" b="1" i="0" dirty="0">
                <a:solidFill>
                  <a:srgbClr val="333333"/>
                </a:solidFill>
                <a:effectLst/>
                <a:latin typeface="Roboto Condensed"/>
              </a:rPr>
            </a:br>
            <a:r>
              <a:rPr lang="tr-TR" b="1" i="0" dirty="0">
                <a:solidFill>
                  <a:srgbClr val="333333"/>
                </a:solidFill>
                <a:effectLst/>
                <a:latin typeface="Roboto Condensed"/>
              </a:rPr>
              <a:t>Her Bağlantıya Tıklamayın!</a:t>
            </a:r>
            <a:br>
              <a:rPr lang="tr-TR" b="1" i="0" dirty="0">
                <a:solidFill>
                  <a:srgbClr val="333333"/>
                </a:solidFill>
                <a:effectLst/>
                <a:latin typeface="Roboto Condensed"/>
              </a:rPr>
            </a:br>
            <a:endParaRPr lang="tr-TR" dirty="0"/>
          </a:p>
        </p:txBody>
      </p:sp>
      <p:sp>
        <p:nvSpPr>
          <p:cNvPr id="3" name="İçerik Yer Tutucusu 2">
            <a:extLst>
              <a:ext uri="{FF2B5EF4-FFF2-40B4-BE49-F238E27FC236}">
                <a16:creationId xmlns:a16="http://schemas.microsoft.com/office/drawing/2014/main" id="{EFC63387-BC0A-4C16-8CE2-FEAEEA6FD9B4}"/>
              </a:ext>
            </a:extLst>
          </p:cNvPr>
          <p:cNvSpPr>
            <a:spLocks noGrp="1"/>
          </p:cNvSpPr>
          <p:nvPr>
            <p:ph idx="1"/>
          </p:nvPr>
        </p:nvSpPr>
        <p:spPr>
          <a:xfrm>
            <a:off x="1920875" y="2312988"/>
            <a:ext cx="6857365" cy="3651250"/>
          </a:xfrm>
        </p:spPr>
        <p:txBody>
          <a:bodyPr>
            <a:normAutofit/>
          </a:bodyPr>
          <a:lstStyle/>
          <a:p>
            <a:pPr algn="just"/>
            <a:r>
              <a:rPr lang="tr-TR" sz="2000" b="0" i="0" dirty="0">
                <a:solidFill>
                  <a:srgbClr val="333333"/>
                </a:solidFill>
                <a:effectLst/>
                <a:latin typeface="Roboto Condensed"/>
              </a:rPr>
              <a:t>Mobil sitelerde kullanılan kısaltmalar veya kısaltılmış web adreslerinin yanıltıcılığı sebebiyle, telefonunuzla zararlı bir bağlantıya tıklama ihtimaliniz, bilgisayara oranla çok daha fazla. Bu yüzden tanıdığınız birinden geliyor olsa dahi, virüslerden, kötü amaçlı yazılımlardan ve tehditlerden korunmak için, şüpheli bulduğunuz linklere asla tıklamayın</a:t>
            </a:r>
            <a:r>
              <a:rPr lang="tr-TR" b="0" i="0" dirty="0">
                <a:solidFill>
                  <a:srgbClr val="333333"/>
                </a:solidFill>
                <a:effectLst/>
                <a:latin typeface="Roboto Condensed"/>
              </a:rPr>
              <a:t>.</a:t>
            </a:r>
            <a:endParaRPr lang="tr-TR" dirty="0"/>
          </a:p>
        </p:txBody>
      </p:sp>
    </p:spTree>
    <p:extLst>
      <p:ext uri="{BB962C8B-B14F-4D97-AF65-F5344CB8AC3E}">
        <p14:creationId xmlns:p14="http://schemas.microsoft.com/office/powerpoint/2010/main" val="3493407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Başlık 1">
            <a:extLst>
              <a:ext uri="{FF2B5EF4-FFF2-40B4-BE49-F238E27FC236}">
                <a16:creationId xmlns:a16="http://schemas.microsoft.com/office/drawing/2014/main" id="{EA562142-4DCC-4F90-BE4C-ADD0D5DBDE68}"/>
              </a:ext>
            </a:extLst>
          </p:cNvPr>
          <p:cNvSpPr>
            <a:spLocks noGrp="1"/>
          </p:cNvSpPr>
          <p:nvPr>
            <p:ph type="title"/>
          </p:nvPr>
        </p:nvSpPr>
        <p:spPr>
          <a:xfrm>
            <a:off x="992518" y="442913"/>
            <a:ext cx="5271804" cy="1639888"/>
          </a:xfrm>
        </p:spPr>
        <p:txBody>
          <a:bodyPr anchor="b">
            <a:normAutofit/>
          </a:bodyPr>
          <a:lstStyle/>
          <a:p>
            <a:r>
              <a:rPr lang="tr-TR" b="1" i="0">
                <a:effectLst/>
                <a:latin typeface="Roboto Condensed"/>
              </a:rPr>
              <a:t>Bağımlı Olmayın!</a:t>
            </a:r>
            <a:br>
              <a:rPr lang="tr-TR" b="1" i="0">
                <a:effectLst/>
                <a:latin typeface="Roboto Condensed"/>
              </a:rPr>
            </a:br>
            <a:endParaRPr lang="tr-TR" dirty="0"/>
          </a:p>
        </p:txBody>
      </p:sp>
      <p:sp>
        <p:nvSpPr>
          <p:cNvPr id="3" name="İçerik Yer Tutucusu 2">
            <a:extLst>
              <a:ext uri="{FF2B5EF4-FFF2-40B4-BE49-F238E27FC236}">
                <a16:creationId xmlns:a16="http://schemas.microsoft.com/office/drawing/2014/main" id="{B40A1067-509F-4A3B-9DE2-21F5AF89F7B7}"/>
              </a:ext>
            </a:extLst>
          </p:cNvPr>
          <p:cNvSpPr>
            <a:spLocks noGrp="1"/>
          </p:cNvSpPr>
          <p:nvPr>
            <p:ph idx="1"/>
          </p:nvPr>
        </p:nvSpPr>
        <p:spPr>
          <a:xfrm>
            <a:off x="450166" y="1505244"/>
            <a:ext cx="5645834" cy="4304250"/>
          </a:xfrm>
        </p:spPr>
        <p:txBody>
          <a:bodyPr>
            <a:normAutofit fontScale="92500"/>
          </a:bodyPr>
          <a:lstStyle/>
          <a:p>
            <a:pPr algn="just">
              <a:lnSpc>
                <a:spcPct val="130000"/>
              </a:lnSpc>
            </a:pPr>
            <a:r>
              <a:rPr lang="tr-TR" sz="1600" b="0" i="0" dirty="0">
                <a:effectLst/>
                <a:latin typeface="Roboto Condensed"/>
              </a:rPr>
              <a:t>Akıllı telefonlar bir yanıyla pek çok kolaylığı sunarken diğer yanıyla da bağımlılık gibi, kaçınılması zor tehlikeler barındırıyor. Gün içinde elimizden düşmeyen akıllı telefonlar, bağımlılık oluşturmaya oldukça müsait cihazlar. Bağımlılıktan uzak ve bilinçli kullanım alışkanlıkları geliştirildiği sürece akıllı cihazlarımızı gerçekten kullanmış olacağız. Aksi halde, teknolojik aletler mi bizi kullanıyor, biz mi teknolojik aletleri kullanıyoruz, üzerine düşünmek gerekecek.</a:t>
            </a:r>
          </a:p>
          <a:p>
            <a:pPr algn="just">
              <a:lnSpc>
                <a:spcPct val="130000"/>
              </a:lnSpc>
            </a:pPr>
            <a:r>
              <a:rPr lang="tr-TR" sz="1600" b="0" i="0" dirty="0">
                <a:effectLst/>
                <a:latin typeface="Roboto Condensed"/>
              </a:rPr>
              <a:t>Son olarak belirtmekte fayda var; her ne kadar adı “akıllı” olsa da, hiçbir teknolojik cihaz, insandan daha akıllı ve üstün olamayacaktır.</a:t>
            </a:r>
          </a:p>
          <a:p>
            <a:pPr>
              <a:lnSpc>
                <a:spcPct val="130000"/>
              </a:lnSpc>
            </a:pPr>
            <a:endParaRPr lang="tr-TR" sz="1300" dirty="0"/>
          </a:p>
        </p:txBody>
      </p:sp>
      <p:sp>
        <p:nvSpPr>
          <p:cNvPr id="28" name="Freeform: Shape 20">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2">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77485"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0" name="Freeform: Shape 24">
            <a:extLst>
              <a:ext uri="{FF2B5EF4-FFF2-40B4-BE49-F238E27FC236}">
                <a16:creationId xmlns:a16="http://schemas.microsoft.com/office/drawing/2014/main" id="{55C54A75-E44A-4147-B9D0-FF46CFD31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49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7" name="Resim 6" descr="kişi, oturma, adam, tablo içeren bir resim&#10;&#10;Açıklama otomatik olarak oluşturuldu">
            <a:extLst>
              <a:ext uri="{FF2B5EF4-FFF2-40B4-BE49-F238E27FC236}">
                <a16:creationId xmlns:a16="http://schemas.microsoft.com/office/drawing/2014/main" id="{A3694F6D-42EF-4374-B1C2-C68D8CD5A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5861" y="0"/>
            <a:ext cx="5651219" cy="6991643"/>
          </a:xfrm>
          <a:prstGeom prst="rect">
            <a:avLst/>
          </a:prstGeom>
        </p:spPr>
      </p:pic>
    </p:spTree>
    <p:extLst>
      <p:ext uri="{BB962C8B-B14F-4D97-AF65-F5344CB8AC3E}">
        <p14:creationId xmlns:p14="http://schemas.microsoft.com/office/powerpoint/2010/main" val="25988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21" name="Group 20">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22" name="Freeform: Shape 21">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22">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24">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Başlık 1">
            <a:extLst>
              <a:ext uri="{FF2B5EF4-FFF2-40B4-BE49-F238E27FC236}">
                <a16:creationId xmlns:a16="http://schemas.microsoft.com/office/drawing/2014/main" id="{550BE905-7AED-4B55-9CCE-554AD47F92C7}"/>
              </a:ext>
            </a:extLst>
          </p:cNvPr>
          <p:cNvSpPr>
            <a:spLocks noGrp="1"/>
          </p:cNvSpPr>
          <p:nvPr>
            <p:ph type="title"/>
          </p:nvPr>
        </p:nvSpPr>
        <p:spPr>
          <a:xfrm>
            <a:off x="1920875" y="442913"/>
            <a:ext cx="6857365" cy="1344612"/>
          </a:xfrm>
        </p:spPr>
        <p:txBody>
          <a:bodyPr anchor="b">
            <a:normAutofit fontScale="90000"/>
          </a:bodyPr>
          <a:lstStyle/>
          <a:p>
            <a:pPr>
              <a:lnSpc>
                <a:spcPct val="120000"/>
              </a:lnSpc>
            </a:pP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3100" b="1" i="0" dirty="0">
                <a:effectLst/>
                <a:latin typeface="Roboto Condensed"/>
              </a:rPr>
            </a:br>
            <a:r>
              <a:rPr lang="pt-BR" sz="3100" b="1" i="0" dirty="0">
                <a:effectLst/>
                <a:latin typeface="Roboto Condensed"/>
              </a:rPr>
              <a:t>Uygulamalara Verdiğiniz İzinlere Dikkat Edin</a:t>
            </a:r>
            <a:r>
              <a:rPr lang="tr-TR" sz="3100" b="1" i="0" dirty="0">
                <a:effectLst/>
                <a:latin typeface="Roboto Condensed"/>
              </a:rPr>
              <a:t>!</a:t>
            </a:r>
            <a:br>
              <a:rPr lang="pt-BR" sz="800" b="1" i="0" dirty="0">
                <a:effectLst/>
                <a:latin typeface="Roboto Condensed"/>
              </a:rPr>
            </a:br>
            <a:endParaRPr lang="tr-TR" sz="800" dirty="0"/>
          </a:p>
        </p:txBody>
      </p:sp>
      <p:sp>
        <p:nvSpPr>
          <p:cNvPr id="3" name="İçerik Yer Tutucusu 2">
            <a:extLst>
              <a:ext uri="{FF2B5EF4-FFF2-40B4-BE49-F238E27FC236}">
                <a16:creationId xmlns:a16="http://schemas.microsoft.com/office/drawing/2014/main" id="{75128BB7-5484-451D-86DA-05D9CB7D21B2}"/>
              </a:ext>
            </a:extLst>
          </p:cNvPr>
          <p:cNvSpPr>
            <a:spLocks noGrp="1"/>
          </p:cNvSpPr>
          <p:nvPr>
            <p:ph idx="1"/>
          </p:nvPr>
        </p:nvSpPr>
        <p:spPr>
          <a:xfrm>
            <a:off x="1007165" y="1656522"/>
            <a:ext cx="7771075" cy="4307716"/>
          </a:xfrm>
        </p:spPr>
        <p:txBody>
          <a:bodyPr>
            <a:noAutofit/>
          </a:bodyPr>
          <a:lstStyle/>
          <a:p>
            <a:pPr algn="just">
              <a:lnSpc>
                <a:spcPct val="130000"/>
              </a:lnSpc>
            </a:pPr>
            <a:r>
              <a:rPr lang="tr-TR" b="0" i="0" dirty="0">
                <a:effectLst/>
                <a:latin typeface="Roboto Condensed"/>
              </a:rPr>
              <a:t>Telefonunuza herhangi bir uygulamayı kurarken, sizden bazı izinlere onay vermeniz istenir. Bu izinlerin ne olduğuna çok dikkat etmek gerekiyor. İzin vermemeniz gereken, alakasız ve şüpheli bir konuda onay vermeniz halinde, telefon rehberi, mesajlar, şifreler ve diğer önemli kişisel verilerinize ulaşılabilir. Bir uygulama cihazınızın </a:t>
            </a:r>
            <a:r>
              <a:rPr lang="tr-TR" b="1" i="0" dirty="0">
                <a:effectLst/>
                <a:latin typeface="Roboto Condensed"/>
              </a:rPr>
              <a:t>konum (GPS) bilgilerine, kısa mesaj (SMS) veya multimedya mesajlaşma servisine (MMS), e-posta hesaplarınıza, telefonunuzdaki tüm kişi listesine, takvim bilgilerinize, fotoğraf, medya ve dosya içeriklerinize, telefonunuzun çağrı geçmişine, aldığınız verileri kontrol etme bilgisine, kamera ve mikrofon erişimine ulaşabilir ve bu bilgilerinizi kullanabilir.</a:t>
            </a:r>
            <a:endParaRPr lang="tr-TR" dirty="0"/>
          </a:p>
        </p:txBody>
      </p:sp>
    </p:spTree>
    <p:extLst>
      <p:ext uri="{BB962C8B-B14F-4D97-AF65-F5344CB8AC3E}">
        <p14:creationId xmlns:p14="http://schemas.microsoft.com/office/powerpoint/2010/main" val="376131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Başlık 1">
            <a:extLst>
              <a:ext uri="{FF2B5EF4-FFF2-40B4-BE49-F238E27FC236}">
                <a16:creationId xmlns:a16="http://schemas.microsoft.com/office/drawing/2014/main" id="{E4429FDD-0E80-4E15-96DF-2D89A8D0050B}"/>
              </a:ext>
            </a:extLst>
          </p:cNvPr>
          <p:cNvSpPr>
            <a:spLocks noGrp="1"/>
          </p:cNvSpPr>
          <p:nvPr>
            <p:ph type="title"/>
          </p:nvPr>
        </p:nvSpPr>
        <p:spPr>
          <a:xfrm>
            <a:off x="1920875" y="442913"/>
            <a:ext cx="6857365" cy="1344612"/>
          </a:xfrm>
        </p:spPr>
        <p:txBody>
          <a:bodyPr anchor="b">
            <a:normAutofit/>
          </a:bodyPr>
          <a:lstStyle/>
          <a:p>
            <a:endParaRPr lang="tr-TR"/>
          </a:p>
        </p:txBody>
      </p:sp>
      <p:sp>
        <p:nvSpPr>
          <p:cNvPr id="3" name="İçerik Yer Tutucusu 2">
            <a:extLst>
              <a:ext uri="{FF2B5EF4-FFF2-40B4-BE49-F238E27FC236}">
                <a16:creationId xmlns:a16="http://schemas.microsoft.com/office/drawing/2014/main" id="{06A5C9FA-EE01-4D58-B1E0-2431CC49E3CB}"/>
              </a:ext>
            </a:extLst>
          </p:cNvPr>
          <p:cNvSpPr>
            <a:spLocks noGrp="1"/>
          </p:cNvSpPr>
          <p:nvPr>
            <p:ph idx="1"/>
          </p:nvPr>
        </p:nvSpPr>
        <p:spPr>
          <a:xfrm>
            <a:off x="1338257" y="1787525"/>
            <a:ext cx="7439984" cy="4176713"/>
          </a:xfrm>
        </p:spPr>
        <p:txBody>
          <a:bodyPr>
            <a:noAutofit/>
          </a:bodyPr>
          <a:lstStyle/>
          <a:p>
            <a:pPr marL="285750" indent="-285750" algn="just">
              <a:lnSpc>
                <a:spcPct val="130000"/>
              </a:lnSpc>
              <a:buFont typeface="Arial" panose="020B0604020202020204" pitchFamily="34" charset="0"/>
              <a:buChar char="•"/>
            </a:pPr>
            <a:r>
              <a:rPr lang="tr-TR" b="0" i="0" dirty="0">
                <a:effectLst/>
                <a:latin typeface="Roboto Condensed"/>
              </a:rPr>
              <a:t>Bu sebeple; akıllı telefonunuzun ayarlar bölümünden uygulamalarınıza verdiğiniz erişim izinlerini kontrol edin ve gereksiz veya riskli olduğunu düşündüğünüz izinleri kaldırın.</a:t>
            </a:r>
          </a:p>
          <a:p>
            <a:pPr marL="285750" indent="-285750" algn="just">
              <a:lnSpc>
                <a:spcPct val="130000"/>
              </a:lnSpc>
              <a:buFont typeface="Arial" panose="020B0604020202020204" pitchFamily="34" charset="0"/>
              <a:buChar char="•"/>
            </a:pPr>
            <a:r>
              <a:rPr lang="tr-TR" b="0" i="0" dirty="0">
                <a:effectLst/>
                <a:latin typeface="Roboto Condensed"/>
              </a:rPr>
              <a:t>Örneğin zaman geçirmek için indirdiğiniz basit bir balon patlatma oyununun akıllı telefonunuzun </a:t>
            </a:r>
            <a:r>
              <a:rPr lang="tr-TR" b="1" i="0" dirty="0">
                <a:effectLst/>
                <a:latin typeface="Roboto Condensed"/>
              </a:rPr>
              <a:t>kamera, mikrofon ve kişi listesine erişmesi gerekli mi?</a:t>
            </a:r>
            <a:r>
              <a:rPr lang="tr-TR" b="0" i="0" dirty="0">
                <a:effectLst/>
                <a:latin typeface="Roboto Condensed"/>
              </a:rPr>
              <a:t> Cevap elbette hayır olacaktır, o zaman kurulum aşamasında bu izinleri isteyen uygulamayı kurmaktan vazgeçebilir veya kurulum sonrasında akıllı telefonunuzun ayarlar bölümünden bu izinleri kaldırabilirsiniz.</a:t>
            </a:r>
            <a:endParaRPr lang="tr-TR" dirty="0"/>
          </a:p>
        </p:txBody>
      </p:sp>
    </p:spTree>
    <p:extLst>
      <p:ext uri="{BB962C8B-B14F-4D97-AF65-F5344CB8AC3E}">
        <p14:creationId xmlns:p14="http://schemas.microsoft.com/office/powerpoint/2010/main" val="62502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9BB7E9A-6937-4BF0-9F51-A20F197B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Başlık 1">
            <a:extLst>
              <a:ext uri="{FF2B5EF4-FFF2-40B4-BE49-F238E27FC236}">
                <a16:creationId xmlns:a16="http://schemas.microsoft.com/office/drawing/2014/main" id="{C0B751D7-60B4-45B7-AF29-36B02BA87885}"/>
              </a:ext>
            </a:extLst>
          </p:cNvPr>
          <p:cNvSpPr>
            <a:spLocks noGrp="1"/>
          </p:cNvSpPr>
          <p:nvPr>
            <p:ph type="title"/>
          </p:nvPr>
        </p:nvSpPr>
        <p:spPr>
          <a:xfrm>
            <a:off x="914400" y="442912"/>
            <a:ext cx="5295569" cy="1822123"/>
          </a:xfrm>
        </p:spPr>
        <p:txBody>
          <a:bodyPr anchor="b">
            <a:normAutofit fontScale="90000"/>
          </a:bodyPr>
          <a:lstStyle/>
          <a:p>
            <a:pPr>
              <a:lnSpc>
                <a:spcPct val="120000"/>
              </a:lnSpc>
            </a:pP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800" b="1" i="0" dirty="0">
                <a:effectLst/>
                <a:latin typeface="Roboto Condensed"/>
              </a:rPr>
            </a:br>
            <a:br>
              <a:rPr lang="tr-TR" sz="2700" b="1" i="0" dirty="0">
                <a:effectLst/>
                <a:latin typeface="Roboto Condensed"/>
              </a:rPr>
            </a:br>
            <a:br>
              <a:rPr lang="tr-TR" sz="2700" b="1" i="0" dirty="0">
                <a:effectLst/>
                <a:latin typeface="Roboto Condensed"/>
              </a:rPr>
            </a:br>
            <a:r>
              <a:rPr lang="tr-TR" sz="2700" b="1" i="0" dirty="0">
                <a:effectLst/>
                <a:latin typeface="Roboto Condensed"/>
              </a:rPr>
              <a:t>Güvenilir Kaynakların Dışında İndirilen Sahte Uygulamalar Telefonunuzu Tehditlere Açık Hale Getirir</a:t>
            </a:r>
            <a:r>
              <a:rPr lang="tr-TR" sz="800" b="1" i="0" dirty="0">
                <a:effectLst/>
                <a:latin typeface="Roboto Condensed"/>
              </a:rPr>
              <a:t>!</a:t>
            </a:r>
            <a:br>
              <a:rPr lang="tr-TR" sz="800" b="1" i="0" dirty="0">
                <a:effectLst/>
                <a:latin typeface="Roboto Condensed"/>
              </a:rPr>
            </a:br>
            <a:endParaRPr lang="tr-TR" sz="800" dirty="0"/>
          </a:p>
        </p:txBody>
      </p:sp>
      <p:sp>
        <p:nvSpPr>
          <p:cNvPr id="3" name="İçerik Yer Tutucusu 2">
            <a:extLst>
              <a:ext uri="{FF2B5EF4-FFF2-40B4-BE49-F238E27FC236}">
                <a16:creationId xmlns:a16="http://schemas.microsoft.com/office/drawing/2014/main" id="{4BE65C7D-F0F5-47AC-8F13-E822649FD8C4}"/>
              </a:ext>
            </a:extLst>
          </p:cNvPr>
          <p:cNvSpPr>
            <a:spLocks noGrp="1"/>
          </p:cNvSpPr>
          <p:nvPr>
            <p:ph idx="1"/>
          </p:nvPr>
        </p:nvSpPr>
        <p:spPr>
          <a:xfrm>
            <a:off x="914400" y="2496720"/>
            <a:ext cx="5181599" cy="3467518"/>
          </a:xfrm>
        </p:spPr>
        <p:txBody>
          <a:bodyPr anchor="t">
            <a:normAutofit/>
          </a:bodyPr>
          <a:lstStyle/>
          <a:p>
            <a:pPr algn="just">
              <a:lnSpc>
                <a:spcPct val="130000"/>
              </a:lnSpc>
            </a:pPr>
            <a:r>
              <a:rPr lang="tr-TR" sz="1500" b="0" i="0" dirty="0">
                <a:effectLst/>
                <a:latin typeface="Roboto Condensed"/>
              </a:rPr>
              <a:t>Kötü amaçlı yazılımların zararlarından korunmak için; indireceğiniz uygulamayı, telefonunuzun işletim sisteminin resmi uygulama mağazasından indirmelisiniz. Uygulamayı yüklemeden önce “kullanım koşullarını” mutlaka okuyun. Ayrıca, uygulama hakkında yapılan yorumlar, indirme sayısı gibi bir takım araştırmalar yapmanız, indireceğiniz uygulama hakkında size olumlu veya olumsuz yönde belli bir fikir verecektir.</a:t>
            </a:r>
            <a:endParaRPr lang="tr-TR" sz="1500" dirty="0"/>
          </a:p>
        </p:txBody>
      </p:sp>
      <p:sp>
        <p:nvSpPr>
          <p:cNvPr id="21" name="Freeform: Shape 20">
            <a:extLst>
              <a:ext uri="{FF2B5EF4-FFF2-40B4-BE49-F238E27FC236}">
                <a16:creationId xmlns:a16="http://schemas.microsoft.com/office/drawing/2014/main" id="{E0939753-89D7-48A8-8441-B9FF25CE8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4167" y="0"/>
            <a:ext cx="5687681" cy="5708856"/>
          </a:xfrm>
          <a:custGeom>
            <a:avLst/>
            <a:gdLst>
              <a:gd name="connsiteX0" fmla="*/ 2787282 w 5687681"/>
              <a:gd name="connsiteY0" fmla="*/ 0 h 5708856"/>
              <a:gd name="connsiteX1" fmla="*/ 3988996 w 5687681"/>
              <a:gd name="connsiteY1" fmla="*/ 0 h 5708856"/>
              <a:gd name="connsiteX2" fmla="*/ 4236253 w 5687681"/>
              <a:gd name="connsiteY2" fmla="*/ 68070 h 5708856"/>
              <a:gd name="connsiteX3" fmla="*/ 4483543 w 5687681"/>
              <a:gd name="connsiteY3" fmla="*/ 168573 h 5708856"/>
              <a:gd name="connsiteX4" fmla="*/ 5265611 w 5687681"/>
              <a:gd name="connsiteY4" fmla="*/ 790441 h 5708856"/>
              <a:gd name="connsiteX5" fmla="*/ 5682608 w 5687681"/>
              <a:gd name="connsiteY5" fmla="*/ 1499885 h 5708856"/>
              <a:gd name="connsiteX6" fmla="*/ 5687681 w 5687681"/>
              <a:gd name="connsiteY6" fmla="*/ 1513862 h 5708856"/>
              <a:gd name="connsiteX7" fmla="*/ 5687681 w 5687681"/>
              <a:gd name="connsiteY7" fmla="*/ 3841322 h 5708856"/>
              <a:gd name="connsiteX8" fmla="*/ 5651147 w 5687681"/>
              <a:gd name="connsiteY8" fmla="*/ 3896489 h 5708856"/>
              <a:gd name="connsiteX9" fmla="*/ 4734255 w 5687681"/>
              <a:gd name="connsiteY9" fmla="*/ 4737639 h 5708856"/>
              <a:gd name="connsiteX10" fmla="*/ 4532663 w 5687681"/>
              <a:gd name="connsiteY10" fmla="*/ 4898543 h 5708856"/>
              <a:gd name="connsiteX11" fmla="*/ 2876165 w 5687681"/>
              <a:gd name="connsiteY11" fmla="*/ 5708856 h 5708856"/>
              <a:gd name="connsiteX12" fmla="*/ 694066 w 5687681"/>
              <a:gd name="connsiteY12" fmla="*/ 4391717 h 5708856"/>
              <a:gd name="connsiteX13" fmla="*/ 461517 w 5687681"/>
              <a:gd name="connsiteY13" fmla="*/ 4054756 h 5708856"/>
              <a:gd name="connsiteX14" fmla="*/ 0 w 5687681"/>
              <a:gd name="connsiteY14" fmla="*/ 2993139 h 5708856"/>
              <a:gd name="connsiteX15" fmla="*/ 278855 w 5687681"/>
              <a:gd name="connsiteY15" fmla="*/ 1849819 h 5708856"/>
              <a:gd name="connsiteX16" fmla="*/ 1047879 w 5687681"/>
              <a:gd name="connsiteY16" fmla="*/ 867400 h 5708856"/>
              <a:gd name="connsiteX17" fmla="*/ 2159714 w 5687681"/>
              <a:gd name="connsiteY17" fmla="*/ 186098 h 5708856"/>
              <a:gd name="connsiteX18" fmla="*/ 2785137 w 5687681"/>
              <a:gd name="connsiteY18" fmla="*/ 372 h 57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7681" h="5708856">
                <a:moveTo>
                  <a:pt x="2787282" y="0"/>
                </a:moveTo>
                <a:lnTo>
                  <a:pt x="3988996" y="0"/>
                </a:lnTo>
                <a:lnTo>
                  <a:pt x="4236253" y="68070"/>
                </a:lnTo>
                <a:cubicBezTo>
                  <a:pt x="4321147" y="96843"/>
                  <a:pt x="4403628" y="130356"/>
                  <a:pt x="4483543" y="168573"/>
                </a:cubicBezTo>
                <a:cubicBezTo>
                  <a:pt x="4783119" y="311949"/>
                  <a:pt x="5046239" y="521215"/>
                  <a:pt x="5265611" y="790441"/>
                </a:cubicBezTo>
                <a:cubicBezTo>
                  <a:pt x="5433740" y="996857"/>
                  <a:pt x="5573537" y="1235870"/>
                  <a:pt x="5682608" y="1499885"/>
                </a:cubicBezTo>
                <a:lnTo>
                  <a:pt x="5687681" y="1513862"/>
                </a:lnTo>
                <a:lnTo>
                  <a:pt x="5687681" y="3841322"/>
                </a:lnTo>
                <a:lnTo>
                  <a:pt x="5651147" y="3896489"/>
                </a:lnTo>
                <a:cubicBezTo>
                  <a:pt x="5427171" y="4186934"/>
                  <a:pt x="5090625" y="4454446"/>
                  <a:pt x="4734255" y="4737639"/>
                </a:cubicBezTo>
                <a:cubicBezTo>
                  <a:pt x="4668506" y="4789825"/>
                  <a:pt x="4600584" y="4843856"/>
                  <a:pt x="4532663" y="4898543"/>
                </a:cubicBezTo>
                <a:cubicBezTo>
                  <a:pt x="3924681" y="5387974"/>
                  <a:pt x="3480945" y="5708856"/>
                  <a:pt x="2876165" y="5708856"/>
                </a:cubicBezTo>
                <a:cubicBezTo>
                  <a:pt x="1954665" y="5708856"/>
                  <a:pt x="1302047" y="5314966"/>
                  <a:pt x="694066" y="4391717"/>
                </a:cubicBezTo>
                <a:cubicBezTo>
                  <a:pt x="614503" y="4270875"/>
                  <a:pt x="536731" y="4160972"/>
                  <a:pt x="461517" y="4054756"/>
                </a:cubicBezTo>
                <a:cubicBezTo>
                  <a:pt x="149788" y="3614348"/>
                  <a:pt x="0" y="3385316"/>
                  <a:pt x="0" y="2993139"/>
                </a:cubicBezTo>
                <a:cubicBezTo>
                  <a:pt x="0" y="2603731"/>
                  <a:pt x="93889" y="2219065"/>
                  <a:pt x="278855" y="1849819"/>
                </a:cubicBezTo>
                <a:cubicBezTo>
                  <a:pt x="459854" y="1488610"/>
                  <a:pt x="718625" y="1157977"/>
                  <a:pt x="1047879" y="867400"/>
                </a:cubicBezTo>
                <a:cubicBezTo>
                  <a:pt x="1371504" y="581701"/>
                  <a:pt x="1755887" y="346080"/>
                  <a:pt x="2159714" y="186098"/>
                </a:cubicBezTo>
                <a:cubicBezTo>
                  <a:pt x="2367064" y="103803"/>
                  <a:pt x="2576044" y="41801"/>
                  <a:pt x="2785137" y="372"/>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3" name="Freeform: Shape 22">
            <a:extLst>
              <a:ext uri="{FF2B5EF4-FFF2-40B4-BE49-F238E27FC236}">
                <a16:creationId xmlns:a16="http://schemas.microsoft.com/office/drawing/2014/main" id="{9F5CCFC5-858F-4B45-9B10-D49DD028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5450" y="0"/>
            <a:ext cx="5866550" cy="5788550"/>
          </a:xfrm>
          <a:custGeom>
            <a:avLst/>
            <a:gdLst>
              <a:gd name="connsiteX0" fmla="*/ 2331396 w 5798121"/>
              <a:gd name="connsiteY0" fmla="*/ 0 h 5788550"/>
              <a:gd name="connsiteX1" fmla="*/ 4658651 w 5798121"/>
              <a:gd name="connsiteY1" fmla="*/ 0 h 5788550"/>
              <a:gd name="connsiteX2" fmla="*/ 4682835 w 5798121"/>
              <a:gd name="connsiteY2" fmla="*/ 9816 h 5788550"/>
              <a:gd name="connsiteX3" fmla="*/ 5499667 w 5798121"/>
              <a:gd name="connsiteY3" fmla="*/ 658449 h 5788550"/>
              <a:gd name="connsiteX4" fmla="*/ 5665313 w 5798121"/>
              <a:gd name="connsiteY4" fmla="*/ 884789 h 5788550"/>
              <a:gd name="connsiteX5" fmla="*/ 5798121 w 5798121"/>
              <a:gd name="connsiteY5" fmla="*/ 1110681 h 5788550"/>
              <a:gd name="connsiteX6" fmla="*/ 5798121 w 5798121"/>
              <a:gd name="connsiteY6" fmla="*/ 4016954 h 5788550"/>
              <a:gd name="connsiteX7" fmla="*/ 5706359 w 5798121"/>
              <a:gd name="connsiteY7" fmla="*/ 4121532 h 5788550"/>
              <a:gd name="connsiteX8" fmla="*/ 4944692 w 5798121"/>
              <a:gd name="connsiteY8" fmla="*/ 4775532 h 5788550"/>
              <a:gd name="connsiteX9" fmla="*/ 4734137 w 5798121"/>
              <a:gd name="connsiteY9" fmla="*/ 4943362 h 5788550"/>
              <a:gd name="connsiteX10" fmla="*/ 3004009 w 5798121"/>
              <a:gd name="connsiteY10" fmla="*/ 5788550 h 5788550"/>
              <a:gd name="connsiteX11" fmla="*/ 724917 w 5798121"/>
              <a:gd name="connsiteY11" fmla="*/ 4414722 h 5788550"/>
              <a:gd name="connsiteX12" fmla="*/ 482031 w 5798121"/>
              <a:gd name="connsiteY12" fmla="*/ 4063258 h 5788550"/>
              <a:gd name="connsiteX13" fmla="*/ 0 w 5798121"/>
              <a:gd name="connsiteY13" fmla="*/ 2955950 h 5788550"/>
              <a:gd name="connsiteX14" fmla="*/ 291250 w 5798121"/>
              <a:gd name="connsiteY14" fmla="*/ 1763422 h 5788550"/>
              <a:gd name="connsiteX15" fmla="*/ 1094457 w 5798121"/>
              <a:gd name="connsiteY15" fmla="*/ 738720 h 5788550"/>
              <a:gd name="connsiteX16" fmla="*/ 2255713 w 5798121"/>
              <a:gd name="connsiteY16" fmla="*/ 28095 h 578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98121" h="5788550">
                <a:moveTo>
                  <a:pt x="2331396" y="0"/>
                </a:moveTo>
                <a:lnTo>
                  <a:pt x="4658651" y="0"/>
                </a:lnTo>
                <a:lnTo>
                  <a:pt x="4682835" y="9816"/>
                </a:lnTo>
                <a:cubicBezTo>
                  <a:pt x="4995727" y="159362"/>
                  <a:pt x="5270543" y="377635"/>
                  <a:pt x="5499667" y="658449"/>
                </a:cubicBezTo>
                <a:cubicBezTo>
                  <a:pt x="5558201" y="730215"/>
                  <a:pt x="5613447" y="805760"/>
                  <a:pt x="5665313" y="884789"/>
                </a:cubicBezTo>
                <a:lnTo>
                  <a:pt x="5798121" y="1110681"/>
                </a:lnTo>
                <a:lnTo>
                  <a:pt x="5798121" y="4016954"/>
                </a:lnTo>
                <a:lnTo>
                  <a:pt x="5706359" y="4121532"/>
                </a:lnTo>
                <a:cubicBezTo>
                  <a:pt x="5491360" y="4341659"/>
                  <a:pt x="5223849" y="4553996"/>
                  <a:pt x="4944692" y="4775532"/>
                </a:cubicBezTo>
                <a:cubicBezTo>
                  <a:pt x="4876021" y="4829964"/>
                  <a:pt x="4805079" y="4886320"/>
                  <a:pt x="4734137" y="4943362"/>
                </a:cubicBezTo>
                <a:cubicBezTo>
                  <a:pt x="4099133" y="5453857"/>
                  <a:pt x="3635672" y="5788550"/>
                  <a:pt x="3004009" y="5788550"/>
                </a:cubicBezTo>
                <a:cubicBezTo>
                  <a:pt x="2041550" y="5788550"/>
                  <a:pt x="1359922" y="5377707"/>
                  <a:pt x="724917" y="4414722"/>
                </a:cubicBezTo>
                <a:cubicBezTo>
                  <a:pt x="641818" y="4288679"/>
                  <a:pt x="560588" y="4174046"/>
                  <a:pt x="482031" y="4063258"/>
                </a:cubicBezTo>
                <a:cubicBezTo>
                  <a:pt x="156446" y="3603895"/>
                  <a:pt x="0" y="3365006"/>
                  <a:pt x="0" y="2955950"/>
                </a:cubicBezTo>
                <a:cubicBezTo>
                  <a:pt x="0" y="2549782"/>
                  <a:pt x="98062" y="2148559"/>
                  <a:pt x="291250" y="1763422"/>
                </a:cubicBezTo>
                <a:cubicBezTo>
                  <a:pt x="480295" y="1386666"/>
                  <a:pt x="750568" y="1041802"/>
                  <a:pt x="1094457" y="738720"/>
                </a:cubicBezTo>
                <a:cubicBezTo>
                  <a:pt x="1432467" y="440725"/>
                  <a:pt x="1833935" y="194963"/>
                  <a:pt x="2255713" y="28095"/>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5" name="Freeform: Shape 24">
            <a:extLst>
              <a:ext uri="{FF2B5EF4-FFF2-40B4-BE49-F238E27FC236}">
                <a16:creationId xmlns:a16="http://schemas.microsoft.com/office/drawing/2014/main" id="{2348ECDC-D455-4B71-90F6-2ECC12B79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3734" y="0"/>
            <a:ext cx="5568114" cy="5577748"/>
          </a:xfrm>
          <a:custGeom>
            <a:avLst/>
            <a:gdLst>
              <a:gd name="connsiteX0" fmla="*/ 2959946 w 5568114"/>
              <a:gd name="connsiteY0" fmla="*/ 0 h 5577748"/>
              <a:gd name="connsiteX1" fmla="*/ 3614224 w 5568114"/>
              <a:gd name="connsiteY1" fmla="*/ 0 h 5577748"/>
              <a:gd name="connsiteX2" fmla="*/ 3844432 w 5568114"/>
              <a:gd name="connsiteY2" fmla="*/ 36392 h 5577748"/>
              <a:gd name="connsiteX3" fmla="*/ 4336826 w 5568114"/>
              <a:gd name="connsiteY3" fmla="*/ 203778 h 5577748"/>
              <a:gd name="connsiteX4" fmla="*/ 5093304 w 5568114"/>
              <a:gd name="connsiteY4" fmla="*/ 806978 h 5577748"/>
              <a:gd name="connsiteX5" fmla="*/ 5496656 w 5568114"/>
              <a:gd name="connsiteY5" fmla="*/ 1495125 h 5577748"/>
              <a:gd name="connsiteX6" fmla="*/ 5568114 w 5568114"/>
              <a:gd name="connsiteY6" fmla="*/ 1692569 h 5577748"/>
              <a:gd name="connsiteX7" fmla="*/ 5568114 w 5568114"/>
              <a:gd name="connsiteY7" fmla="*/ 3665503 h 5577748"/>
              <a:gd name="connsiteX8" fmla="*/ 5466225 w 5568114"/>
              <a:gd name="connsiteY8" fmla="*/ 3819786 h 5577748"/>
              <a:gd name="connsiteX9" fmla="*/ 4579336 w 5568114"/>
              <a:gd name="connsiteY9" fmla="*/ 4635686 h 5577748"/>
              <a:gd name="connsiteX10" fmla="*/ 4384340 w 5568114"/>
              <a:gd name="connsiteY10" fmla="*/ 4791760 h 5577748"/>
              <a:gd name="connsiteX11" fmla="*/ 2782048 w 5568114"/>
              <a:gd name="connsiteY11" fmla="*/ 5577748 h 5577748"/>
              <a:gd name="connsiteX12" fmla="*/ 671354 w 5568114"/>
              <a:gd name="connsiteY12" fmla="*/ 4300148 h 5577748"/>
              <a:gd name="connsiteX13" fmla="*/ 446415 w 5568114"/>
              <a:gd name="connsiteY13" fmla="*/ 3973302 h 5577748"/>
              <a:gd name="connsiteX14" fmla="*/ 0 w 5568114"/>
              <a:gd name="connsiteY14" fmla="*/ 2943554 h 5577748"/>
              <a:gd name="connsiteX15" fmla="*/ 269730 w 5568114"/>
              <a:gd name="connsiteY15" fmla="*/ 1834555 h 5577748"/>
              <a:gd name="connsiteX16" fmla="*/ 1013589 w 5568114"/>
              <a:gd name="connsiteY16" fmla="*/ 881627 h 5577748"/>
              <a:gd name="connsiteX17" fmla="*/ 2089042 w 5568114"/>
              <a:gd name="connsiteY17" fmla="*/ 220777 h 5577748"/>
              <a:gd name="connsiteX18" fmla="*/ 2845684 w 5568114"/>
              <a:gd name="connsiteY18" fmla="*/ 14234 h 557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68114" h="5577748">
                <a:moveTo>
                  <a:pt x="2959946" y="0"/>
                </a:moveTo>
                <a:lnTo>
                  <a:pt x="3614224" y="0"/>
                </a:lnTo>
                <a:lnTo>
                  <a:pt x="3844432" y="36392"/>
                </a:lnTo>
                <a:cubicBezTo>
                  <a:pt x="4017699" y="73748"/>
                  <a:pt x="4182227" y="129639"/>
                  <a:pt x="4336826" y="203778"/>
                </a:cubicBezTo>
                <a:cubicBezTo>
                  <a:pt x="4626600" y="342850"/>
                  <a:pt x="4881111" y="545834"/>
                  <a:pt x="5093304" y="806978"/>
                </a:cubicBezTo>
                <a:cubicBezTo>
                  <a:pt x="5255931" y="1007198"/>
                  <a:pt x="5391154" y="1239036"/>
                  <a:pt x="5496656" y="1495125"/>
                </a:cubicBezTo>
                <a:lnTo>
                  <a:pt x="5568114" y="1692569"/>
                </a:lnTo>
                <a:lnTo>
                  <a:pt x="5568114" y="3665503"/>
                </a:lnTo>
                <a:lnTo>
                  <a:pt x="5466225" y="3819786"/>
                </a:lnTo>
                <a:cubicBezTo>
                  <a:pt x="5249576" y="4101511"/>
                  <a:pt x="4924044" y="4360994"/>
                  <a:pt x="4579336" y="4635686"/>
                </a:cubicBezTo>
                <a:cubicBezTo>
                  <a:pt x="4515738" y="4686305"/>
                  <a:pt x="4450038" y="4738713"/>
                  <a:pt x="4384340" y="4791760"/>
                </a:cubicBezTo>
                <a:cubicBezTo>
                  <a:pt x="3796254" y="5266498"/>
                  <a:pt x="3367038" y="5577748"/>
                  <a:pt x="2782048" y="5577748"/>
                </a:cubicBezTo>
                <a:cubicBezTo>
                  <a:pt x="1890703" y="5577748"/>
                  <a:pt x="1259439" y="5195682"/>
                  <a:pt x="671354" y="4300148"/>
                </a:cubicBezTo>
                <a:cubicBezTo>
                  <a:pt x="594395" y="4182934"/>
                  <a:pt x="519167" y="4076330"/>
                  <a:pt x="446415" y="3973302"/>
                </a:cubicBezTo>
                <a:cubicBezTo>
                  <a:pt x="144886" y="3546115"/>
                  <a:pt x="0" y="3323958"/>
                  <a:pt x="0" y="2943554"/>
                </a:cubicBezTo>
                <a:cubicBezTo>
                  <a:pt x="0" y="2565835"/>
                  <a:pt x="90816" y="2192716"/>
                  <a:pt x="269730" y="1834555"/>
                </a:cubicBezTo>
                <a:cubicBezTo>
                  <a:pt x="444806" y="1484188"/>
                  <a:pt x="695109" y="1163480"/>
                  <a:pt x="1013589" y="881627"/>
                </a:cubicBezTo>
                <a:cubicBezTo>
                  <a:pt x="1326624" y="604505"/>
                  <a:pt x="1698428" y="375956"/>
                  <a:pt x="2089042" y="220777"/>
                </a:cubicBezTo>
                <a:cubicBezTo>
                  <a:pt x="2339747" y="120996"/>
                  <a:pt x="2592918" y="51971"/>
                  <a:pt x="2845684" y="1423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5" name="Resim 4" descr="metin içeren bir resim&#10;&#10;Açıklama otomatik olarak oluşturuldu">
            <a:extLst>
              <a:ext uri="{FF2B5EF4-FFF2-40B4-BE49-F238E27FC236}">
                <a16:creationId xmlns:a16="http://schemas.microsoft.com/office/drawing/2014/main" id="{9DAB5DA5-9517-44E8-847A-FB500FEC9A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9970" y="0"/>
            <a:ext cx="5981878" cy="7142921"/>
          </a:xfrm>
          <a:prstGeom prst="rect">
            <a:avLst/>
          </a:prstGeom>
        </p:spPr>
      </p:pic>
    </p:spTree>
    <p:extLst>
      <p:ext uri="{BB962C8B-B14F-4D97-AF65-F5344CB8AC3E}">
        <p14:creationId xmlns:p14="http://schemas.microsoft.com/office/powerpoint/2010/main" val="22022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49BB7E9A-6937-4BF0-9F51-A20F197B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8" name="Freeform: Shape 20">
            <a:extLst>
              <a:ext uri="{FF2B5EF4-FFF2-40B4-BE49-F238E27FC236}">
                <a16:creationId xmlns:a16="http://schemas.microsoft.com/office/drawing/2014/main" id="{E0939753-89D7-48A8-8441-B9FF25CE8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4167" y="0"/>
            <a:ext cx="5687681" cy="5708856"/>
          </a:xfrm>
          <a:custGeom>
            <a:avLst/>
            <a:gdLst>
              <a:gd name="connsiteX0" fmla="*/ 2787282 w 5687681"/>
              <a:gd name="connsiteY0" fmla="*/ 0 h 5708856"/>
              <a:gd name="connsiteX1" fmla="*/ 3988996 w 5687681"/>
              <a:gd name="connsiteY1" fmla="*/ 0 h 5708856"/>
              <a:gd name="connsiteX2" fmla="*/ 4236253 w 5687681"/>
              <a:gd name="connsiteY2" fmla="*/ 68070 h 5708856"/>
              <a:gd name="connsiteX3" fmla="*/ 4483543 w 5687681"/>
              <a:gd name="connsiteY3" fmla="*/ 168573 h 5708856"/>
              <a:gd name="connsiteX4" fmla="*/ 5265611 w 5687681"/>
              <a:gd name="connsiteY4" fmla="*/ 790441 h 5708856"/>
              <a:gd name="connsiteX5" fmla="*/ 5682608 w 5687681"/>
              <a:gd name="connsiteY5" fmla="*/ 1499885 h 5708856"/>
              <a:gd name="connsiteX6" fmla="*/ 5687681 w 5687681"/>
              <a:gd name="connsiteY6" fmla="*/ 1513862 h 5708856"/>
              <a:gd name="connsiteX7" fmla="*/ 5687681 w 5687681"/>
              <a:gd name="connsiteY7" fmla="*/ 3841322 h 5708856"/>
              <a:gd name="connsiteX8" fmla="*/ 5651147 w 5687681"/>
              <a:gd name="connsiteY8" fmla="*/ 3896489 h 5708856"/>
              <a:gd name="connsiteX9" fmla="*/ 4734255 w 5687681"/>
              <a:gd name="connsiteY9" fmla="*/ 4737639 h 5708856"/>
              <a:gd name="connsiteX10" fmla="*/ 4532663 w 5687681"/>
              <a:gd name="connsiteY10" fmla="*/ 4898543 h 5708856"/>
              <a:gd name="connsiteX11" fmla="*/ 2876165 w 5687681"/>
              <a:gd name="connsiteY11" fmla="*/ 5708856 h 5708856"/>
              <a:gd name="connsiteX12" fmla="*/ 694066 w 5687681"/>
              <a:gd name="connsiteY12" fmla="*/ 4391717 h 5708856"/>
              <a:gd name="connsiteX13" fmla="*/ 461517 w 5687681"/>
              <a:gd name="connsiteY13" fmla="*/ 4054756 h 5708856"/>
              <a:gd name="connsiteX14" fmla="*/ 0 w 5687681"/>
              <a:gd name="connsiteY14" fmla="*/ 2993139 h 5708856"/>
              <a:gd name="connsiteX15" fmla="*/ 278855 w 5687681"/>
              <a:gd name="connsiteY15" fmla="*/ 1849819 h 5708856"/>
              <a:gd name="connsiteX16" fmla="*/ 1047879 w 5687681"/>
              <a:gd name="connsiteY16" fmla="*/ 867400 h 5708856"/>
              <a:gd name="connsiteX17" fmla="*/ 2159714 w 5687681"/>
              <a:gd name="connsiteY17" fmla="*/ 186098 h 5708856"/>
              <a:gd name="connsiteX18" fmla="*/ 2785137 w 5687681"/>
              <a:gd name="connsiteY18" fmla="*/ 372 h 57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7681" h="5708856">
                <a:moveTo>
                  <a:pt x="2787282" y="0"/>
                </a:moveTo>
                <a:lnTo>
                  <a:pt x="3988996" y="0"/>
                </a:lnTo>
                <a:lnTo>
                  <a:pt x="4236253" y="68070"/>
                </a:lnTo>
                <a:cubicBezTo>
                  <a:pt x="4321147" y="96843"/>
                  <a:pt x="4403628" y="130356"/>
                  <a:pt x="4483543" y="168573"/>
                </a:cubicBezTo>
                <a:cubicBezTo>
                  <a:pt x="4783119" y="311949"/>
                  <a:pt x="5046239" y="521215"/>
                  <a:pt x="5265611" y="790441"/>
                </a:cubicBezTo>
                <a:cubicBezTo>
                  <a:pt x="5433740" y="996857"/>
                  <a:pt x="5573537" y="1235870"/>
                  <a:pt x="5682608" y="1499885"/>
                </a:cubicBezTo>
                <a:lnTo>
                  <a:pt x="5687681" y="1513862"/>
                </a:lnTo>
                <a:lnTo>
                  <a:pt x="5687681" y="3841322"/>
                </a:lnTo>
                <a:lnTo>
                  <a:pt x="5651147" y="3896489"/>
                </a:lnTo>
                <a:cubicBezTo>
                  <a:pt x="5427171" y="4186934"/>
                  <a:pt x="5090625" y="4454446"/>
                  <a:pt x="4734255" y="4737639"/>
                </a:cubicBezTo>
                <a:cubicBezTo>
                  <a:pt x="4668506" y="4789825"/>
                  <a:pt x="4600584" y="4843856"/>
                  <a:pt x="4532663" y="4898543"/>
                </a:cubicBezTo>
                <a:cubicBezTo>
                  <a:pt x="3924681" y="5387974"/>
                  <a:pt x="3480945" y="5708856"/>
                  <a:pt x="2876165" y="5708856"/>
                </a:cubicBezTo>
                <a:cubicBezTo>
                  <a:pt x="1954665" y="5708856"/>
                  <a:pt x="1302047" y="5314966"/>
                  <a:pt x="694066" y="4391717"/>
                </a:cubicBezTo>
                <a:cubicBezTo>
                  <a:pt x="614503" y="4270875"/>
                  <a:pt x="536731" y="4160972"/>
                  <a:pt x="461517" y="4054756"/>
                </a:cubicBezTo>
                <a:cubicBezTo>
                  <a:pt x="149788" y="3614348"/>
                  <a:pt x="0" y="3385316"/>
                  <a:pt x="0" y="2993139"/>
                </a:cubicBezTo>
                <a:cubicBezTo>
                  <a:pt x="0" y="2603731"/>
                  <a:pt x="93889" y="2219065"/>
                  <a:pt x="278855" y="1849819"/>
                </a:cubicBezTo>
                <a:cubicBezTo>
                  <a:pt x="459854" y="1488610"/>
                  <a:pt x="718625" y="1157977"/>
                  <a:pt x="1047879" y="867400"/>
                </a:cubicBezTo>
                <a:cubicBezTo>
                  <a:pt x="1371504" y="581701"/>
                  <a:pt x="1755887" y="346080"/>
                  <a:pt x="2159714" y="186098"/>
                </a:cubicBezTo>
                <a:cubicBezTo>
                  <a:pt x="2367064" y="103803"/>
                  <a:pt x="2576044" y="41801"/>
                  <a:pt x="2785137" y="372"/>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9" name="Freeform: Shape 22">
            <a:extLst>
              <a:ext uri="{FF2B5EF4-FFF2-40B4-BE49-F238E27FC236}">
                <a16:creationId xmlns:a16="http://schemas.microsoft.com/office/drawing/2014/main" id="{9F5CCFC5-858F-4B45-9B10-D49DD028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5450" y="0"/>
            <a:ext cx="5866550" cy="5788550"/>
          </a:xfrm>
          <a:custGeom>
            <a:avLst/>
            <a:gdLst>
              <a:gd name="connsiteX0" fmla="*/ 2331396 w 5798121"/>
              <a:gd name="connsiteY0" fmla="*/ 0 h 5788550"/>
              <a:gd name="connsiteX1" fmla="*/ 4658651 w 5798121"/>
              <a:gd name="connsiteY1" fmla="*/ 0 h 5788550"/>
              <a:gd name="connsiteX2" fmla="*/ 4682835 w 5798121"/>
              <a:gd name="connsiteY2" fmla="*/ 9816 h 5788550"/>
              <a:gd name="connsiteX3" fmla="*/ 5499667 w 5798121"/>
              <a:gd name="connsiteY3" fmla="*/ 658449 h 5788550"/>
              <a:gd name="connsiteX4" fmla="*/ 5665313 w 5798121"/>
              <a:gd name="connsiteY4" fmla="*/ 884789 h 5788550"/>
              <a:gd name="connsiteX5" fmla="*/ 5798121 w 5798121"/>
              <a:gd name="connsiteY5" fmla="*/ 1110681 h 5788550"/>
              <a:gd name="connsiteX6" fmla="*/ 5798121 w 5798121"/>
              <a:gd name="connsiteY6" fmla="*/ 4016954 h 5788550"/>
              <a:gd name="connsiteX7" fmla="*/ 5706359 w 5798121"/>
              <a:gd name="connsiteY7" fmla="*/ 4121532 h 5788550"/>
              <a:gd name="connsiteX8" fmla="*/ 4944692 w 5798121"/>
              <a:gd name="connsiteY8" fmla="*/ 4775532 h 5788550"/>
              <a:gd name="connsiteX9" fmla="*/ 4734137 w 5798121"/>
              <a:gd name="connsiteY9" fmla="*/ 4943362 h 5788550"/>
              <a:gd name="connsiteX10" fmla="*/ 3004009 w 5798121"/>
              <a:gd name="connsiteY10" fmla="*/ 5788550 h 5788550"/>
              <a:gd name="connsiteX11" fmla="*/ 724917 w 5798121"/>
              <a:gd name="connsiteY11" fmla="*/ 4414722 h 5788550"/>
              <a:gd name="connsiteX12" fmla="*/ 482031 w 5798121"/>
              <a:gd name="connsiteY12" fmla="*/ 4063258 h 5788550"/>
              <a:gd name="connsiteX13" fmla="*/ 0 w 5798121"/>
              <a:gd name="connsiteY13" fmla="*/ 2955950 h 5788550"/>
              <a:gd name="connsiteX14" fmla="*/ 291250 w 5798121"/>
              <a:gd name="connsiteY14" fmla="*/ 1763422 h 5788550"/>
              <a:gd name="connsiteX15" fmla="*/ 1094457 w 5798121"/>
              <a:gd name="connsiteY15" fmla="*/ 738720 h 5788550"/>
              <a:gd name="connsiteX16" fmla="*/ 2255713 w 5798121"/>
              <a:gd name="connsiteY16" fmla="*/ 28095 h 578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98121" h="5788550">
                <a:moveTo>
                  <a:pt x="2331396" y="0"/>
                </a:moveTo>
                <a:lnTo>
                  <a:pt x="4658651" y="0"/>
                </a:lnTo>
                <a:lnTo>
                  <a:pt x="4682835" y="9816"/>
                </a:lnTo>
                <a:cubicBezTo>
                  <a:pt x="4995727" y="159362"/>
                  <a:pt x="5270543" y="377635"/>
                  <a:pt x="5499667" y="658449"/>
                </a:cubicBezTo>
                <a:cubicBezTo>
                  <a:pt x="5558201" y="730215"/>
                  <a:pt x="5613447" y="805760"/>
                  <a:pt x="5665313" y="884789"/>
                </a:cubicBezTo>
                <a:lnTo>
                  <a:pt x="5798121" y="1110681"/>
                </a:lnTo>
                <a:lnTo>
                  <a:pt x="5798121" y="4016954"/>
                </a:lnTo>
                <a:lnTo>
                  <a:pt x="5706359" y="4121532"/>
                </a:lnTo>
                <a:cubicBezTo>
                  <a:pt x="5491360" y="4341659"/>
                  <a:pt x="5223849" y="4553996"/>
                  <a:pt x="4944692" y="4775532"/>
                </a:cubicBezTo>
                <a:cubicBezTo>
                  <a:pt x="4876021" y="4829964"/>
                  <a:pt x="4805079" y="4886320"/>
                  <a:pt x="4734137" y="4943362"/>
                </a:cubicBezTo>
                <a:cubicBezTo>
                  <a:pt x="4099133" y="5453857"/>
                  <a:pt x="3635672" y="5788550"/>
                  <a:pt x="3004009" y="5788550"/>
                </a:cubicBezTo>
                <a:cubicBezTo>
                  <a:pt x="2041550" y="5788550"/>
                  <a:pt x="1359922" y="5377707"/>
                  <a:pt x="724917" y="4414722"/>
                </a:cubicBezTo>
                <a:cubicBezTo>
                  <a:pt x="641818" y="4288679"/>
                  <a:pt x="560588" y="4174046"/>
                  <a:pt x="482031" y="4063258"/>
                </a:cubicBezTo>
                <a:cubicBezTo>
                  <a:pt x="156446" y="3603895"/>
                  <a:pt x="0" y="3365006"/>
                  <a:pt x="0" y="2955950"/>
                </a:cubicBezTo>
                <a:cubicBezTo>
                  <a:pt x="0" y="2549782"/>
                  <a:pt x="98062" y="2148559"/>
                  <a:pt x="291250" y="1763422"/>
                </a:cubicBezTo>
                <a:cubicBezTo>
                  <a:pt x="480295" y="1386666"/>
                  <a:pt x="750568" y="1041802"/>
                  <a:pt x="1094457" y="738720"/>
                </a:cubicBezTo>
                <a:cubicBezTo>
                  <a:pt x="1432467" y="440725"/>
                  <a:pt x="1833935" y="194963"/>
                  <a:pt x="2255713" y="28095"/>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Başlık 1">
            <a:extLst>
              <a:ext uri="{FF2B5EF4-FFF2-40B4-BE49-F238E27FC236}">
                <a16:creationId xmlns:a16="http://schemas.microsoft.com/office/drawing/2014/main" id="{56704DA2-CB7A-46EA-9E5B-5FA71BD90048}"/>
              </a:ext>
            </a:extLst>
          </p:cNvPr>
          <p:cNvSpPr>
            <a:spLocks noGrp="1"/>
          </p:cNvSpPr>
          <p:nvPr>
            <p:ph type="title"/>
          </p:nvPr>
        </p:nvSpPr>
        <p:spPr>
          <a:xfrm>
            <a:off x="914400" y="442912"/>
            <a:ext cx="5411050" cy="1822123"/>
          </a:xfrm>
        </p:spPr>
        <p:txBody>
          <a:bodyPr anchor="b">
            <a:normAutofit fontScale="90000"/>
          </a:bodyPr>
          <a:lstStyle/>
          <a:p>
            <a:pPr>
              <a:lnSpc>
                <a:spcPct val="120000"/>
              </a:lnSpc>
            </a:pPr>
            <a:br>
              <a:rPr lang="tr-TR" sz="1500" b="1" i="0" dirty="0">
                <a:effectLst/>
                <a:latin typeface="Roboto Condensed"/>
              </a:rPr>
            </a:br>
            <a:br>
              <a:rPr lang="tr-TR" sz="1500" b="1" i="0" dirty="0">
                <a:effectLst/>
                <a:latin typeface="Roboto Condensed"/>
              </a:rPr>
            </a:br>
            <a:br>
              <a:rPr lang="tr-TR" sz="2400" b="1" i="0" dirty="0">
                <a:effectLst/>
                <a:latin typeface="Roboto Condensed"/>
              </a:rPr>
            </a:br>
            <a:r>
              <a:rPr lang="tr-TR" sz="2400" b="1" i="0" dirty="0">
                <a:effectLst/>
                <a:latin typeface="Roboto Condensed"/>
              </a:rPr>
              <a:t>Ücretsiz ve Sahte Uygulamaların Farkında Olun</a:t>
            </a:r>
            <a:br>
              <a:rPr lang="tr-TR" sz="1500" b="1" i="0" dirty="0">
                <a:effectLst/>
                <a:latin typeface="Roboto Condensed"/>
              </a:rPr>
            </a:br>
            <a:endParaRPr lang="tr-TR" sz="1500" dirty="0"/>
          </a:p>
        </p:txBody>
      </p:sp>
      <p:sp>
        <p:nvSpPr>
          <p:cNvPr id="3" name="İçerik Yer Tutucusu 2">
            <a:extLst>
              <a:ext uri="{FF2B5EF4-FFF2-40B4-BE49-F238E27FC236}">
                <a16:creationId xmlns:a16="http://schemas.microsoft.com/office/drawing/2014/main" id="{00DA4295-132E-4EF8-83F4-A053A62114CB}"/>
              </a:ext>
            </a:extLst>
          </p:cNvPr>
          <p:cNvSpPr>
            <a:spLocks noGrp="1"/>
          </p:cNvSpPr>
          <p:nvPr>
            <p:ph idx="1"/>
          </p:nvPr>
        </p:nvSpPr>
        <p:spPr>
          <a:xfrm>
            <a:off x="914400" y="2496720"/>
            <a:ext cx="5181599" cy="3467518"/>
          </a:xfrm>
        </p:spPr>
        <p:txBody>
          <a:bodyPr anchor="t">
            <a:normAutofit fontScale="92500" lnSpcReduction="10000"/>
          </a:bodyPr>
          <a:lstStyle/>
          <a:p>
            <a:pPr algn="just">
              <a:lnSpc>
                <a:spcPct val="130000"/>
              </a:lnSpc>
            </a:pPr>
            <a:r>
              <a:rPr lang="tr-TR" sz="1400" b="0" i="0" dirty="0">
                <a:effectLst/>
                <a:latin typeface="Roboto Condensed"/>
              </a:rPr>
              <a:t>Akıllı telefon uygulamalarını sadece resmi kaynaklardan indirin. </a:t>
            </a:r>
            <a:r>
              <a:rPr lang="tr-TR" sz="1400" b="0" i="0" dirty="0" err="1">
                <a:effectLst/>
                <a:latin typeface="Roboto Condensed"/>
              </a:rPr>
              <a:t>Android</a:t>
            </a:r>
            <a:r>
              <a:rPr lang="tr-TR" sz="1400" b="0" i="0" dirty="0">
                <a:effectLst/>
                <a:latin typeface="Roboto Condensed"/>
              </a:rPr>
              <a:t> için “Google Play </a:t>
            </a:r>
            <a:r>
              <a:rPr lang="tr-TR" sz="1400" b="0" i="0" dirty="0" err="1">
                <a:effectLst/>
                <a:latin typeface="Roboto Condensed"/>
              </a:rPr>
              <a:t>Store</a:t>
            </a:r>
            <a:r>
              <a:rPr lang="tr-TR" sz="1400" b="0" i="0" dirty="0">
                <a:effectLst/>
                <a:latin typeface="Roboto Condensed"/>
              </a:rPr>
              <a:t>” ve Apple işletim sistemi için ise “</a:t>
            </a:r>
            <a:r>
              <a:rPr lang="tr-TR" sz="1400" b="0" i="0" dirty="0" err="1">
                <a:effectLst/>
                <a:latin typeface="Roboto Condensed"/>
              </a:rPr>
              <a:t>App</a:t>
            </a:r>
            <a:r>
              <a:rPr lang="tr-TR" sz="1400" b="0" i="0" dirty="0">
                <a:effectLst/>
                <a:latin typeface="Roboto Condensed"/>
              </a:rPr>
              <a:t> </a:t>
            </a:r>
            <a:r>
              <a:rPr lang="tr-TR" sz="1400" b="0" i="0" dirty="0" err="1">
                <a:effectLst/>
                <a:latin typeface="Roboto Condensed"/>
              </a:rPr>
              <a:t>Store</a:t>
            </a:r>
            <a:r>
              <a:rPr lang="tr-TR" sz="1400" b="0" i="0" dirty="0">
                <a:effectLst/>
                <a:latin typeface="Roboto Condensed"/>
              </a:rPr>
              <a:t>” resmi uygulama mağazalarıdır. Resmi kaynaklar dışında indirilen uygulamalar zararlı yazılımlar ve virüsler içerebilir. Özellikle ücretli oyunların ücretsiz olarak kullanımını sağlayan uygulamalara güvenmemekte fayda var. Bu uygulamalar hem telif açısından hem de telefonunuzun güvenliği açısından tehlikeli durumlar oluşturabilir. Ayrıca popüler uygulamaların logolarını ve tasarımlarını taklit ederek üretilen sahte uygulamalar indirildiğinde, banka bilgileri, telefon numarası gibi önemli bilgileriniz çalınabilir</a:t>
            </a:r>
            <a:r>
              <a:rPr lang="tr-TR" sz="1100" b="0" i="0" dirty="0">
                <a:effectLst/>
                <a:latin typeface="Roboto Condensed"/>
              </a:rPr>
              <a:t>.</a:t>
            </a:r>
            <a:endParaRPr lang="tr-TR" sz="1100" dirty="0"/>
          </a:p>
        </p:txBody>
      </p:sp>
      <p:sp>
        <p:nvSpPr>
          <p:cNvPr id="30" name="Freeform: Shape 24">
            <a:extLst>
              <a:ext uri="{FF2B5EF4-FFF2-40B4-BE49-F238E27FC236}">
                <a16:creationId xmlns:a16="http://schemas.microsoft.com/office/drawing/2014/main" id="{2348ECDC-D455-4B71-90F6-2ECC12B79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3734" y="0"/>
            <a:ext cx="5568114" cy="5577748"/>
          </a:xfrm>
          <a:custGeom>
            <a:avLst/>
            <a:gdLst>
              <a:gd name="connsiteX0" fmla="*/ 2959946 w 5568114"/>
              <a:gd name="connsiteY0" fmla="*/ 0 h 5577748"/>
              <a:gd name="connsiteX1" fmla="*/ 3614224 w 5568114"/>
              <a:gd name="connsiteY1" fmla="*/ 0 h 5577748"/>
              <a:gd name="connsiteX2" fmla="*/ 3844432 w 5568114"/>
              <a:gd name="connsiteY2" fmla="*/ 36392 h 5577748"/>
              <a:gd name="connsiteX3" fmla="*/ 4336826 w 5568114"/>
              <a:gd name="connsiteY3" fmla="*/ 203778 h 5577748"/>
              <a:gd name="connsiteX4" fmla="*/ 5093304 w 5568114"/>
              <a:gd name="connsiteY4" fmla="*/ 806978 h 5577748"/>
              <a:gd name="connsiteX5" fmla="*/ 5496656 w 5568114"/>
              <a:gd name="connsiteY5" fmla="*/ 1495125 h 5577748"/>
              <a:gd name="connsiteX6" fmla="*/ 5568114 w 5568114"/>
              <a:gd name="connsiteY6" fmla="*/ 1692569 h 5577748"/>
              <a:gd name="connsiteX7" fmla="*/ 5568114 w 5568114"/>
              <a:gd name="connsiteY7" fmla="*/ 3665503 h 5577748"/>
              <a:gd name="connsiteX8" fmla="*/ 5466225 w 5568114"/>
              <a:gd name="connsiteY8" fmla="*/ 3819786 h 5577748"/>
              <a:gd name="connsiteX9" fmla="*/ 4579336 w 5568114"/>
              <a:gd name="connsiteY9" fmla="*/ 4635686 h 5577748"/>
              <a:gd name="connsiteX10" fmla="*/ 4384340 w 5568114"/>
              <a:gd name="connsiteY10" fmla="*/ 4791760 h 5577748"/>
              <a:gd name="connsiteX11" fmla="*/ 2782048 w 5568114"/>
              <a:gd name="connsiteY11" fmla="*/ 5577748 h 5577748"/>
              <a:gd name="connsiteX12" fmla="*/ 671354 w 5568114"/>
              <a:gd name="connsiteY12" fmla="*/ 4300148 h 5577748"/>
              <a:gd name="connsiteX13" fmla="*/ 446415 w 5568114"/>
              <a:gd name="connsiteY13" fmla="*/ 3973302 h 5577748"/>
              <a:gd name="connsiteX14" fmla="*/ 0 w 5568114"/>
              <a:gd name="connsiteY14" fmla="*/ 2943554 h 5577748"/>
              <a:gd name="connsiteX15" fmla="*/ 269730 w 5568114"/>
              <a:gd name="connsiteY15" fmla="*/ 1834555 h 5577748"/>
              <a:gd name="connsiteX16" fmla="*/ 1013589 w 5568114"/>
              <a:gd name="connsiteY16" fmla="*/ 881627 h 5577748"/>
              <a:gd name="connsiteX17" fmla="*/ 2089042 w 5568114"/>
              <a:gd name="connsiteY17" fmla="*/ 220777 h 5577748"/>
              <a:gd name="connsiteX18" fmla="*/ 2845684 w 5568114"/>
              <a:gd name="connsiteY18" fmla="*/ 14234 h 557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68114" h="5577748">
                <a:moveTo>
                  <a:pt x="2959946" y="0"/>
                </a:moveTo>
                <a:lnTo>
                  <a:pt x="3614224" y="0"/>
                </a:lnTo>
                <a:lnTo>
                  <a:pt x="3844432" y="36392"/>
                </a:lnTo>
                <a:cubicBezTo>
                  <a:pt x="4017699" y="73748"/>
                  <a:pt x="4182227" y="129639"/>
                  <a:pt x="4336826" y="203778"/>
                </a:cubicBezTo>
                <a:cubicBezTo>
                  <a:pt x="4626600" y="342850"/>
                  <a:pt x="4881111" y="545834"/>
                  <a:pt x="5093304" y="806978"/>
                </a:cubicBezTo>
                <a:cubicBezTo>
                  <a:pt x="5255931" y="1007198"/>
                  <a:pt x="5391154" y="1239036"/>
                  <a:pt x="5496656" y="1495125"/>
                </a:cubicBezTo>
                <a:lnTo>
                  <a:pt x="5568114" y="1692569"/>
                </a:lnTo>
                <a:lnTo>
                  <a:pt x="5568114" y="3665503"/>
                </a:lnTo>
                <a:lnTo>
                  <a:pt x="5466225" y="3819786"/>
                </a:lnTo>
                <a:cubicBezTo>
                  <a:pt x="5249576" y="4101511"/>
                  <a:pt x="4924044" y="4360994"/>
                  <a:pt x="4579336" y="4635686"/>
                </a:cubicBezTo>
                <a:cubicBezTo>
                  <a:pt x="4515738" y="4686305"/>
                  <a:pt x="4450038" y="4738713"/>
                  <a:pt x="4384340" y="4791760"/>
                </a:cubicBezTo>
                <a:cubicBezTo>
                  <a:pt x="3796254" y="5266498"/>
                  <a:pt x="3367038" y="5577748"/>
                  <a:pt x="2782048" y="5577748"/>
                </a:cubicBezTo>
                <a:cubicBezTo>
                  <a:pt x="1890703" y="5577748"/>
                  <a:pt x="1259439" y="5195682"/>
                  <a:pt x="671354" y="4300148"/>
                </a:cubicBezTo>
                <a:cubicBezTo>
                  <a:pt x="594395" y="4182934"/>
                  <a:pt x="519167" y="4076330"/>
                  <a:pt x="446415" y="3973302"/>
                </a:cubicBezTo>
                <a:cubicBezTo>
                  <a:pt x="144886" y="3546115"/>
                  <a:pt x="0" y="3323958"/>
                  <a:pt x="0" y="2943554"/>
                </a:cubicBezTo>
                <a:cubicBezTo>
                  <a:pt x="0" y="2565835"/>
                  <a:pt x="90816" y="2192716"/>
                  <a:pt x="269730" y="1834555"/>
                </a:cubicBezTo>
                <a:cubicBezTo>
                  <a:pt x="444806" y="1484188"/>
                  <a:pt x="695109" y="1163480"/>
                  <a:pt x="1013589" y="881627"/>
                </a:cubicBezTo>
                <a:cubicBezTo>
                  <a:pt x="1326624" y="604505"/>
                  <a:pt x="1698428" y="375956"/>
                  <a:pt x="2089042" y="220777"/>
                </a:cubicBezTo>
                <a:cubicBezTo>
                  <a:pt x="2339747" y="120996"/>
                  <a:pt x="2592918" y="51971"/>
                  <a:pt x="2845684" y="1423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5" name="Resim 4" descr="çizim içeren bir resim&#10;&#10;Açıklama otomatik olarak oluşturuldu">
            <a:extLst>
              <a:ext uri="{FF2B5EF4-FFF2-40B4-BE49-F238E27FC236}">
                <a16:creationId xmlns:a16="http://schemas.microsoft.com/office/drawing/2014/main" id="{667B1CE0-9646-4963-B020-D285273A623D}"/>
              </a:ext>
            </a:extLst>
          </p:cNvPr>
          <p:cNvPicPr>
            <a:picLocks noChangeAspect="1"/>
          </p:cNvPicPr>
          <p:nvPr/>
        </p:nvPicPr>
        <p:blipFill rotWithShape="1">
          <a:blip r:embed="rId2">
            <a:extLst>
              <a:ext uri="{28A0092B-C50C-407E-A947-70E740481C1C}">
                <a14:useLocalDpi xmlns:a14="http://schemas.microsoft.com/office/drawing/2010/main" val="0"/>
              </a:ext>
            </a:extLst>
          </a:blip>
          <a:srcRect l="32721" r="22995" b="1"/>
          <a:stretch/>
        </p:blipFill>
        <p:spPr>
          <a:xfrm>
            <a:off x="6877878" y="294199"/>
            <a:ext cx="5150794" cy="5001370"/>
          </a:xfrm>
          <a:custGeom>
            <a:avLst/>
            <a:gdLst/>
            <a:ahLst/>
            <a:cxnLst/>
            <a:rect l="l" t="t" r="r" b="b"/>
            <a:pathLst>
              <a:path w="5044104" h="4896924">
                <a:moveTo>
                  <a:pt x="2886613" y="0"/>
                </a:moveTo>
                <a:cubicBezTo>
                  <a:pt x="3218269" y="0"/>
                  <a:pt x="3523512" y="65865"/>
                  <a:pt x="3794011" y="195584"/>
                </a:cubicBezTo>
                <a:cubicBezTo>
                  <a:pt x="4047516" y="317247"/>
                  <a:pt x="4270172" y="494825"/>
                  <a:pt x="4455804" y="723284"/>
                </a:cubicBezTo>
                <a:cubicBezTo>
                  <a:pt x="4835198" y="1190375"/>
                  <a:pt x="5044104" y="1854168"/>
                  <a:pt x="5044104" y="2592438"/>
                </a:cubicBezTo>
                <a:cubicBezTo>
                  <a:pt x="5044104" y="2886985"/>
                  <a:pt x="4963247" y="3123382"/>
                  <a:pt x="4782050" y="3358996"/>
                </a:cubicBezTo>
                <a:cubicBezTo>
                  <a:pt x="4592516" y="3605460"/>
                  <a:pt x="4307730" y="3832465"/>
                  <a:pt x="4006167" y="4072775"/>
                </a:cubicBezTo>
                <a:cubicBezTo>
                  <a:pt x="3950530" y="4117058"/>
                  <a:pt x="3893052" y="4162907"/>
                  <a:pt x="3835576" y="4209314"/>
                </a:cubicBezTo>
                <a:cubicBezTo>
                  <a:pt x="3321099" y="4624632"/>
                  <a:pt x="2945605" y="4896924"/>
                  <a:pt x="2433835" y="4896924"/>
                </a:cubicBezTo>
                <a:cubicBezTo>
                  <a:pt x="1654054" y="4896924"/>
                  <a:pt x="1101803" y="4562680"/>
                  <a:pt x="587325" y="3779234"/>
                </a:cubicBezTo>
                <a:cubicBezTo>
                  <a:pt x="519999" y="3676690"/>
                  <a:pt x="454187" y="3583430"/>
                  <a:pt x="390540" y="3493298"/>
                </a:cubicBezTo>
                <a:cubicBezTo>
                  <a:pt x="126752" y="3119579"/>
                  <a:pt x="0" y="2925228"/>
                  <a:pt x="0" y="2592438"/>
                </a:cubicBezTo>
                <a:cubicBezTo>
                  <a:pt x="0" y="2261996"/>
                  <a:pt x="79450" y="1935577"/>
                  <a:pt x="235969" y="1622244"/>
                </a:cubicBezTo>
                <a:cubicBezTo>
                  <a:pt x="389133" y="1315731"/>
                  <a:pt x="608107" y="1035165"/>
                  <a:pt x="886724" y="788590"/>
                </a:cubicBezTo>
                <a:cubicBezTo>
                  <a:pt x="1160578" y="546153"/>
                  <a:pt x="1485846" y="346211"/>
                  <a:pt x="1827568" y="210454"/>
                </a:cubicBezTo>
                <a:cubicBezTo>
                  <a:pt x="2178491" y="70787"/>
                  <a:pt x="2534934" y="0"/>
                  <a:pt x="2886613" y="0"/>
                </a:cubicBezTo>
                <a:close/>
              </a:path>
            </a:pathLst>
          </a:custGeom>
        </p:spPr>
      </p:pic>
    </p:spTree>
    <p:extLst>
      <p:ext uri="{BB962C8B-B14F-4D97-AF65-F5344CB8AC3E}">
        <p14:creationId xmlns:p14="http://schemas.microsoft.com/office/powerpoint/2010/main" val="1834874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Başlık 1">
            <a:extLst>
              <a:ext uri="{FF2B5EF4-FFF2-40B4-BE49-F238E27FC236}">
                <a16:creationId xmlns:a16="http://schemas.microsoft.com/office/drawing/2014/main" id="{4AA9D53C-76BC-4EB5-811B-4E66E43D1C82}"/>
              </a:ext>
            </a:extLst>
          </p:cNvPr>
          <p:cNvSpPr>
            <a:spLocks noGrp="1"/>
          </p:cNvSpPr>
          <p:nvPr>
            <p:ph type="title"/>
          </p:nvPr>
        </p:nvSpPr>
        <p:spPr>
          <a:xfrm>
            <a:off x="1920875" y="442912"/>
            <a:ext cx="6857365" cy="1717191"/>
          </a:xfrm>
        </p:spPr>
        <p:txBody>
          <a:bodyPr anchor="b">
            <a:normAutofit fontScale="90000"/>
          </a:bodyPr>
          <a:lstStyle/>
          <a:p>
            <a:br>
              <a:rPr lang="tr-TR" b="1" i="0" dirty="0">
                <a:solidFill>
                  <a:srgbClr val="333333"/>
                </a:solidFill>
                <a:effectLst/>
                <a:latin typeface="Roboto Condensed"/>
              </a:rPr>
            </a:br>
            <a:br>
              <a:rPr lang="tr-TR" b="1" i="0" dirty="0">
                <a:solidFill>
                  <a:srgbClr val="333333"/>
                </a:solidFill>
                <a:effectLst/>
                <a:latin typeface="Roboto Condensed"/>
              </a:rPr>
            </a:br>
            <a:br>
              <a:rPr lang="tr-TR" b="1" i="0" dirty="0">
                <a:solidFill>
                  <a:srgbClr val="333333"/>
                </a:solidFill>
                <a:effectLst/>
                <a:latin typeface="Roboto Condensed"/>
              </a:rPr>
            </a:br>
            <a:r>
              <a:rPr lang="tr-TR" b="1" i="0" dirty="0">
                <a:solidFill>
                  <a:srgbClr val="333333"/>
                </a:solidFill>
                <a:effectLst/>
                <a:latin typeface="Roboto Condensed"/>
              </a:rPr>
              <a:t>Güvenlik Uygulamalarını Kullanın</a:t>
            </a:r>
            <a:br>
              <a:rPr lang="tr-TR" b="1" i="0" dirty="0">
                <a:solidFill>
                  <a:srgbClr val="333333"/>
                </a:solidFill>
                <a:effectLst/>
                <a:latin typeface="Roboto Condensed"/>
              </a:rPr>
            </a:br>
            <a:endParaRPr lang="tr-TR" dirty="0"/>
          </a:p>
        </p:txBody>
      </p:sp>
      <p:sp>
        <p:nvSpPr>
          <p:cNvPr id="3" name="İçerik Yer Tutucusu 2">
            <a:extLst>
              <a:ext uri="{FF2B5EF4-FFF2-40B4-BE49-F238E27FC236}">
                <a16:creationId xmlns:a16="http://schemas.microsoft.com/office/drawing/2014/main" id="{AE5F58D7-BC28-49FF-A9C2-44743BC81C73}"/>
              </a:ext>
            </a:extLst>
          </p:cNvPr>
          <p:cNvSpPr>
            <a:spLocks noGrp="1"/>
          </p:cNvSpPr>
          <p:nvPr>
            <p:ph idx="1"/>
          </p:nvPr>
        </p:nvSpPr>
        <p:spPr>
          <a:xfrm>
            <a:off x="1920875" y="2312988"/>
            <a:ext cx="6857365" cy="3651250"/>
          </a:xfrm>
        </p:spPr>
        <p:txBody>
          <a:bodyPr>
            <a:normAutofit/>
          </a:bodyPr>
          <a:lstStyle/>
          <a:p>
            <a:pPr algn="just"/>
            <a:r>
              <a:rPr lang="tr-TR" sz="2000" b="0" i="0" dirty="0" err="1">
                <a:solidFill>
                  <a:srgbClr val="333333"/>
                </a:solidFill>
                <a:effectLst/>
                <a:latin typeface="Roboto Condensed"/>
              </a:rPr>
              <a:t>Antivirüs</a:t>
            </a:r>
            <a:r>
              <a:rPr lang="tr-TR" sz="2000" b="0" i="0" dirty="0">
                <a:solidFill>
                  <a:srgbClr val="333333"/>
                </a:solidFill>
                <a:effectLst/>
                <a:latin typeface="Roboto Condensed"/>
              </a:rPr>
              <a:t> yazılımları kullanmak telefonunuzda temel düzeyde bir koruma sağlar. </a:t>
            </a:r>
            <a:r>
              <a:rPr lang="tr-TR" sz="2000" b="0" i="0" dirty="0" err="1">
                <a:solidFill>
                  <a:srgbClr val="333333"/>
                </a:solidFill>
                <a:effectLst/>
                <a:latin typeface="Roboto Condensed"/>
              </a:rPr>
              <a:t>Antivirüs</a:t>
            </a:r>
            <a:r>
              <a:rPr lang="tr-TR" sz="2000" b="0" i="0" dirty="0">
                <a:solidFill>
                  <a:srgbClr val="333333"/>
                </a:solidFill>
                <a:effectLst/>
                <a:latin typeface="Roboto Condensed"/>
              </a:rPr>
              <a:t> yazılımları kullanmanız güvenliğiniz için gereklidir. Ancak </a:t>
            </a:r>
            <a:r>
              <a:rPr lang="tr-TR" sz="2000" b="0" i="0" dirty="0" err="1">
                <a:solidFill>
                  <a:srgbClr val="333333"/>
                </a:solidFill>
                <a:effectLst/>
                <a:latin typeface="Roboto Condensed"/>
              </a:rPr>
              <a:t>antivirüs</a:t>
            </a:r>
            <a:r>
              <a:rPr lang="tr-TR" sz="2000" b="0" i="0" dirty="0">
                <a:solidFill>
                  <a:srgbClr val="333333"/>
                </a:solidFill>
                <a:effectLst/>
                <a:latin typeface="Roboto Condensed"/>
              </a:rPr>
              <a:t> yazılımlarının telefonu korumakta yetersiz kalabileceği durumların olduğunu unutmayın.</a:t>
            </a:r>
            <a:endParaRPr lang="tr-TR" sz="2000" dirty="0"/>
          </a:p>
        </p:txBody>
      </p:sp>
    </p:spTree>
    <p:extLst>
      <p:ext uri="{BB962C8B-B14F-4D97-AF65-F5344CB8AC3E}">
        <p14:creationId xmlns:p14="http://schemas.microsoft.com/office/powerpoint/2010/main" val="120692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Başlık 1">
            <a:extLst>
              <a:ext uri="{FF2B5EF4-FFF2-40B4-BE49-F238E27FC236}">
                <a16:creationId xmlns:a16="http://schemas.microsoft.com/office/drawing/2014/main" id="{463806D2-1DB8-4670-A399-2FA74CC10A92}"/>
              </a:ext>
            </a:extLst>
          </p:cNvPr>
          <p:cNvSpPr>
            <a:spLocks noGrp="1"/>
          </p:cNvSpPr>
          <p:nvPr>
            <p:ph type="title"/>
          </p:nvPr>
        </p:nvSpPr>
        <p:spPr>
          <a:xfrm>
            <a:off x="1920875" y="442912"/>
            <a:ext cx="6857365" cy="1870075"/>
          </a:xfrm>
        </p:spPr>
        <p:txBody>
          <a:bodyPr anchor="b">
            <a:normAutofit fontScale="90000"/>
          </a:bodyPr>
          <a:lstStyle/>
          <a:p>
            <a:r>
              <a:rPr lang="tr-TR" b="1" i="0" dirty="0">
                <a:solidFill>
                  <a:srgbClr val="333333"/>
                </a:solidFill>
                <a:effectLst/>
                <a:latin typeface="Roboto Condensed"/>
              </a:rPr>
              <a:t>Yazılım Güncellemelerini İhmal Etmeyin</a:t>
            </a:r>
            <a:br>
              <a:rPr lang="tr-TR" b="1" i="0" dirty="0">
                <a:solidFill>
                  <a:srgbClr val="333333"/>
                </a:solidFill>
                <a:effectLst/>
                <a:latin typeface="Roboto Condensed"/>
              </a:rPr>
            </a:br>
            <a:endParaRPr lang="tr-TR" dirty="0"/>
          </a:p>
        </p:txBody>
      </p:sp>
      <p:sp>
        <p:nvSpPr>
          <p:cNvPr id="3" name="İçerik Yer Tutucusu 2">
            <a:extLst>
              <a:ext uri="{FF2B5EF4-FFF2-40B4-BE49-F238E27FC236}">
                <a16:creationId xmlns:a16="http://schemas.microsoft.com/office/drawing/2014/main" id="{AFB8F367-EE60-47F8-B4D1-115361F3B24B}"/>
              </a:ext>
            </a:extLst>
          </p:cNvPr>
          <p:cNvSpPr>
            <a:spLocks noGrp="1"/>
          </p:cNvSpPr>
          <p:nvPr>
            <p:ph idx="1"/>
          </p:nvPr>
        </p:nvSpPr>
        <p:spPr>
          <a:xfrm>
            <a:off x="1920875" y="2312988"/>
            <a:ext cx="6857365" cy="3651250"/>
          </a:xfrm>
        </p:spPr>
        <p:txBody>
          <a:bodyPr>
            <a:normAutofit/>
          </a:bodyPr>
          <a:lstStyle/>
          <a:p>
            <a:pPr algn="just"/>
            <a:r>
              <a:rPr lang="tr-TR" sz="2400" b="0" i="0" dirty="0">
                <a:solidFill>
                  <a:srgbClr val="333333"/>
                </a:solidFill>
                <a:effectLst/>
                <a:latin typeface="Roboto Condensed"/>
              </a:rPr>
              <a:t>Genelde bu güncellemeler cihazınıza otomatik olarak gönderilir. Telefonunuza gelen yazılım güncellemelerini yapmanız güvenlik alanında yapılan iyileştirmeleri ve yenilikleri içerdiği için telefonunuzun güvenliği için önemlidir.</a:t>
            </a:r>
            <a:endParaRPr lang="tr-TR" sz="2400" dirty="0"/>
          </a:p>
        </p:txBody>
      </p:sp>
    </p:spTree>
    <p:extLst>
      <p:ext uri="{BB962C8B-B14F-4D97-AF65-F5344CB8AC3E}">
        <p14:creationId xmlns:p14="http://schemas.microsoft.com/office/powerpoint/2010/main" val="235088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Başlık 1">
            <a:extLst>
              <a:ext uri="{FF2B5EF4-FFF2-40B4-BE49-F238E27FC236}">
                <a16:creationId xmlns:a16="http://schemas.microsoft.com/office/drawing/2014/main" id="{6673FD4D-36F0-45BC-86FE-25C110287E91}"/>
              </a:ext>
            </a:extLst>
          </p:cNvPr>
          <p:cNvSpPr>
            <a:spLocks noGrp="1"/>
          </p:cNvSpPr>
          <p:nvPr>
            <p:ph type="title"/>
          </p:nvPr>
        </p:nvSpPr>
        <p:spPr>
          <a:xfrm>
            <a:off x="2007628" y="968376"/>
            <a:ext cx="6857365" cy="1344612"/>
          </a:xfrm>
        </p:spPr>
        <p:txBody>
          <a:bodyPr anchor="b">
            <a:normAutofit fontScale="90000"/>
          </a:bodyPr>
          <a:lstStyle/>
          <a:p>
            <a:pPr>
              <a:lnSpc>
                <a:spcPct val="120000"/>
              </a:lnSpc>
            </a:pPr>
            <a:br>
              <a:rPr lang="tr-TR" sz="2000" b="1" i="0" dirty="0">
                <a:effectLst/>
                <a:latin typeface="Roboto Condensed"/>
              </a:rPr>
            </a:br>
            <a:r>
              <a:rPr lang="fi-FI" sz="3600" b="1" i="0" dirty="0">
                <a:effectLst/>
                <a:latin typeface="Roboto Condensed"/>
              </a:rPr>
              <a:t>Şifre ve Pin Kodu Kullanın</a:t>
            </a:r>
            <a:br>
              <a:rPr lang="fi-FI" sz="2000" b="1" i="0" dirty="0">
                <a:effectLst/>
                <a:latin typeface="Roboto Condensed"/>
              </a:rPr>
            </a:br>
            <a:endParaRPr lang="tr-TR" sz="2000" dirty="0"/>
          </a:p>
        </p:txBody>
      </p:sp>
      <p:sp>
        <p:nvSpPr>
          <p:cNvPr id="3" name="İçerik Yer Tutucusu 2">
            <a:extLst>
              <a:ext uri="{FF2B5EF4-FFF2-40B4-BE49-F238E27FC236}">
                <a16:creationId xmlns:a16="http://schemas.microsoft.com/office/drawing/2014/main" id="{E31818FE-7FC0-4BAA-A170-5A223BEB9A40}"/>
              </a:ext>
            </a:extLst>
          </p:cNvPr>
          <p:cNvSpPr>
            <a:spLocks noGrp="1"/>
          </p:cNvSpPr>
          <p:nvPr>
            <p:ph idx="1"/>
          </p:nvPr>
        </p:nvSpPr>
        <p:spPr>
          <a:xfrm>
            <a:off x="1920875" y="2312988"/>
            <a:ext cx="6857365" cy="3651250"/>
          </a:xfrm>
        </p:spPr>
        <p:txBody>
          <a:bodyPr>
            <a:normAutofit/>
          </a:bodyPr>
          <a:lstStyle/>
          <a:p>
            <a:pPr algn="just"/>
            <a:r>
              <a:rPr lang="tr-TR" sz="2400" b="0" i="0" dirty="0">
                <a:effectLst/>
                <a:latin typeface="Roboto Condensed"/>
              </a:rPr>
              <a:t>Şifre ve </a:t>
            </a:r>
            <a:r>
              <a:rPr lang="tr-TR" sz="2400" dirty="0" err="1">
                <a:latin typeface="Roboto Condensed"/>
              </a:rPr>
              <a:t>p</a:t>
            </a:r>
            <a:r>
              <a:rPr lang="tr-TR" sz="2400" b="0" i="0" dirty="0" err="1">
                <a:effectLst/>
                <a:latin typeface="Roboto Condensed"/>
              </a:rPr>
              <a:t>in</a:t>
            </a:r>
            <a:r>
              <a:rPr lang="tr-TR" sz="2400" b="0" i="0" dirty="0">
                <a:effectLst/>
                <a:latin typeface="Roboto Condensed"/>
              </a:rPr>
              <a:t> kodu kullanmak, size ait özel bilgilere sizden başkasının ulaşmaması için alabileceğiniz en kolay güvenlik önlemlerinden biridir. Adı telefon olsa da, cebinizde mini bir bilgisayar taşıdığınızı unutmayın</a:t>
            </a:r>
            <a:r>
              <a:rPr lang="tr-TR" b="0" i="0" dirty="0">
                <a:effectLst/>
                <a:latin typeface="Roboto Condensed"/>
              </a:rPr>
              <a:t>.</a:t>
            </a:r>
            <a:endParaRPr lang="tr-TR" dirty="0"/>
          </a:p>
        </p:txBody>
      </p:sp>
    </p:spTree>
    <p:extLst>
      <p:ext uri="{BB962C8B-B14F-4D97-AF65-F5344CB8AC3E}">
        <p14:creationId xmlns:p14="http://schemas.microsoft.com/office/powerpoint/2010/main" val="183054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Başlık 1">
            <a:extLst>
              <a:ext uri="{FF2B5EF4-FFF2-40B4-BE49-F238E27FC236}">
                <a16:creationId xmlns:a16="http://schemas.microsoft.com/office/drawing/2014/main" id="{3F54D205-3637-4FFD-BD9B-EB43202BE1C9}"/>
              </a:ext>
            </a:extLst>
          </p:cNvPr>
          <p:cNvSpPr>
            <a:spLocks noGrp="1"/>
          </p:cNvSpPr>
          <p:nvPr>
            <p:ph type="title"/>
          </p:nvPr>
        </p:nvSpPr>
        <p:spPr>
          <a:xfrm>
            <a:off x="1920875" y="357809"/>
            <a:ext cx="6857365" cy="2305877"/>
          </a:xfrm>
        </p:spPr>
        <p:txBody>
          <a:bodyPr anchor="b">
            <a:normAutofit/>
          </a:bodyPr>
          <a:lstStyle/>
          <a:p>
            <a:r>
              <a:rPr lang="tr-TR" sz="3600" b="1" i="0" dirty="0">
                <a:solidFill>
                  <a:srgbClr val="333333"/>
                </a:solidFill>
                <a:effectLst/>
                <a:latin typeface="Roboto Condensed"/>
              </a:rPr>
              <a:t>Şifresiz </a:t>
            </a:r>
            <a:r>
              <a:rPr lang="tr-TR" sz="3600" b="1" i="0" dirty="0" err="1">
                <a:solidFill>
                  <a:srgbClr val="333333"/>
                </a:solidFill>
                <a:effectLst/>
                <a:latin typeface="Roboto Condensed"/>
              </a:rPr>
              <a:t>Wi</a:t>
            </a:r>
            <a:r>
              <a:rPr lang="tr-TR" sz="3600" b="1" i="0" dirty="0">
                <a:solidFill>
                  <a:srgbClr val="333333"/>
                </a:solidFill>
                <a:effectLst/>
                <a:latin typeface="Roboto Condensed"/>
              </a:rPr>
              <a:t>-Fi Ağlarına Bağlanmayın!</a:t>
            </a:r>
            <a:br>
              <a:rPr lang="tr-TR" b="1" i="0" dirty="0">
                <a:solidFill>
                  <a:srgbClr val="333333"/>
                </a:solidFill>
                <a:effectLst/>
                <a:latin typeface="Roboto Condensed"/>
              </a:rPr>
            </a:br>
            <a:endParaRPr lang="tr-TR" dirty="0"/>
          </a:p>
        </p:txBody>
      </p:sp>
      <p:sp>
        <p:nvSpPr>
          <p:cNvPr id="3" name="İçerik Yer Tutucusu 2">
            <a:extLst>
              <a:ext uri="{FF2B5EF4-FFF2-40B4-BE49-F238E27FC236}">
                <a16:creationId xmlns:a16="http://schemas.microsoft.com/office/drawing/2014/main" id="{A556C5AE-CCC8-4D05-BBEE-19A238281428}"/>
              </a:ext>
            </a:extLst>
          </p:cNvPr>
          <p:cNvSpPr>
            <a:spLocks noGrp="1"/>
          </p:cNvSpPr>
          <p:nvPr>
            <p:ph idx="1"/>
          </p:nvPr>
        </p:nvSpPr>
        <p:spPr>
          <a:xfrm>
            <a:off x="1920875" y="2312988"/>
            <a:ext cx="6857365" cy="3651250"/>
          </a:xfrm>
        </p:spPr>
        <p:txBody>
          <a:bodyPr>
            <a:normAutofit/>
          </a:bodyPr>
          <a:lstStyle/>
          <a:p>
            <a:pPr algn="just"/>
            <a:r>
              <a:rPr lang="tr-TR" sz="2000" b="0" i="0" dirty="0">
                <a:solidFill>
                  <a:srgbClr val="333333"/>
                </a:solidFill>
                <a:effectLst/>
                <a:latin typeface="Roboto Condensed"/>
              </a:rPr>
              <a:t>Şifresiz </a:t>
            </a:r>
            <a:r>
              <a:rPr lang="tr-TR" sz="2000" b="0" i="0" dirty="0" err="1">
                <a:solidFill>
                  <a:srgbClr val="333333"/>
                </a:solidFill>
                <a:effectLst/>
                <a:latin typeface="Roboto Condensed"/>
              </a:rPr>
              <a:t>Wi</a:t>
            </a:r>
            <a:r>
              <a:rPr lang="tr-TR" sz="2000" b="0" i="0" dirty="0">
                <a:solidFill>
                  <a:srgbClr val="333333"/>
                </a:solidFill>
                <a:effectLst/>
                <a:latin typeface="Roboto Condensed"/>
              </a:rPr>
              <a:t>-Fi ağlarını kullanmak cazip gibi gözükse de, riskli durumlar oluşturabilir. Bu türden yapacağınız bir bağlantıda </a:t>
            </a:r>
            <a:r>
              <a:rPr lang="tr-TR" sz="2000" b="0" i="0" dirty="0" err="1">
                <a:solidFill>
                  <a:srgbClr val="333333"/>
                </a:solidFill>
                <a:effectLst/>
                <a:latin typeface="Roboto Condensed"/>
              </a:rPr>
              <a:t>hackerlar</a:t>
            </a:r>
            <a:r>
              <a:rPr lang="tr-TR" sz="2000" b="0" i="0" dirty="0">
                <a:solidFill>
                  <a:srgbClr val="333333"/>
                </a:solidFill>
                <a:effectLst/>
                <a:latin typeface="Roboto Condensed"/>
              </a:rPr>
              <a:t> ve korsanlar, bütün verilerinize kolaylıkla erişebilir. Bu yolu özellikle seçen kötü niyetli kişiler de vardır. Şifreli ve bildiğiniz ağları kullanmanız güvenliğiniz için en doğru yoldur.</a:t>
            </a:r>
            <a:endParaRPr lang="tr-TR" sz="2000" dirty="0"/>
          </a:p>
        </p:txBody>
      </p:sp>
    </p:spTree>
    <p:extLst>
      <p:ext uri="{BB962C8B-B14F-4D97-AF65-F5344CB8AC3E}">
        <p14:creationId xmlns:p14="http://schemas.microsoft.com/office/powerpoint/2010/main" val="1680011862"/>
      </p:ext>
    </p:extLst>
  </p:cSld>
  <p:clrMapOvr>
    <a:masterClrMapping/>
  </p:clrMapOvr>
</p:sld>
</file>

<file path=ppt/theme/theme1.xml><?xml version="1.0" encoding="utf-8"?>
<a:theme xmlns:a="http://schemas.openxmlformats.org/drawingml/2006/main" name="SketchLinesVTI">
  <a:themeElements>
    <a:clrScheme name="AnalogousFromLightSeed_2SEEDS">
      <a:dk1>
        <a:srgbClr val="000000"/>
      </a:dk1>
      <a:lt1>
        <a:srgbClr val="FFFFFF"/>
      </a:lt1>
      <a:dk2>
        <a:srgbClr val="41242A"/>
      </a:dk2>
      <a:lt2>
        <a:srgbClr val="E8E7E2"/>
      </a:lt2>
      <a:accent1>
        <a:srgbClr val="7F8ABA"/>
      </a:accent1>
      <a:accent2>
        <a:srgbClr val="87A8BE"/>
      </a:accent2>
      <a:accent3>
        <a:srgbClr val="A196C6"/>
      </a:accent3>
      <a:accent4>
        <a:srgbClr val="BA7F82"/>
      </a:accent4>
      <a:accent5>
        <a:srgbClr val="BF9D89"/>
      </a:accent5>
      <a:accent6>
        <a:srgbClr val="B0A378"/>
      </a:accent6>
      <a:hlink>
        <a:srgbClr val="8D8355"/>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5</TotalTime>
  <Words>719</Words>
  <Application>Microsoft Office PowerPoint</Application>
  <PresentationFormat>Geniş ekran</PresentationFormat>
  <Paragraphs>24</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Meiryo</vt:lpstr>
      <vt:lpstr>Arial</vt:lpstr>
      <vt:lpstr>Corbel</vt:lpstr>
      <vt:lpstr>Roboto Condensed</vt:lpstr>
      <vt:lpstr>SketchLinesVTI</vt:lpstr>
      <vt:lpstr>             Akıllı Telefon Kullanırken Nelere Dikkat Etmek Gerekiyor? </vt:lpstr>
      <vt:lpstr>        Uygulamalara Verdiğiniz İzinlere Dikkat Edin! </vt:lpstr>
      <vt:lpstr>PowerPoint Sunusu</vt:lpstr>
      <vt:lpstr>                     Güvenilir Kaynakların Dışında İndirilen Sahte Uygulamalar Telefonunuzu Tehditlere Açık Hale Getirir! </vt:lpstr>
      <vt:lpstr>   Ücretsiz ve Sahte Uygulamaların Farkında Olun </vt:lpstr>
      <vt:lpstr>   Güvenlik Uygulamalarını Kullanın </vt:lpstr>
      <vt:lpstr>Yazılım Güncellemelerini İhmal Etmeyin </vt:lpstr>
      <vt:lpstr> Şifre ve Pin Kodu Kullanın </vt:lpstr>
      <vt:lpstr>Şifresiz Wi-Fi Ağlarına Bağlanmayın! </vt:lpstr>
      <vt:lpstr> Her Bağlantıya Tıklamayın! </vt:lpstr>
      <vt:lpstr>Bağımlı Olmayın!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Akıllı Telefon Kullanırken Nelere Dikkat Etmek Gerekiyor? </dc:title>
  <dc:creator>Ferhat Kanat</dc:creator>
  <cp:lastModifiedBy>Ferhat Kanat</cp:lastModifiedBy>
  <cp:revision>2</cp:revision>
  <dcterms:created xsi:type="dcterms:W3CDTF">2020-10-19T09:02:42Z</dcterms:created>
  <dcterms:modified xsi:type="dcterms:W3CDTF">2020-11-23T08:52:14Z</dcterms:modified>
</cp:coreProperties>
</file>