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6" r:id="rId2"/>
    <p:sldId id="257" r:id="rId3"/>
    <p:sldId id="382" r:id="rId4"/>
    <p:sldId id="407" r:id="rId5"/>
    <p:sldId id="298" r:id="rId6"/>
    <p:sldId id="383" r:id="rId7"/>
    <p:sldId id="303" r:id="rId8"/>
    <p:sldId id="384" r:id="rId9"/>
    <p:sldId id="299" r:id="rId10"/>
    <p:sldId id="430" r:id="rId11"/>
    <p:sldId id="431" r:id="rId12"/>
    <p:sldId id="432" r:id="rId13"/>
    <p:sldId id="387" r:id="rId14"/>
    <p:sldId id="428" r:id="rId15"/>
    <p:sldId id="429" r:id="rId16"/>
    <p:sldId id="388" r:id="rId17"/>
    <p:sldId id="389" r:id="rId18"/>
    <p:sldId id="409" r:id="rId19"/>
    <p:sldId id="364" r:id="rId20"/>
    <p:sldId id="427" r:id="rId21"/>
    <p:sldId id="392" r:id="rId22"/>
    <p:sldId id="410" r:id="rId23"/>
    <p:sldId id="411" r:id="rId24"/>
    <p:sldId id="412" r:id="rId25"/>
    <p:sldId id="413" r:id="rId26"/>
    <p:sldId id="414" r:id="rId27"/>
    <p:sldId id="415" r:id="rId28"/>
    <p:sldId id="393" r:id="rId29"/>
    <p:sldId id="433" r:id="rId30"/>
    <p:sldId id="401" r:id="rId31"/>
    <p:sldId id="416" r:id="rId32"/>
    <p:sldId id="417" r:id="rId33"/>
    <p:sldId id="418" r:id="rId34"/>
    <p:sldId id="419" r:id="rId35"/>
    <p:sldId id="420" r:id="rId36"/>
    <p:sldId id="421" r:id="rId37"/>
    <p:sldId id="422" r:id="rId38"/>
    <p:sldId id="423" r:id="rId39"/>
    <p:sldId id="424" r:id="rId40"/>
    <p:sldId id="425" r:id="rId41"/>
    <p:sldId id="426" r:id="rId42"/>
    <p:sldId id="293" r:id="rId4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A74F"/>
    <a:srgbClr val="EE7430"/>
    <a:srgbClr val="E61F4F"/>
    <a:srgbClr val="231F20"/>
    <a:srgbClr val="36A9E1"/>
    <a:srgbClr val="BE1622"/>
    <a:srgbClr val="FAB529"/>
    <a:srgbClr val="DADADA"/>
    <a:srgbClr val="B2B2B2"/>
    <a:srgbClr val="D18D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32" autoAdjust="0"/>
    <p:restoredTop sz="81551" autoAdjust="0"/>
  </p:normalViewPr>
  <p:slideViewPr>
    <p:cSldViewPr snapToGrid="0">
      <p:cViewPr varScale="1">
        <p:scale>
          <a:sx n="56" d="100"/>
          <a:sy n="56" d="100"/>
        </p:scale>
        <p:origin x="90"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30.03.2018</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30.03.2018</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Yeşilay Bilim Kurulu, 2016, İstanbul, Yeşilay TBM Alan Kitaplığı Dizisi No: 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a:p>
        </p:txBody>
      </p:sp>
    </p:spTree>
    <p:extLst>
      <p:ext uri="{BB962C8B-B14F-4D97-AF65-F5344CB8AC3E}">
        <p14:creationId xmlns:p14="http://schemas.microsoft.com/office/powerpoint/2010/main" val="402450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4-6.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732223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a:p>
        </p:txBody>
      </p:sp>
    </p:spTree>
    <p:extLst>
      <p:ext uri="{BB962C8B-B14F-4D97-AF65-F5344CB8AC3E}">
        <p14:creationId xmlns:p14="http://schemas.microsoft.com/office/powerpoint/2010/main" val="2045279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a:p>
        </p:txBody>
      </p:sp>
    </p:spTree>
    <p:extLst>
      <p:ext uri="{BB962C8B-B14F-4D97-AF65-F5344CB8AC3E}">
        <p14:creationId xmlns:p14="http://schemas.microsoft.com/office/powerpoint/2010/main" val="4045711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13</a:t>
            </a:fld>
            <a:endParaRPr lang="tr-TR"/>
          </a:p>
        </p:txBody>
      </p:sp>
    </p:spTree>
    <p:extLst>
      <p:ext uri="{BB962C8B-B14F-4D97-AF65-F5344CB8AC3E}">
        <p14:creationId xmlns:p14="http://schemas.microsoft.com/office/powerpoint/2010/main" val="3002787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a:p>
        </p:txBody>
      </p:sp>
    </p:spTree>
    <p:extLst>
      <p:ext uri="{BB962C8B-B14F-4D97-AF65-F5344CB8AC3E}">
        <p14:creationId xmlns:p14="http://schemas.microsoft.com/office/powerpoint/2010/main" val="2752068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a:p>
        </p:txBody>
      </p:sp>
    </p:spTree>
    <p:extLst>
      <p:ext uri="{BB962C8B-B14F-4D97-AF65-F5344CB8AC3E}">
        <p14:creationId xmlns:p14="http://schemas.microsoft.com/office/powerpoint/2010/main" val="1808002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a:p>
        </p:txBody>
      </p:sp>
    </p:spTree>
    <p:extLst>
      <p:ext uri="{BB962C8B-B14F-4D97-AF65-F5344CB8AC3E}">
        <p14:creationId xmlns:p14="http://schemas.microsoft.com/office/powerpoint/2010/main" val="226837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12.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a:p>
        </p:txBody>
      </p:sp>
    </p:spTree>
    <p:extLst>
      <p:ext uri="{BB962C8B-B14F-4D97-AF65-F5344CB8AC3E}">
        <p14:creationId xmlns:p14="http://schemas.microsoft.com/office/powerpoint/2010/main" val="3346819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18-19.</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a:p>
        </p:txBody>
      </p:sp>
    </p:spTree>
    <p:extLst>
      <p:ext uri="{BB962C8B-B14F-4D97-AF65-F5344CB8AC3E}">
        <p14:creationId xmlns:p14="http://schemas.microsoft.com/office/powerpoint/2010/main" val="3524265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22-24.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a:p>
        </p:txBody>
      </p:sp>
    </p:spTree>
    <p:extLst>
      <p:ext uri="{BB962C8B-B14F-4D97-AF65-F5344CB8AC3E}">
        <p14:creationId xmlns:p14="http://schemas.microsoft.com/office/powerpoint/2010/main" val="1889822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a:p>
        </p:txBody>
      </p:sp>
    </p:spTree>
    <p:extLst>
      <p:ext uri="{BB962C8B-B14F-4D97-AF65-F5344CB8AC3E}">
        <p14:creationId xmlns:p14="http://schemas.microsoft.com/office/powerpoint/2010/main" val="3345378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22-24.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a:p>
        </p:txBody>
      </p:sp>
    </p:spTree>
    <p:extLst>
      <p:ext uri="{BB962C8B-B14F-4D97-AF65-F5344CB8AC3E}">
        <p14:creationId xmlns:p14="http://schemas.microsoft.com/office/powerpoint/2010/main" val="24459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22-24.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a:p>
        </p:txBody>
      </p:sp>
    </p:spTree>
    <p:extLst>
      <p:ext uri="{BB962C8B-B14F-4D97-AF65-F5344CB8AC3E}">
        <p14:creationId xmlns:p14="http://schemas.microsoft.com/office/powerpoint/2010/main" val="28711111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26-27.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a:p>
        </p:txBody>
      </p:sp>
    </p:spTree>
    <p:extLst>
      <p:ext uri="{BB962C8B-B14F-4D97-AF65-F5344CB8AC3E}">
        <p14:creationId xmlns:p14="http://schemas.microsoft.com/office/powerpoint/2010/main" val="3894463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26-27.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a:p>
        </p:txBody>
      </p:sp>
    </p:spTree>
    <p:extLst>
      <p:ext uri="{BB962C8B-B14F-4D97-AF65-F5344CB8AC3E}">
        <p14:creationId xmlns:p14="http://schemas.microsoft.com/office/powerpoint/2010/main" val="688397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26-27.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a:p>
        </p:txBody>
      </p:sp>
    </p:spTree>
    <p:extLst>
      <p:ext uri="{BB962C8B-B14F-4D97-AF65-F5344CB8AC3E}">
        <p14:creationId xmlns:p14="http://schemas.microsoft.com/office/powerpoint/2010/main" val="3172851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26-27.</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a:p>
        </p:txBody>
      </p:sp>
    </p:spTree>
    <p:extLst>
      <p:ext uri="{BB962C8B-B14F-4D97-AF65-F5344CB8AC3E}">
        <p14:creationId xmlns:p14="http://schemas.microsoft.com/office/powerpoint/2010/main" val="4084855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a:p>
        </p:txBody>
      </p:sp>
    </p:spTree>
    <p:extLst>
      <p:ext uri="{BB962C8B-B14F-4D97-AF65-F5344CB8AC3E}">
        <p14:creationId xmlns:p14="http://schemas.microsoft.com/office/powerpoint/2010/main" val="2240265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a:p>
        </p:txBody>
      </p:sp>
    </p:spTree>
    <p:extLst>
      <p:ext uri="{BB962C8B-B14F-4D97-AF65-F5344CB8AC3E}">
        <p14:creationId xmlns:p14="http://schemas.microsoft.com/office/powerpoint/2010/main" val="1815897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a:p>
        </p:txBody>
      </p:sp>
    </p:spTree>
    <p:extLst>
      <p:ext uri="{BB962C8B-B14F-4D97-AF65-F5344CB8AC3E}">
        <p14:creationId xmlns:p14="http://schemas.microsoft.com/office/powerpoint/2010/main" val="767101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a:p>
        </p:txBody>
      </p:sp>
    </p:spTree>
    <p:extLst>
      <p:ext uri="{BB962C8B-B14F-4D97-AF65-F5344CB8AC3E}">
        <p14:creationId xmlns:p14="http://schemas.microsoft.com/office/powerpoint/2010/main" val="3982919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a:p>
        </p:txBody>
      </p:sp>
    </p:spTree>
    <p:extLst>
      <p:ext uri="{BB962C8B-B14F-4D97-AF65-F5344CB8AC3E}">
        <p14:creationId xmlns:p14="http://schemas.microsoft.com/office/powerpoint/2010/main" val="441869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a:p>
        </p:txBody>
      </p:sp>
    </p:spTree>
    <p:extLst>
      <p:ext uri="{BB962C8B-B14F-4D97-AF65-F5344CB8AC3E}">
        <p14:creationId xmlns:p14="http://schemas.microsoft.com/office/powerpoint/2010/main" val="3368319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a:p>
        </p:txBody>
      </p:sp>
    </p:spTree>
    <p:extLst>
      <p:ext uri="{BB962C8B-B14F-4D97-AF65-F5344CB8AC3E}">
        <p14:creationId xmlns:p14="http://schemas.microsoft.com/office/powerpoint/2010/main" val="2703147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a:p>
        </p:txBody>
      </p:sp>
    </p:spTree>
    <p:extLst>
      <p:ext uri="{BB962C8B-B14F-4D97-AF65-F5344CB8AC3E}">
        <p14:creationId xmlns:p14="http://schemas.microsoft.com/office/powerpoint/2010/main" val="13570502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a:p>
        </p:txBody>
      </p:sp>
    </p:spTree>
    <p:extLst>
      <p:ext uri="{BB962C8B-B14F-4D97-AF65-F5344CB8AC3E}">
        <p14:creationId xmlns:p14="http://schemas.microsoft.com/office/powerpoint/2010/main" val="28818750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a:p>
        </p:txBody>
      </p:sp>
    </p:spTree>
    <p:extLst>
      <p:ext uri="{BB962C8B-B14F-4D97-AF65-F5344CB8AC3E}">
        <p14:creationId xmlns:p14="http://schemas.microsoft.com/office/powerpoint/2010/main" val="323464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a:p>
        </p:txBody>
      </p:sp>
    </p:spTree>
    <p:extLst>
      <p:ext uri="{BB962C8B-B14F-4D97-AF65-F5344CB8AC3E}">
        <p14:creationId xmlns:p14="http://schemas.microsoft.com/office/powerpoint/2010/main" val="19309762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28.</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a:p>
        </p:txBody>
      </p:sp>
    </p:spTree>
    <p:extLst>
      <p:ext uri="{BB962C8B-B14F-4D97-AF65-F5344CB8AC3E}">
        <p14:creationId xmlns:p14="http://schemas.microsoft.com/office/powerpoint/2010/main" val="28257860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a:solidFill>
                  <a:schemeClr val="tx1"/>
                </a:solidFill>
                <a:latin typeface="+mn-lt"/>
                <a:ea typeface="+mn-ea"/>
                <a:cs typeface="+mn-cs"/>
              </a:rPr>
              <a:t>Öncelikle Kendin İçin Alkolden Uzak Dur, </a:t>
            </a:r>
            <a:r>
              <a:rPr lang="tr-TR" sz="1200" b="0" i="0" u="none" strike="noStrike" kern="1200" baseline="0">
                <a:solidFill>
                  <a:schemeClr val="tx1"/>
                </a:solidFill>
                <a:latin typeface="+mn-lt"/>
                <a:ea typeface="+mn-ea"/>
                <a:cs typeface="+mn-cs"/>
              </a:rPr>
              <a:t>Yeşilay Bilim Kurulu, 2016, İstanbul, Yeşilay TBM Alan Kitaplığı Dizisi No: 1.</a:t>
            </a:r>
            <a:endParaRPr lang="tr-TR" b="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a:p>
        </p:txBody>
      </p:sp>
    </p:spTree>
    <p:extLst>
      <p:ext uri="{BB962C8B-B14F-4D97-AF65-F5344CB8AC3E}">
        <p14:creationId xmlns:p14="http://schemas.microsoft.com/office/powerpoint/2010/main" val="2721228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1.</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a:p>
        </p:txBody>
      </p:sp>
    </p:spTree>
    <p:extLst>
      <p:ext uri="{BB962C8B-B14F-4D97-AF65-F5344CB8AC3E}">
        <p14:creationId xmlns:p14="http://schemas.microsoft.com/office/powerpoint/2010/main" val="218429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a:p>
        </p:txBody>
      </p:sp>
    </p:spTree>
    <p:extLst>
      <p:ext uri="{BB962C8B-B14F-4D97-AF65-F5344CB8AC3E}">
        <p14:creationId xmlns:p14="http://schemas.microsoft.com/office/powerpoint/2010/main" val="3270823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2.</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a:p>
        </p:txBody>
      </p:sp>
    </p:spTree>
    <p:extLst>
      <p:ext uri="{BB962C8B-B14F-4D97-AF65-F5344CB8AC3E}">
        <p14:creationId xmlns:p14="http://schemas.microsoft.com/office/powerpoint/2010/main" val="1951496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3.</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a:p>
        </p:txBody>
      </p:sp>
    </p:spTree>
    <p:extLst>
      <p:ext uri="{BB962C8B-B14F-4D97-AF65-F5344CB8AC3E}">
        <p14:creationId xmlns:p14="http://schemas.microsoft.com/office/powerpoint/2010/main" val="1724647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4.</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a:p>
        </p:txBody>
      </p:sp>
    </p:spTree>
    <p:extLst>
      <p:ext uri="{BB962C8B-B14F-4D97-AF65-F5344CB8AC3E}">
        <p14:creationId xmlns:p14="http://schemas.microsoft.com/office/powerpoint/2010/main" val="2078861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Ayrıca bakınız: </a:t>
            </a:r>
            <a:r>
              <a:rPr lang="tr-TR" sz="1200" b="1" i="0" u="none" strike="noStrike" kern="1200" baseline="0" dirty="0">
                <a:solidFill>
                  <a:schemeClr val="tx1"/>
                </a:solidFill>
                <a:latin typeface="+mn-lt"/>
                <a:ea typeface="+mn-ea"/>
                <a:cs typeface="+mn-cs"/>
              </a:rPr>
              <a:t>Öncelikle Kendin İçin Alkolden Uzak Dur </a:t>
            </a:r>
            <a:r>
              <a:rPr lang="tr-TR" sz="1200" b="0" i="0" u="none" strike="noStrike" kern="1200" baseline="0" dirty="0">
                <a:solidFill>
                  <a:schemeClr val="tx1"/>
                </a:solidFill>
                <a:latin typeface="+mn-lt"/>
                <a:ea typeface="+mn-ea"/>
                <a:cs typeface="+mn-cs"/>
              </a:rPr>
              <a:t>adlı Yeşilay tarafından hazırlanmış kitapçık, s. 4-6.</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a:p>
        </p:txBody>
      </p:sp>
    </p:spTree>
    <p:extLst>
      <p:ext uri="{BB962C8B-B14F-4D97-AF65-F5344CB8AC3E}">
        <p14:creationId xmlns:p14="http://schemas.microsoft.com/office/powerpoint/2010/main" val="526767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30.03.2018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728246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30.03.2018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30.03.2018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30.03.2018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154034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30.03.2018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30.03.2018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30.03.2018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30.03.2018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30.03.2018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30.03.2018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30.03.2018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30.03.2018</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21.jp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9.emf"/></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9.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9.emf"/></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37.jpg"/></Relationships>
</file>

<file path=ppt/slides/_rels/slide4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2.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kdörtgen 25"/>
          <p:cNvSpPr/>
          <p:nvPr/>
        </p:nvSpPr>
        <p:spPr>
          <a:xfrm flipH="1">
            <a:off x="0" y="0"/>
            <a:ext cx="12191999" cy="6877357"/>
          </a:xfrm>
          <a:prstGeom prst="rect">
            <a:avLst/>
          </a:prstGeom>
          <a:blipFill dpi="0" rotWithShape="1">
            <a:blip r:embed="rId3"/>
            <a:srcRect/>
            <a:stretch>
              <a:fillRect l="-24000" t="-41000" r="-2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36A9E1">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0"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pic>
        <p:nvPicPr>
          <p:cNvPr id="1026" name="Resim 1025"/>
          <p:cNvPicPr>
            <a:picLocks noChangeAspect="1"/>
          </p:cNvPicPr>
          <p:nvPr/>
        </p:nvPicPr>
        <p:blipFill>
          <a:blip r:embed="rId4"/>
          <a:stretch>
            <a:fillRect/>
          </a:stretch>
        </p:blipFill>
        <p:spPr>
          <a:xfrm>
            <a:off x="144337" y="5455186"/>
            <a:ext cx="4500000" cy="1035000"/>
          </a:xfrm>
          <a:prstGeom prst="rect">
            <a:avLst/>
          </a:prstGeom>
        </p:spPr>
      </p:pic>
      <p:pic>
        <p:nvPicPr>
          <p:cNvPr id="16" name="Resim 15"/>
          <p:cNvPicPr>
            <a:picLocks noChangeAspect="1"/>
          </p:cNvPicPr>
          <p:nvPr/>
        </p:nvPicPr>
        <p:blipFill>
          <a:blip r:embed="rId5"/>
          <a:stretch>
            <a:fillRect/>
          </a:stretch>
        </p:blipFill>
        <p:spPr>
          <a:xfrm>
            <a:off x="11367914" y="920137"/>
            <a:ext cx="843750" cy="1957500"/>
          </a:xfrm>
          <a:prstGeom prst="rect">
            <a:avLst/>
          </a:prstGeom>
        </p:spPr>
      </p:pic>
      <p:grpSp>
        <p:nvGrpSpPr>
          <p:cNvPr id="17" name="Grup 16"/>
          <p:cNvGrpSpPr/>
          <p:nvPr/>
        </p:nvGrpSpPr>
        <p:grpSpPr>
          <a:xfrm>
            <a:off x="6066701" y="1169318"/>
            <a:ext cx="5491064" cy="1500571"/>
            <a:chOff x="6080204" y="1306970"/>
            <a:chExt cx="5491064" cy="1500571"/>
          </a:xfrm>
        </p:grpSpPr>
        <p:sp>
          <p:nvSpPr>
            <p:cNvPr id="21" name="Metin kutusu 20"/>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22" name="Metin kutusu 21"/>
            <p:cNvSpPr txBox="1"/>
            <p:nvPr/>
          </p:nvSpPr>
          <p:spPr>
            <a:xfrm>
              <a:off x="6876970" y="1976544"/>
              <a:ext cx="4694298" cy="830997"/>
            </a:xfrm>
            <a:prstGeom prst="rect">
              <a:avLst/>
            </a:prstGeom>
            <a:noFill/>
          </p:spPr>
          <p:txBody>
            <a:bodyPr wrap="none" rtlCol="0">
              <a:spAutoFit/>
            </a:bodyPr>
            <a:lstStyle/>
            <a:p>
              <a:pPr algn="r"/>
              <a:r>
                <a:rPr lang="tr-TR" sz="4800" b="1" dirty="0">
                  <a:solidFill>
                    <a:schemeClr val="bg1"/>
                  </a:solidFill>
                </a:rPr>
                <a:t>alkolden uzak dur</a:t>
              </a:r>
            </a:p>
          </p:txBody>
        </p:sp>
      </p:grpSp>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250" fill="hold"/>
                                        <p:tgtEl>
                                          <p:spTgt spid="30"/>
                                        </p:tgtEl>
                                        <p:attrNameLst>
                                          <p:attrName>ppt_x</p:attrName>
                                        </p:attrNameLst>
                                      </p:cBhvr>
                                      <p:tavLst>
                                        <p:tav tm="0">
                                          <p:val>
                                            <p:strVal val="1+#ppt_w/2"/>
                                          </p:val>
                                        </p:tav>
                                        <p:tav tm="100000">
                                          <p:val>
                                            <p:strVal val="#ppt_x"/>
                                          </p:val>
                                        </p:tav>
                                      </p:tavLst>
                                    </p:anim>
                                    <p:anim calcmode="lin" valueType="num">
                                      <p:cBhvr additive="base">
                                        <p:cTn id="21" dur="250" fill="hold"/>
                                        <p:tgtEl>
                                          <p:spTgt spid="3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250" fill="hold"/>
                                        <p:tgtEl>
                                          <p:spTgt spid="29"/>
                                        </p:tgtEl>
                                        <p:attrNameLst>
                                          <p:attrName>ppt_x</p:attrName>
                                        </p:attrNameLst>
                                      </p:cBhvr>
                                      <p:tavLst>
                                        <p:tav tm="0">
                                          <p:val>
                                            <p:strVal val="0-#ppt_w/2"/>
                                          </p:val>
                                        </p:tav>
                                        <p:tav tm="100000">
                                          <p:val>
                                            <p:strVal val="#ppt_x"/>
                                          </p:val>
                                        </p:tav>
                                      </p:tavLst>
                                    </p:anim>
                                    <p:anim calcmode="lin" valueType="num">
                                      <p:cBhvr additive="base">
                                        <p:cTn id="25" dur="250" fill="hold"/>
                                        <p:tgtEl>
                                          <p:spTgt spid="29"/>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250"/>
                                        <p:tgtEl>
                                          <p:spTgt spid="1026"/>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childTnLst>
                                </p:cTn>
                              </p:par>
                            </p:childTnLst>
                          </p:cTn>
                        </p:par>
                        <p:par>
                          <p:cTn id="32" fill="hold">
                            <p:stCondLst>
                              <p:cond delay="750"/>
                            </p:stCondLst>
                            <p:childTnLst>
                              <p:par>
                                <p:cTn id="33" presetID="2" presetClass="entr" presetSubtype="2" fill="hold" nodeType="after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250" fill="hold"/>
                                        <p:tgtEl>
                                          <p:spTgt spid="16"/>
                                        </p:tgtEl>
                                        <p:attrNameLst>
                                          <p:attrName>ppt_x</p:attrName>
                                        </p:attrNameLst>
                                      </p:cBhvr>
                                      <p:tavLst>
                                        <p:tav tm="0">
                                          <p:val>
                                            <p:strVal val="1+#ppt_w/2"/>
                                          </p:val>
                                        </p:tav>
                                        <p:tav tm="100000">
                                          <p:val>
                                            <p:strVal val="#ppt_x"/>
                                          </p:val>
                                        </p:tav>
                                      </p:tavLst>
                                    </p:anim>
                                    <p:anim calcmode="lin" valueType="num">
                                      <p:cBhvr additive="base">
                                        <p:cTn id="36" dur="250" fill="hold"/>
                                        <p:tgtEl>
                                          <p:spTgt spid="16"/>
                                        </p:tgtEl>
                                        <p:attrNameLst>
                                          <p:attrName>ppt_y</p:attrName>
                                        </p:attrNameLst>
                                      </p:cBhvr>
                                      <p:tavLst>
                                        <p:tav tm="0">
                                          <p:val>
                                            <p:strVal val="#ppt_y"/>
                                          </p:val>
                                        </p:tav>
                                        <p:tav tm="100000">
                                          <p:val>
                                            <p:strVal val="#ppt_y"/>
                                          </p:val>
                                        </p:tav>
                                      </p:tavLst>
                                    </p:anim>
                                  </p:childTnLst>
                                </p:cTn>
                              </p:par>
                            </p:childTnLst>
                          </p:cTn>
                        </p:par>
                        <p:par>
                          <p:cTn id="37" fill="hold">
                            <p:stCondLst>
                              <p:cond delay="1000"/>
                            </p:stCondLst>
                            <p:childTnLst>
                              <p:par>
                                <p:cTn id="38" presetID="10" presetClass="entr" presetSubtype="0"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7140"/>
            <a:ext cx="7923284" cy="830997"/>
          </a:xfrm>
          <a:prstGeom prst="rect">
            <a:avLst/>
          </a:prstGeom>
          <a:noFill/>
        </p:spPr>
        <p:txBody>
          <a:bodyPr wrap="square" rtlCol="0">
            <a:spAutoFit/>
          </a:bodyPr>
          <a:lstStyle/>
          <a:p>
            <a:r>
              <a:rPr lang="tr-TR" sz="4800" b="1" dirty="0"/>
              <a:t>Kısa dönemdeki etkileri</a:t>
            </a:r>
          </a:p>
        </p:txBody>
      </p:sp>
      <p:grpSp>
        <p:nvGrpSpPr>
          <p:cNvPr id="22" name="Grup 21"/>
          <p:cNvGrpSpPr/>
          <p:nvPr/>
        </p:nvGrpSpPr>
        <p:grpSpPr>
          <a:xfrm>
            <a:off x="356650" y="1499601"/>
            <a:ext cx="4777412" cy="1440000"/>
            <a:chOff x="356650" y="1474434"/>
            <a:chExt cx="4777412" cy="1440000"/>
          </a:xfrm>
        </p:grpSpPr>
        <p:sp>
          <p:nvSpPr>
            <p:cNvPr id="23" name="Oval 22"/>
            <p:cNvSpPr/>
            <p:nvPr/>
          </p:nvSpPr>
          <p:spPr>
            <a:xfrm>
              <a:off x="356650" y="1474434"/>
              <a:ext cx="1440000" cy="1440000"/>
            </a:xfrm>
            <a:prstGeom prst="ellipse">
              <a:avLst/>
            </a:prstGeom>
            <a:blipFill dpi="0" rotWithShape="1">
              <a:blip r:embed="rId4"/>
              <a:srcRect/>
              <a:stretch>
                <a:fillRect l="-52000" r="-17000" b="-31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Dikdörtgen 23"/>
            <p:cNvSpPr/>
            <p:nvPr/>
          </p:nvSpPr>
          <p:spPr>
            <a:xfrm>
              <a:off x="1796650" y="1732769"/>
              <a:ext cx="3337412" cy="923330"/>
            </a:xfrm>
            <a:prstGeom prst="rect">
              <a:avLst/>
            </a:prstGeom>
          </p:spPr>
          <p:txBody>
            <a:bodyPr wrap="square">
              <a:spAutoFit/>
            </a:bodyPr>
            <a:lstStyle/>
            <a:p>
              <a:r>
                <a:rPr lang="tr-TR" dirty="0">
                  <a:solidFill>
                    <a:srgbClr val="E61F4F"/>
                  </a:solidFill>
                </a:rPr>
                <a:t>Ağızda: </a:t>
              </a:r>
              <a:r>
                <a:rPr lang="tr-TR" dirty="0">
                  <a:solidFill>
                    <a:srgbClr val="231F20"/>
                  </a:solidFill>
                </a:rPr>
                <a:t>Ağız kuruluğu, tat</a:t>
              </a:r>
            </a:p>
            <a:p>
              <a:r>
                <a:rPr lang="tr-TR" dirty="0">
                  <a:solidFill>
                    <a:srgbClr val="231F20"/>
                  </a:solidFill>
                </a:rPr>
                <a:t>alma duyusunda bozulma,</a:t>
              </a:r>
            </a:p>
            <a:p>
              <a:r>
                <a:rPr lang="tr-TR" dirty="0">
                  <a:solidFill>
                    <a:srgbClr val="231F20"/>
                  </a:solidFill>
                </a:rPr>
                <a:t>ağız kokusu, ağız içi enfeksiyonlar.</a:t>
              </a:r>
            </a:p>
          </p:txBody>
        </p:sp>
      </p:grpSp>
      <p:grpSp>
        <p:nvGrpSpPr>
          <p:cNvPr id="29" name="Grup 28"/>
          <p:cNvGrpSpPr/>
          <p:nvPr/>
        </p:nvGrpSpPr>
        <p:grpSpPr>
          <a:xfrm>
            <a:off x="356650" y="3169772"/>
            <a:ext cx="4314628" cy="1440000"/>
            <a:chOff x="356650" y="3169772"/>
            <a:chExt cx="4314628" cy="1440000"/>
          </a:xfrm>
        </p:grpSpPr>
        <p:sp>
          <p:nvSpPr>
            <p:cNvPr id="30" name="Oval 29"/>
            <p:cNvSpPr/>
            <p:nvPr/>
          </p:nvSpPr>
          <p:spPr>
            <a:xfrm>
              <a:off x="356650" y="3169772"/>
              <a:ext cx="1440000" cy="1440000"/>
            </a:xfrm>
            <a:prstGeom prst="ellipse">
              <a:avLst/>
            </a:prstGeom>
            <a:blipFill dpi="0" rotWithShape="1">
              <a:blip r:embed="rId5"/>
              <a:srcRect/>
              <a:stretch>
                <a:fillRect l="-25000" r="-22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30"/>
            <p:cNvSpPr/>
            <p:nvPr/>
          </p:nvSpPr>
          <p:spPr>
            <a:xfrm>
              <a:off x="1796650" y="3560688"/>
              <a:ext cx="2874628" cy="646331"/>
            </a:xfrm>
            <a:prstGeom prst="rect">
              <a:avLst/>
            </a:prstGeom>
          </p:spPr>
          <p:txBody>
            <a:bodyPr wrap="square">
              <a:spAutoFit/>
            </a:bodyPr>
            <a:lstStyle/>
            <a:p>
              <a:r>
                <a:rPr lang="sv-SE" dirty="0">
                  <a:solidFill>
                    <a:srgbClr val="E61F4F"/>
                  </a:solidFill>
                </a:rPr>
                <a:t>Başta: </a:t>
              </a:r>
              <a:r>
                <a:rPr lang="sv-SE" dirty="0">
                  <a:solidFill>
                    <a:srgbClr val="231F20"/>
                  </a:solidFill>
                </a:rPr>
                <a:t>Şiddetli</a:t>
              </a:r>
            </a:p>
            <a:p>
              <a:r>
                <a:rPr lang="sv-SE" dirty="0">
                  <a:solidFill>
                    <a:srgbClr val="231F20"/>
                  </a:solidFill>
                </a:rPr>
                <a:t>baş ağrısı.</a:t>
              </a:r>
              <a:endParaRPr lang="tr-TR" dirty="0">
                <a:solidFill>
                  <a:srgbClr val="231F20"/>
                </a:solidFill>
              </a:endParaRPr>
            </a:p>
          </p:txBody>
        </p:sp>
      </p:grpSp>
      <p:grpSp>
        <p:nvGrpSpPr>
          <p:cNvPr id="32" name="Grup 31"/>
          <p:cNvGrpSpPr/>
          <p:nvPr/>
        </p:nvGrpSpPr>
        <p:grpSpPr>
          <a:xfrm>
            <a:off x="6111278" y="1499601"/>
            <a:ext cx="4685353" cy="1440000"/>
            <a:chOff x="6111278" y="1474434"/>
            <a:chExt cx="4685353" cy="1440000"/>
          </a:xfrm>
        </p:grpSpPr>
        <p:sp>
          <p:nvSpPr>
            <p:cNvPr id="33" name="Oval 32"/>
            <p:cNvSpPr/>
            <p:nvPr/>
          </p:nvSpPr>
          <p:spPr>
            <a:xfrm>
              <a:off x="6111278" y="1474434"/>
              <a:ext cx="1440000" cy="1440000"/>
            </a:xfrm>
            <a:prstGeom prst="ellipse">
              <a:avLst/>
            </a:prstGeom>
            <a:blipFill dpi="0" rotWithShape="1">
              <a:blip r:embed="rId6"/>
              <a:srcRect/>
              <a:stretch>
                <a:fillRect l="-35000" t="-9000" r="-48000" b="-30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33"/>
            <p:cNvSpPr/>
            <p:nvPr/>
          </p:nvSpPr>
          <p:spPr>
            <a:xfrm>
              <a:off x="7551277" y="1871268"/>
              <a:ext cx="3245354" cy="646331"/>
            </a:xfrm>
            <a:prstGeom prst="rect">
              <a:avLst/>
            </a:prstGeom>
          </p:spPr>
          <p:txBody>
            <a:bodyPr wrap="square">
              <a:spAutoFit/>
            </a:bodyPr>
            <a:lstStyle/>
            <a:p>
              <a:r>
                <a:rPr lang="sv-SE" dirty="0">
                  <a:solidFill>
                    <a:srgbClr val="E61F4F"/>
                  </a:solidFill>
                </a:rPr>
                <a:t>Boğazda: </a:t>
              </a:r>
              <a:r>
                <a:rPr lang="sv-SE" dirty="0">
                  <a:solidFill>
                    <a:srgbClr val="231F20"/>
                  </a:solidFill>
                </a:rPr>
                <a:t>Öksürük, zamanla</a:t>
              </a:r>
            </a:p>
            <a:p>
              <a:r>
                <a:rPr lang="sv-SE" dirty="0">
                  <a:solidFill>
                    <a:srgbClr val="231F20"/>
                  </a:solidFill>
                </a:rPr>
                <a:t>ses tellerinde tahribat</a:t>
              </a:r>
              <a:endParaRPr lang="tr-TR" dirty="0">
                <a:solidFill>
                  <a:srgbClr val="231F20"/>
                </a:solidFill>
              </a:endParaRPr>
            </a:p>
          </p:txBody>
        </p:sp>
      </p:grpSp>
    </p:spTree>
    <p:extLst>
      <p:ext uri="{BB962C8B-B14F-4D97-AF65-F5344CB8AC3E}">
        <p14:creationId xmlns:p14="http://schemas.microsoft.com/office/powerpoint/2010/main" val="3101830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50"/>
                                        <p:tgtEl>
                                          <p:spTgt spid="2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50"/>
                                        <p:tgtEl>
                                          <p:spTgt spid="32"/>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7140"/>
            <a:ext cx="7923284" cy="830997"/>
          </a:xfrm>
          <a:prstGeom prst="rect">
            <a:avLst/>
          </a:prstGeom>
          <a:noFill/>
        </p:spPr>
        <p:txBody>
          <a:bodyPr wrap="square" rtlCol="0">
            <a:spAutoFit/>
          </a:bodyPr>
          <a:lstStyle/>
          <a:p>
            <a:r>
              <a:rPr lang="tr-TR" sz="4800" b="1" dirty="0"/>
              <a:t>Uzun dönemdeki etkileri</a:t>
            </a:r>
          </a:p>
        </p:txBody>
      </p:sp>
      <p:grpSp>
        <p:nvGrpSpPr>
          <p:cNvPr id="33" name="Grup 32"/>
          <p:cNvGrpSpPr/>
          <p:nvPr/>
        </p:nvGrpSpPr>
        <p:grpSpPr>
          <a:xfrm>
            <a:off x="348086" y="1474434"/>
            <a:ext cx="4314628" cy="1440000"/>
            <a:chOff x="356650" y="1474434"/>
            <a:chExt cx="4314628" cy="1440000"/>
          </a:xfrm>
        </p:grpSpPr>
        <p:sp>
          <p:nvSpPr>
            <p:cNvPr id="34" name="Oval 33"/>
            <p:cNvSpPr/>
            <p:nvPr/>
          </p:nvSpPr>
          <p:spPr>
            <a:xfrm>
              <a:off x="356650" y="1474434"/>
              <a:ext cx="1440000" cy="1440000"/>
            </a:xfrm>
            <a:prstGeom prst="ellipse">
              <a:avLst/>
            </a:prstGeom>
            <a:blipFill>
              <a:blip r:embed="rId4"/>
              <a:stretch>
                <a:fillRect l="-25000" r="-22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5" name="Dikdörtgen 34"/>
            <p:cNvSpPr/>
            <p:nvPr/>
          </p:nvSpPr>
          <p:spPr>
            <a:xfrm>
              <a:off x="1796650" y="1732769"/>
              <a:ext cx="2874628" cy="923330"/>
            </a:xfrm>
            <a:prstGeom prst="rect">
              <a:avLst/>
            </a:prstGeom>
          </p:spPr>
          <p:txBody>
            <a:bodyPr wrap="square">
              <a:spAutoFit/>
            </a:bodyPr>
            <a:lstStyle/>
            <a:p>
              <a:r>
                <a:rPr lang="tr-TR" dirty="0">
                  <a:solidFill>
                    <a:srgbClr val="E61F4F"/>
                  </a:solidFill>
                </a:rPr>
                <a:t>Gözlerde: </a:t>
              </a:r>
              <a:r>
                <a:rPr lang="tr-TR" dirty="0">
                  <a:solidFill>
                    <a:srgbClr val="231F20"/>
                  </a:solidFill>
                </a:rPr>
                <a:t>Zamanla körlüğe</a:t>
              </a:r>
            </a:p>
            <a:p>
              <a:r>
                <a:rPr lang="tr-TR" dirty="0">
                  <a:solidFill>
                    <a:srgbClr val="231F20"/>
                  </a:solidFill>
                </a:rPr>
                <a:t>kadar varabilecek</a:t>
              </a:r>
            </a:p>
            <a:p>
              <a:r>
                <a:rPr lang="tr-TR" dirty="0">
                  <a:solidFill>
                    <a:srgbClr val="231F20"/>
                  </a:solidFill>
                </a:rPr>
                <a:t>hasarlara neden olur.</a:t>
              </a:r>
            </a:p>
          </p:txBody>
        </p:sp>
      </p:grpSp>
      <p:grpSp>
        <p:nvGrpSpPr>
          <p:cNvPr id="36" name="Grup 35"/>
          <p:cNvGrpSpPr/>
          <p:nvPr/>
        </p:nvGrpSpPr>
        <p:grpSpPr>
          <a:xfrm>
            <a:off x="356650" y="3169772"/>
            <a:ext cx="4314628" cy="1440000"/>
            <a:chOff x="356650" y="3169772"/>
            <a:chExt cx="4314628" cy="1440000"/>
          </a:xfrm>
        </p:grpSpPr>
        <p:sp>
          <p:nvSpPr>
            <p:cNvPr id="42" name="Oval 41"/>
            <p:cNvSpPr/>
            <p:nvPr/>
          </p:nvSpPr>
          <p:spPr>
            <a:xfrm>
              <a:off x="356650" y="3169772"/>
              <a:ext cx="1440000" cy="1440000"/>
            </a:xfrm>
            <a:prstGeom prst="ellipse">
              <a:avLst/>
            </a:prstGeom>
            <a:blipFill dpi="0" rotWithShape="1">
              <a:blip r:embed="rId5"/>
              <a:srcRect/>
              <a:stretch>
                <a:fillRect l="-26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Dikdörtgen 42"/>
            <p:cNvSpPr/>
            <p:nvPr/>
          </p:nvSpPr>
          <p:spPr>
            <a:xfrm>
              <a:off x="1796650" y="3433506"/>
              <a:ext cx="2874628" cy="923330"/>
            </a:xfrm>
            <a:prstGeom prst="rect">
              <a:avLst/>
            </a:prstGeom>
          </p:spPr>
          <p:txBody>
            <a:bodyPr wrap="square">
              <a:spAutoFit/>
            </a:bodyPr>
            <a:lstStyle/>
            <a:p>
              <a:r>
                <a:rPr lang="sv-SE" dirty="0">
                  <a:solidFill>
                    <a:srgbClr val="E61F4F"/>
                  </a:solidFill>
                </a:rPr>
                <a:t>Kalpte: </a:t>
              </a:r>
              <a:r>
                <a:rPr lang="sv-SE" dirty="0">
                  <a:solidFill>
                    <a:srgbClr val="231F20"/>
                  </a:solidFill>
                </a:rPr>
                <a:t>Ritim bozukluğu</a:t>
              </a:r>
            </a:p>
            <a:p>
              <a:r>
                <a:rPr lang="sv-SE" dirty="0">
                  <a:solidFill>
                    <a:srgbClr val="231F20"/>
                  </a:solidFill>
                </a:rPr>
                <a:t>ve damar kireçlenmesin</a:t>
              </a:r>
              <a:r>
                <a:rPr lang="tr-TR" dirty="0">
                  <a:solidFill>
                    <a:srgbClr val="231F20"/>
                  </a:solidFill>
                </a:rPr>
                <a:t>e</a:t>
              </a:r>
              <a:endParaRPr lang="sv-SE" dirty="0">
                <a:solidFill>
                  <a:srgbClr val="231F20"/>
                </a:solidFill>
              </a:endParaRPr>
            </a:p>
            <a:p>
              <a:r>
                <a:rPr lang="sv-SE" dirty="0">
                  <a:solidFill>
                    <a:srgbClr val="231F20"/>
                  </a:solidFill>
                </a:rPr>
                <a:t>neden olur. </a:t>
              </a:r>
              <a:endParaRPr lang="tr-TR" dirty="0">
                <a:solidFill>
                  <a:srgbClr val="231F20"/>
                </a:solidFill>
              </a:endParaRPr>
            </a:p>
          </p:txBody>
        </p:sp>
      </p:grpSp>
      <p:grpSp>
        <p:nvGrpSpPr>
          <p:cNvPr id="44" name="Grup 43"/>
          <p:cNvGrpSpPr/>
          <p:nvPr/>
        </p:nvGrpSpPr>
        <p:grpSpPr>
          <a:xfrm>
            <a:off x="6102714" y="1474434"/>
            <a:ext cx="4685353" cy="1440000"/>
            <a:chOff x="6111278" y="1474434"/>
            <a:chExt cx="4685353" cy="1440000"/>
          </a:xfrm>
        </p:grpSpPr>
        <p:sp>
          <p:nvSpPr>
            <p:cNvPr id="45" name="Oval 44"/>
            <p:cNvSpPr/>
            <p:nvPr/>
          </p:nvSpPr>
          <p:spPr>
            <a:xfrm>
              <a:off x="6111278" y="1474434"/>
              <a:ext cx="1440000" cy="1440000"/>
            </a:xfrm>
            <a:prstGeom prst="ellipse">
              <a:avLst/>
            </a:prstGeom>
            <a:blipFill dpi="0" rotWithShape="1">
              <a:blip r:embed="rId6"/>
              <a:srcRect/>
              <a:stretch>
                <a:fillRect/>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Dikdörtgen 45"/>
            <p:cNvSpPr/>
            <p:nvPr/>
          </p:nvSpPr>
          <p:spPr>
            <a:xfrm>
              <a:off x="7551277" y="1594269"/>
              <a:ext cx="3245354" cy="1200329"/>
            </a:xfrm>
            <a:prstGeom prst="rect">
              <a:avLst/>
            </a:prstGeom>
          </p:spPr>
          <p:txBody>
            <a:bodyPr wrap="square">
              <a:spAutoFit/>
            </a:bodyPr>
            <a:lstStyle/>
            <a:p>
              <a:r>
                <a:rPr lang="sv-SE" dirty="0">
                  <a:solidFill>
                    <a:srgbClr val="E61F4F"/>
                  </a:solidFill>
                </a:rPr>
                <a:t>Beyinde: </a:t>
              </a:r>
              <a:r>
                <a:rPr lang="sv-SE" dirty="0">
                  <a:solidFill>
                    <a:srgbClr val="231F20"/>
                  </a:solidFill>
                </a:rPr>
                <a:t>Alkol, beyin hücrelerini</a:t>
              </a:r>
            </a:p>
            <a:p>
              <a:r>
                <a:rPr lang="sv-SE" dirty="0">
                  <a:solidFill>
                    <a:srgbClr val="231F20"/>
                  </a:solidFill>
                </a:rPr>
                <a:t>öldürdüğü için zamanla beyin</a:t>
              </a:r>
            </a:p>
            <a:p>
              <a:r>
                <a:rPr lang="sv-SE" dirty="0">
                  <a:solidFill>
                    <a:srgbClr val="231F20"/>
                  </a:solidFill>
                </a:rPr>
                <a:t>küçülür. Bu durum erken</a:t>
              </a:r>
            </a:p>
            <a:p>
              <a:r>
                <a:rPr lang="sv-SE" dirty="0">
                  <a:solidFill>
                    <a:srgbClr val="231F20"/>
                  </a:solidFill>
                </a:rPr>
                <a:t>yaşlanma ve bunamaya yol açar.</a:t>
              </a:r>
              <a:endParaRPr lang="tr-TR" dirty="0">
                <a:solidFill>
                  <a:srgbClr val="231F20"/>
                </a:solidFill>
              </a:endParaRPr>
            </a:p>
          </p:txBody>
        </p:sp>
      </p:grpSp>
      <p:grpSp>
        <p:nvGrpSpPr>
          <p:cNvPr id="47" name="Grup 46"/>
          <p:cNvGrpSpPr/>
          <p:nvPr/>
        </p:nvGrpSpPr>
        <p:grpSpPr>
          <a:xfrm>
            <a:off x="6102714" y="3169771"/>
            <a:ext cx="4685353" cy="1440000"/>
            <a:chOff x="6111278" y="3169771"/>
            <a:chExt cx="4685353" cy="1440000"/>
          </a:xfrm>
        </p:grpSpPr>
        <p:sp>
          <p:nvSpPr>
            <p:cNvPr id="48" name="Oval 47"/>
            <p:cNvSpPr/>
            <p:nvPr/>
          </p:nvSpPr>
          <p:spPr>
            <a:xfrm>
              <a:off x="6111278" y="3169771"/>
              <a:ext cx="1440000" cy="1440000"/>
            </a:xfrm>
            <a:prstGeom prst="ellipse">
              <a:avLst/>
            </a:prstGeom>
            <a:blipFill dpi="0" rotWithShape="1">
              <a:blip r:embed="rId7"/>
              <a:srcRect/>
              <a:stretch>
                <a:fillRect l="-50000" t="-80000" r="-103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Dikdörtgen 48"/>
            <p:cNvSpPr/>
            <p:nvPr/>
          </p:nvSpPr>
          <p:spPr>
            <a:xfrm>
              <a:off x="7551277" y="3573003"/>
              <a:ext cx="3245354" cy="923330"/>
            </a:xfrm>
            <a:prstGeom prst="rect">
              <a:avLst/>
            </a:prstGeom>
          </p:spPr>
          <p:txBody>
            <a:bodyPr wrap="square">
              <a:spAutoFit/>
            </a:bodyPr>
            <a:lstStyle/>
            <a:p>
              <a:r>
                <a:rPr lang="sv-SE" dirty="0">
                  <a:solidFill>
                    <a:srgbClr val="E61F4F"/>
                  </a:solidFill>
                </a:rPr>
                <a:t>Mide ve Yemek Borusunda:</a:t>
              </a:r>
            </a:p>
            <a:p>
              <a:r>
                <a:rPr lang="sv-SE" dirty="0">
                  <a:solidFill>
                    <a:srgbClr val="231F20"/>
                  </a:solidFill>
                </a:rPr>
                <a:t>Gastrit, ülser ve mide</a:t>
              </a:r>
            </a:p>
            <a:p>
              <a:r>
                <a:rPr lang="sv-SE" dirty="0">
                  <a:solidFill>
                    <a:srgbClr val="231F20"/>
                  </a:solidFill>
                </a:rPr>
                <a:t>iltihabı oluşumuna yol açar. </a:t>
              </a:r>
              <a:endParaRPr lang="tr-TR" dirty="0">
                <a:solidFill>
                  <a:srgbClr val="231F20"/>
                </a:solidFill>
              </a:endParaRPr>
            </a:p>
          </p:txBody>
        </p:sp>
      </p:grpSp>
    </p:spTree>
    <p:extLst>
      <p:ext uri="{BB962C8B-B14F-4D97-AF65-F5344CB8AC3E}">
        <p14:creationId xmlns:p14="http://schemas.microsoft.com/office/powerpoint/2010/main" val="5360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250"/>
                                        <p:tgtEl>
                                          <p:spTgt spid="33"/>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250"/>
                                        <p:tgtEl>
                                          <p:spTgt spid="44"/>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250"/>
                                        <p:tgtEl>
                                          <p:spTgt spid="36"/>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7140"/>
            <a:ext cx="7923284" cy="830997"/>
          </a:xfrm>
          <a:prstGeom prst="rect">
            <a:avLst/>
          </a:prstGeom>
          <a:noFill/>
        </p:spPr>
        <p:txBody>
          <a:bodyPr wrap="square" rtlCol="0">
            <a:spAutoFit/>
          </a:bodyPr>
          <a:lstStyle/>
          <a:p>
            <a:r>
              <a:rPr lang="tr-TR" sz="4800" b="1" dirty="0"/>
              <a:t>Uzun dönemdeki etkileri</a:t>
            </a:r>
          </a:p>
        </p:txBody>
      </p:sp>
      <p:grpSp>
        <p:nvGrpSpPr>
          <p:cNvPr id="22" name="Grup 21"/>
          <p:cNvGrpSpPr/>
          <p:nvPr/>
        </p:nvGrpSpPr>
        <p:grpSpPr>
          <a:xfrm>
            <a:off x="356650" y="1474434"/>
            <a:ext cx="4314628" cy="1440000"/>
            <a:chOff x="356650" y="1474434"/>
            <a:chExt cx="4314628" cy="1440000"/>
          </a:xfrm>
        </p:grpSpPr>
        <p:sp>
          <p:nvSpPr>
            <p:cNvPr id="25" name="Oval 24"/>
            <p:cNvSpPr/>
            <p:nvPr/>
          </p:nvSpPr>
          <p:spPr>
            <a:xfrm>
              <a:off x="356650" y="1474434"/>
              <a:ext cx="1440000" cy="1440000"/>
            </a:xfrm>
            <a:prstGeom prst="ellipse">
              <a:avLst/>
            </a:prstGeom>
            <a:blipFill>
              <a:blip r:embed="rId4"/>
              <a:stretch>
                <a:fillRect l="-50000" t="-80000" r="-103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7" name="Dikdörtgen 26"/>
            <p:cNvSpPr/>
            <p:nvPr/>
          </p:nvSpPr>
          <p:spPr>
            <a:xfrm>
              <a:off x="1796650" y="1594269"/>
              <a:ext cx="2874628" cy="1200329"/>
            </a:xfrm>
            <a:prstGeom prst="rect">
              <a:avLst/>
            </a:prstGeom>
          </p:spPr>
          <p:txBody>
            <a:bodyPr wrap="square">
              <a:spAutoFit/>
            </a:bodyPr>
            <a:lstStyle/>
            <a:p>
              <a:r>
                <a:rPr lang="tr-TR" dirty="0">
                  <a:solidFill>
                    <a:srgbClr val="E61F4F"/>
                  </a:solidFill>
                </a:rPr>
                <a:t>Yüzde: </a:t>
              </a:r>
              <a:r>
                <a:rPr lang="tr-TR" dirty="0">
                  <a:solidFill>
                    <a:srgbClr val="231F20"/>
                  </a:solidFill>
                </a:rPr>
                <a:t>Cildin doğal ve canlı</a:t>
              </a:r>
            </a:p>
            <a:p>
              <a:r>
                <a:rPr lang="tr-TR" dirty="0">
                  <a:solidFill>
                    <a:srgbClr val="231F20"/>
                  </a:solidFill>
                </a:rPr>
                <a:t>görünümünü kaybetmesine</a:t>
              </a:r>
            </a:p>
            <a:p>
              <a:r>
                <a:rPr lang="tr-TR" dirty="0">
                  <a:solidFill>
                    <a:srgbClr val="231F20"/>
                  </a:solidFill>
                </a:rPr>
                <a:t>yol açar. Kalıcı veya yamalı</a:t>
              </a:r>
            </a:p>
            <a:p>
              <a:r>
                <a:rPr lang="tr-TR" dirty="0">
                  <a:solidFill>
                    <a:srgbClr val="231F20"/>
                  </a:solidFill>
                </a:rPr>
                <a:t>kızarıklıklara neden olur.</a:t>
              </a:r>
            </a:p>
          </p:txBody>
        </p:sp>
      </p:grpSp>
      <p:grpSp>
        <p:nvGrpSpPr>
          <p:cNvPr id="29" name="Grup 28"/>
          <p:cNvGrpSpPr/>
          <p:nvPr/>
        </p:nvGrpSpPr>
        <p:grpSpPr>
          <a:xfrm>
            <a:off x="356650" y="3169772"/>
            <a:ext cx="4314628" cy="1440000"/>
            <a:chOff x="356650" y="3169772"/>
            <a:chExt cx="4314628" cy="1440000"/>
          </a:xfrm>
        </p:grpSpPr>
        <p:sp>
          <p:nvSpPr>
            <p:cNvPr id="30" name="Oval 29"/>
            <p:cNvSpPr/>
            <p:nvPr/>
          </p:nvSpPr>
          <p:spPr>
            <a:xfrm>
              <a:off x="356650" y="3169772"/>
              <a:ext cx="1440000" cy="1440000"/>
            </a:xfrm>
            <a:prstGeom prst="ellipse">
              <a:avLst/>
            </a:prstGeom>
            <a:blipFill dpi="0" rotWithShape="1">
              <a:blip r:embed="rId5"/>
              <a:srcRect/>
              <a:stretch>
                <a:fillRect l="-15000" t="-17000" r="-16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1" name="Dikdörtgen 30"/>
            <p:cNvSpPr/>
            <p:nvPr/>
          </p:nvSpPr>
          <p:spPr>
            <a:xfrm>
              <a:off x="1796650" y="3560688"/>
              <a:ext cx="2874628" cy="646331"/>
            </a:xfrm>
            <a:prstGeom prst="rect">
              <a:avLst/>
            </a:prstGeom>
          </p:spPr>
          <p:txBody>
            <a:bodyPr wrap="square">
              <a:spAutoFit/>
            </a:bodyPr>
            <a:lstStyle/>
            <a:p>
              <a:r>
                <a:rPr lang="sv-SE" dirty="0">
                  <a:solidFill>
                    <a:srgbClr val="E61F4F"/>
                  </a:solidFill>
                </a:rPr>
                <a:t>Akciğerlerde: </a:t>
              </a:r>
              <a:r>
                <a:rPr lang="sv-SE" dirty="0">
                  <a:solidFill>
                    <a:srgbClr val="231F20"/>
                  </a:solidFill>
                </a:rPr>
                <a:t>Akut akciğer </a:t>
              </a:r>
            </a:p>
            <a:p>
              <a:r>
                <a:rPr lang="tr-TR" dirty="0">
                  <a:solidFill>
                    <a:srgbClr val="231F20"/>
                  </a:solidFill>
                </a:rPr>
                <a:t>i</a:t>
              </a:r>
              <a:r>
                <a:rPr lang="sv-SE" dirty="0">
                  <a:solidFill>
                    <a:srgbClr val="231F20"/>
                  </a:solidFill>
                </a:rPr>
                <a:t>ltihabına yol açar.</a:t>
              </a:r>
              <a:endParaRPr lang="tr-TR" dirty="0">
                <a:solidFill>
                  <a:srgbClr val="231F20"/>
                </a:solidFill>
              </a:endParaRPr>
            </a:p>
          </p:txBody>
        </p:sp>
      </p:grpSp>
      <p:grpSp>
        <p:nvGrpSpPr>
          <p:cNvPr id="32" name="Grup 31"/>
          <p:cNvGrpSpPr/>
          <p:nvPr/>
        </p:nvGrpSpPr>
        <p:grpSpPr>
          <a:xfrm>
            <a:off x="6111278" y="1474434"/>
            <a:ext cx="4685353" cy="1440000"/>
            <a:chOff x="6111278" y="1474434"/>
            <a:chExt cx="4685353" cy="1440000"/>
          </a:xfrm>
        </p:grpSpPr>
        <p:sp>
          <p:nvSpPr>
            <p:cNvPr id="33" name="Oval 32"/>
            <p:cNvSpPr/>
            <p:nvPr/>
          </p:nvSpPr>
          <p:spPr>
            <a:xfrm>
              <a:off x="6111278" y="1474434"/>
              <a:ext cx="1440000" cy="1440000"/>
            </a:xfrm>
            <a:prstGeom prst="ellipse">
              <a:avLst/>
            </a:prstGeom>
            <a:blipFill dpi="0" rotWithShape="1">
              <a:blip r:embed="rId6"/>
              <a:srcRect/>
              <a:stretch>
                <a:fillRect l="-64000" r="-64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33"/>
            <p:cNvSpPr/>
            <p:nvPr/>
          </p:nvSpPr>
          <p:spPr>
            <a:xfrm>
              <a:off x="7551277" y="1594269"/>
              <a:ext cx="3245354" cy="1200329"/>
            </a:xfrm>
            <a:prstGeom prst="rect">
              <a:avLst/>
            </a:prstGeom>
          </p:spPr>
          <p:txBody>
            <a:bodyPr wrap="square">
              <a:spAutoFit/>
            </a:bodyPr>
            <a:lstStyle/>
            <a:p>
              <a:r>
                <a:rPr lang="sv-SE" dirty="0">
                  <a:solidFill>
                    <a:srgbClr val="E61F4F"/>
                  </a:solidFill>
                </a:rPr>
                <a:t>Karaciğerde: </a:t>
              </a:r>
              <a:r>
                <a:rPr lang="sv-SE" dirty="0">
                  <a:solidFill>
                    <a:srgbClr val="231F20"/>
                  </a:solidFill>
                </a:rPr>
                <a:t>Yağlanma</a:t>
              </a:r>
            </a:p>
            <a:p>
              <a:r>
                <a:rPr lang="sv-SE" dirty="0">
                  <a:solidFill>
                    <a:srgbClr val="231F20"/>
                  </a:solidFill>
                </a:rPr>
                <a:t>meydana getirir. Ciddi</a:t>
              </a:r>
            </a:p>
            <a:p>
              <a:r>
                <a:rPr lang="sv-SE" dirty="0">
                  <a:solidFill>
                    <a:srgbClr val="231F20"/>
                  </a:solidFill>
                </a:rPr>
                <a:t>karaciğer hastalıklarına</a:t>
              </a:r>
            </a:p>
            <a:p>
              <a:r>
                <a:rPr lang="sv-SE" dirty="0">
                  <a:solidFill>
                    <a:srgbClr val="231F20"/>
                  </a:solidFill>
                </a:rPr>
                <a:t>sebep olur.</a:t>
              </a:r>
              <a:endParaRPr lang="tr-TR" dirty="0">
                <a:solidFill>
                  <a:srgbClr val="231F20"/>
                </a:solidFill>
              </a:endParaRPr>
            </a:p>
          </p:txBody>
        </p:sp>
      </p:grpSp>
    </p:spTree>
    <p:extLst>
      <p:ext uri="{BB962C8B-B14F-4D97-AF65-F5344CB8AC3E}">
        <p14:creationId xmlns:p14="http://schemas.microsoft.com/office/powerpoint/2010/main" val="317163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50"/>
                                        <p:tgtEl>
                                          <p:spTgt spid="22"/>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250"/>
                                        <p:tgtEl>
                                          <p:spTgt spid="32"/>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ikdörtgen 23"/>
          <p:cNvSpPr/>
          <p:nvPr/>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chemeClr val="bg1"/>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Nasıl başlanıyor?</a:t>
            </a:r>
          </a:p>
        </p:txBody>
      </p:sp>
      <p:grpSp>
        <p:nvGrpSpPr>
          <p:cNvPr id="29" name="Grup 28"/>
          <p:cNvGrpSpPr/>
          <p:nvPr/>
        </p:nvGrpSpPr>
        <p:grpSpPr>
          <a:xfrm>
            <a:off x="554927" y="2458003"/>
            <a:ext cx="7464948" cy="1200329"/>
            <a:chOff x="554927" y="1881525"/>
            <a:chExt cx="7464948" cy="1200329"/>
          </a:xfrm>
        </p:grpSpPr>
        <p:sp>
          <p:nvSpPr>
            <p:cNvPr id="30" name="Metin kutusu 29"/>
            <p:cNvSpPr txBox="1"/>
            <p:nvPr/>
          </p:nvSpPr>
          <p:spPr>
            <a:xfrm>
              <a:off x="746177" y="1881525"/>
              <a:ext cx="7273698" cy="1200329"/>
            </a:xfrm>
            <a:prstGeom prst="rect">
              <a:avLst/>
            </a:prstGeom>
            <a:noFill/>
          </p:spPr>
          <p:txBody>
            <a:bodyPr wrap="square" rtlCol="0">
              <a:spAutoFit/>
            </a:bodyPr>
            <a:lstStyle/>
            <a:p>
              <a:r>
                <a:rPr lang="tr-TR" b="1" dirty="0">
                  <a:solidFill>
                    <a:srgbClr val="E61F4F"/>
                  </a:solidFill>
                </a:rPr>
                <a:t>Arkadaş Baskısı</a:t>
              </a:r>
            </a:p>
            <a:p>
              <a:r>
                <a:rPr lang="tr-TR" b="1" dirty="0">
                  <a:solidFill>
                    <a:srgbClr val="575757"/>
                  </a:solidFill>
                </a:rPr>
                <a:t>“Bir dene, maksat muhabbet olsun!” </a:t>
              </a:r>
            </a:p>
            <a:p>
              <a:r>
                <a:rPr lang="tr-TR" dirty="0">
                  <a:solidFill>
                    <a:srgbClr val="575757"/>
                  </a:solidFill>
                </a:rPr>
                <a:t>Bazı kişiler grup içinde kabul görebilmek için</a:t>
              </a:r>
            </a:p>
            <a:p>
              <a:r>
                <a:rPr lang="tr-TR" dirty="0">
                  <a:solidFill>
                    <a:srgbClr val="575757"/>
                  </a:solidFill>
                </a:rPr>
                <a:t>arkadaşlarının davetiyle alkol kullanmaya başlarlar.</a:t>
              </a:r>
            </a:p>
          </p:txBody>
        </p:sp>
        <p:pic>
          <p:nvPicPr>
            <p:cNvPr id="31" name="Resim 3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6903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par>
                          <p:cTn id="28" fill="hold">
                            <p:stCondLst>
                              <p:cond delay="1250"/>
                            </p:stCondLst>
                            <p:childTnLst>
                              <p:par>
                                <p:cTn id="29" presetID="2" presetClass="entr" presetSubtype="2"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250" fill="hold"/>
                                        <p:tgtEl>
                                          <p:spTgt spid="23"/>
                                        </p:tgtEl>
                                        <p:attrNameLst>
                                          <p:attrName>ppt_x</p:attrName>
                                        </p:attrNameLst>
                                      </p:cBhvr>
                                      <p:tavLst>
                                        <p:tav tm="0">
                                          <p:val>
                                            <p:strVal val="1+#ppt_w/2"/>
                                          </p:val>
                                        </p:tav>
                                        <p:tav tm="100000">
                                          <p:val>
                                            <p:strVal val="#ppt_x"/>
                                          </p:val>
                                        </p:tav>
                                      </p:tavLst>
                                    </p:anim>
                                    <p:anim calcmode="lin" valueType="num">
                                      <p:cBhvr additive="base">
                                        <p:cTn id="32" dur="250" fill="hold"/>
                                        <p:tgtEl>
                                          <p:spTgt spid="23"/>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 presetClass="entr" presetSubtype="2"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250" fill="hold"/>
                                        <p:tgtEl>
                                          <p:spTgt spid="24"/>
                                        </p:tgtEl>
                                        <p:attrNameLst>
                                          <p:attrName>ppt_x</p:attrName>
                                        </p:attrNameLst>
                                      </p:cBhvr>
                                      <p:tavLst>
                                        <p:tav tm="0">
                                          <p:val>
                                            <p:strVal val="1+#ppt_w/2"/>
                                          </p:val>
                                        </p:tav>
                                        <p:tav tm="100000">
                                          <p:val>
                                            <p:strVal val="#ppt_x"/>
                                          </p:val>
                                        </p:tav>
                                      </p:tavLst>
                                    </p:anim>
                                    <p:anim calcmode="lin" valueType="num">
                                      <p:cBhvr additive="base">
                                        <p:cTn id="37" dur="2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3" grpId="0" animBg="1"/>
      <p:bldP spid="15" grpId="0" animBg="1"/>
      <p:bldP spid="26" grpId="0" animBg="1"/>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ikdörtgen 23"/>
          <p:cNvSpPr/>
          <p:nvPr/>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78000" t="-36000" r="-16000" b="-63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chemeClr val="bg1"/>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14</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Nasıl başlanıyor?</a:t>
            </a:r>
          </a:p>
        </p:txBody>
      </p:sp>
      <p:grpSp>
        <p:nvGrpSpPr>
          <p:cNvPr id="16" name="Grup 15"/>
          <p:cNvGrpSpPr/>
          <p:nvPr/>
        </p:nvGrpSpPr>
        <p:grpSpPr>
          <a:xfrm>
            <a:off x="554927" y="2467096"/>
            <a:ext cx="7464948" cy="1477328"/>
            <a:chOff x="554927" y="1881525"/>
            <a:chExt cx="7464948" cy="1477328"/>
          </a:xfrm>
        </p:grpSpPr>
        <p:sp>
          <p:nvSpPr>
            <p:cNvPr id="17" name="Metin kutusu 16"/>
            <p:cNvSpPr txBox="1"/>
            <p:nvPr/>
          </p:nvSpPr>
          <p:spPr>
            <a:xfrm>
              <a:off x="746177" y="1881525"/>
              <a:ext cx="7273698" cy="1477328"/>
            </a:xfrm>
            <a:prstGeom prst="rect">
              <a:avLst/>
            </a:prstGeom>
            <a:noFill/>
          </p:spPr>
          <p:txBody>
            <a:bodyPr wrap="square" rtlCol="0">
              <a:spAutoFit/>
            </a:bodyPr>
            <a:lstStyle/>
            <a:p>
              <a:r>
                <a:rPr lang="tr-TR" b="1" dirty="0">
                  <a:solidFill>
                    <a:srgbClr val="E61F4F"/>
                  </a:solidFill>
                </a:rPr>
                <a:t>Yanlış Algılar</a:t>
              </a:r>
            </a:p>
            <a:p>
              <a:r>
                <a:rPr lang="tr-TR" b="1" dirty="0">
                  <a:solidFill>
                    <a:srgbClr val="575757"/>
                  </a:solidFill>
                </a:rPr>
                <a:t>“Bir kerecikten bir şey olmaz!”</a:t>
              </a:r>
            </a:p>
            <a:p>
              <a:r>
                <a:rPr lang="tr-TR" dirty="0">
                  <a:solidFill>
                    <a:srgbClr val="575757"/>
                  </a:solidFill>
                </a:rPr>
                <a:t>Böylece kişi, “Bir kerecik!” diyerek alkolü dener.</a:t>
              </a:r>
            </a:p>
            <a:p>
              <a:r>
                <a:rPr lang="tr-TR" dirty="0">
                  <a:solidFill>
                    <a:srgbClr val="575757"/>
                  </a:solidFill>
                </a:rPr>
                <a:t>Fakat bu durum bir kereyle sınırlı kalmaz,</a:t>
              </a:r>
            </a:p>
            <a:p>
              <a:r>
                <a:rPr lang="tr-TR" dirty="0">
                  <a:solidFill>
                    <a:srgbClr val="575757"/>
                  </a:solidFill>
                </a:rPr>
                <a:t>mutlaka devamı gelir.</a:t>
              </a:r>
            </a:p>
          </p:txBody>
        </p:sp>
        <p:pic>
          <p:nvPicPr>
            <p:cNvPr id="18" name="Resim 1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73717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250" fill="hold"/>
                                        <p:tgtEl>
                                          <p:spTgt spid="23"/>
                                        </p:tgtEl>
                                        <p:attrNameLst>
                                          <p:attrName>ppt_x</p:attrName>
                                        </p:attrNameLst>
                                      </p:cBhvr>
                                      <p:tavLst>
                                        <p:tav tm="0">
                                          <p:val>
                                            <p:strVal val="1+#ppt_w/2"/>
                                          </p:val>
                                        </p:tav>
                                        <p:tav tm="100000">
                                          <p:val>
                                            <p:strVal val="#ppt_x"/>
                                          </p:val>
                                        </p:tav>
                                      </p:tavLst>
                                    </p:anim>
                                    <p:anim calcmode="lin" valueType="num">
                                      <p:cBhvr additive="base">
                                        <p:cTn id="28" dur="250" fill="hold"/>
                                        <p:tgtEl>
                                          <p:spTgt spid="23"/>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250" fill="hold"/>
                                        <p:tgtEl>
                                          <p:spTgt spid="24"/>
                                        </p:tgtEl>
                                        <p:attrNameLst>
                                          <p:attrName>ppt_x</p:attrName>
                                        </p:attrNameLst>
                                      </p:cBhvr>
                                      <p:tavLst>
                                        <p:tav tm="0">
                                          <p:val>
                                            <p:strVal val="1+#ppt_w/2"/>
                                          </p:val>
                                        </p:tav>
                                        <p:tav tm="100000">
                                          <p:val>
                                            <p:strVal val="#ppt_x"/>
                                          </p:val>
                                        </p:tav>
                                      </p:tavLst>
                                    </p:anim>
                                    <p:anim calcmode="lin" valueType="num">
                                      <p:cBhvr additive="base">
                                        <p:cTn id="33" dur="250" fill="hold"/>
                                        <p:tgtEl>
                                          <p:spTgt spid="24"/>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3" grpId="0" animBg="1"/>
      <p:bldP spid="15" grpId="0" animBg="1"/>
      <p:bldP spid="26" grpId="0" animBg="1"/>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Dikdörtgen 23"/>
          <p:cNvSpPr/>
          <p:nvPr/>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4"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l="-47000" b="-26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chemeClr val="bg1"/>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Nasıl başlanıyor?</a:t>
            </a:r>
          </a:p>
        </p:txBody>
      </p:sp>
      <p:grpSp>
        <p:nvGrpSpPr>
          <p:cNvPr id="19" name="Grup 18"/>
          <p:cNvGrpSpPr/>
          <p:nvPr/>
        </p:nvGrpSpPr>
        <p:grpSpPr>
          <a:xfrm>
            <a:off x="554927" y="2471766"/>
            <a:ext cx="7464948" cy="1477328"/>
            <a:chOff x="554927" y="1881525"/>
            <a:chExt cx="7464948" cy="1477328"/>
          </a:xfrm>
        </p:grpSpPr>
        <p:sp>
          <p:nvSpPr>
            <p:cNvPr id="20" name="Metin kutusu 19"/>
            <p:cNvSpPr txBox="1"/>
            <p:nvPr/>
          </p:nvSpPr>
          <p:spPr>
            <a:xfrm>
              <a:off x="746177" y="1881525"/>
              <a:ext cx="7273698" cy="1477328"/>
            </a:xfrm>
            <a:prstGeom prst="rect">
              <a:avLst/>
            </a:prstGeom>
            <a:noFill/>
          </p:spPr>
          <p:txBody>
            <a:bodyPr wrap="square" rtlCol="0">
              <a:spAutoFit/>
            </a:bodyPr>
            <a:lstStyle/>
            <a:p>
              <a:r>
                <a:rPr lang="tr-TR" b="1" dirty="0">
                  <a:solidFill>
                    <a:srgbClr val="E61F4F"/>
                  </a:solidFill>
                </a:rPr>
                <a:t>Sorunlardan Kaçış</a:t>
              </a:r>
            </a:p>
            <a:p>
              <a:r>
                <a:rPr lang="tr-TR" b="1" dirty="0">
                  <a:solidFill>
                    <a:srgbClr val="575757"/>
                  </a:solidFill>
                </a:rPr>
                <a:t>“Dertlerini unutursun!” </a:t>
              </a:r>
            </a:p>
            <a:p>
              <a:r>
                <a:rPr lang="tr-TR" dirty="0">
                  <a:solidFill>
                    <a:srgbClr val="575757"/>
                  </a:solidFill>
                </a:rPr>
                <a:t>Bazı insanlar, alkol kullanmayı sorunlardan kaçış yolu olarak görürler.</a:t>
              </a:r>
            </a:p>
            <a:p>
              <a:r>
                <a:rPr lang="tr-TR" dirty="0">
                  <a:solidFill>
                    <a:srgbClr val="575757"/>
                  </a:solidFill>
                </a:rPr>
                <a:t>Ne var ki alkol, sorunları asla çözmez, aksine kişinin çözümleri</a:t>
              </a:r>
            </a:p>
            <a:p>
              <a:r>
                <a:rPr lang="tr-TR" dirty="0">
                  <a:solidFill>
                    <a:srgbClr val="575757"/>
                  </a:solidFill>
                </a:rPr>
                <a:t>geciktirmesine ya da çözüm gücünü kaybetmesine yol açar. </a:t>
              </a:r>
            </a:p>
          </p:txBody>
        </p:sp>
        <p:pic>
          <p:nvPicPr>
            <p:cNvPr id="21" name="Resim 2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64858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250" fill="hold"/>
                                        <p:tgtEl>
                                          <p:spTgt spid="23"/>
                                        </p:tgtEl>
                                        <p:attrNameLst>
                                          <p:attrName>ppt_x</p:attrName>
                                        </p:attrNameLst>
                                      </p:cBhvr>
                                      <p:tavLst>
                                        <p:tav tm="0">
                                          <p:val>
                                            <p:strVal val="1+#ppt_w/2"/>
                                          </p:val>
                                        </p:tav>
                                        <p:tav tm="100000">
                                          <p:val>
                                            <p:strVal val="#ppt_x"/>
                                          </p:val>
                                        </p:tav>
                                      </p:tavLst>
                                    </p:anim>
                                    <p:anim calcmode="lin" valueType="num">
                                      <p:cBhvr additive="base">
                                        <p:cTn id="28" dur="250" fill="hold"/>
                                        <p:tgtEl>
                                          <p:spTgt spid="23"/>
                                        </p:tgtEl>
                                        <p:attrNameLst>
                                          <p:attrName>ppt_y</p:attrName>
                                        </p:attrNameLst>
                                      </p:cBhvr>
                                      <p:tavLst>
                                        <p:tav tm="0">
                                          <p:val>
                                            <p:strVal val="#ppt_y"/>
                                          </p:val>
                                        </p:tav>
                                        <p:tav tm="100000">
                                          <p:val>
                                            <p:strVal val="#ppt_y"/>
                                          </p:val>
                                        </p:tav>
                                      </p:tavLst>
                                    </p:anim>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250" fill="hold"/>
                                        <p:tgtEl>
                                          <p:spTgt spid="24"/>
                                        </p:tgtEl>
                                        <p:attrNameLst>
                                          <p:attrName>ppt_x</p:attrName>
                                        </p:attrNameLst>
                                      </p:cBhvr>
                                      <p:tavLst>
                                        <p:tav tm="0">
                                          <p:val>
                                            <p:strVal val="1+#ppt_w/2"/>
                                          </p:val>
                                        </p:tav>
                                        <p:tav tm="100000">
                                          <p:val>
                                            <p:strVal val="#ppt_x"/>
                                          </p:val>
                                        </p:tav>
                                      </p:tavLst>
                                    </p:anim>
                                    <p:anim calcmode="lin" valueType="num">
                                      <p:cBhvr additive="base">
                                        <p:cTn id="33" dur="250" fill="hold"/>
                                        <p:tgtEl>
                                          <p:spTgt spid="24"/>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13" grpId="0" animBg="1"/>
      <p:bldP spid="15" grpId="0" animBg="1"/>
      <p:bldP spid="26"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t="-7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EE7430"/>
                    </a:solidFill>
                  </a:rPr>
                  <a:t>16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7923284" cy="1569660"/>
          </a:xfrm>
          <a:prstGeom prst="rect">
            <a:avLst/>
          </a:prstGeom>
          <a:noFill/>
        </p:spPr>
        <p:txBody>
          <a:bodyPr wrap="square" rtlCol="0">
            <a:spAutoFit/>
          </a:bodyPr>
          <a:lstStyle/>
          <a:p>
            <a:r>
              <a:rPr lang="tr-TR" sz="4800" b="1" dirty="0"/>
              <a:t>Yetişkin ve genç bireyin</a:t>
            </a:r>
          </a:p>
          <a:p>
            <a:r>
              <a:rPr lang="tr-TR" sz="4800" b="1" dirty="0"/>
              <a:t>kullanım farkları</a:t>
            </a:r>
          </a:p>
        </p:txBody>
      </p:sp>
      <p:grpSp>
        <p:nvGrpSpPr>
          <p:cNvPr id="29" name="Grup 28"/>
          <p:cNvGrpSpPr/>
          <p:nvPr/>
        </p:nvGrpSpPr>
        <p:grpSpPr>
          <a:xfrm>
            <a:off x="554927" y="2058831"/>
            <a:ext cx="7464948" cy="1938992"/>
            <a:chOff x="554927" y="1881525"/>
            <a:chExt cx="7464948" cy="1938992"/>
          </a:xfrm>
        </p:grpSpPr>
        <p:sp>
          <p:nvSpPr>
            <p:cNvPr id="30" name="Metin kutusu 29"/>
            <p:cNvSpPr txBox="1"/>
            <p:nvPr/>
          </p:nvSpPr>
          <p:spPr>
            <a:xfrm>
              <a:off x="746177" y="1881525"/>
              <a:ext cx="7273698" cy="1938992"/>
            </a:xfrm>
            <a:prstGeom prst="rect">
              <a:avLst/>
            </a:prstGeom>
            <a:noFill/>
          </p:spPr>
          <p:txBody>
            <a:bodyPr wrap="square" rtlCol="0">
              <a:spAutoFit/>
            </a:bodyPr>
            <a:lstStyle/>
            <a:p>
              <a:r>
                <a:rPr lang="tr-TR" sz="2000" dirty="0">
                  <a:solidFill>
                    <a:srgbClr val="575757"/>
                  </a:solidFill>
                </a:rPr>
                <a:t>Alkol kullanımı gençler için çok daha zarar vericidir.</a:t>
              </a:r>
            </a:p>
            <a:p>
              <a:r>
                <a:rPr lang="tr-TR" sz="2000" dirty="0">
                  <a:solidFill>
                    <a:srgbClr val="575757"/>
                  </a:solidFill>
                </a:rPr>
                <a:t>Çünkü gençlerin beyin gelişimi henüz</a:t>
              </a:r>
            </a:p>
            <a:p>
              <a:r>
                <a:rPr lang="tr-TR" sz="2000" dirty="0">
                  <a:solidFill>
                    <a:srgbClr val="575757"/>
                  </a:solidFill>
                </a:rPr>
                <a:t>tamamlanmamıştır. Genç yaşlarda alkol kullanımı,</a:t>
              </a:r>
            </a:p>
            <a:p>
              <a:r>
                <a:rPr lang="tr-TR" sz="2000" dirty="0">
                  <a:solidFill>
                    <a:srgbClr val="575757"/>
                  </a:solidFill>
                </a:rPr>
                <a:t>beynin hafıza, kontrol ve koordinasyonla ilgili</a:t>
              </a:r>
            </a:p>
            <a:p>
              <a:r>
                <a:rPr lang="tr-TR" sz="2000" dirty="0">
                  <a:solidFill>
                    <a:srgbClr val="575757"/>
                  </a:solidFill>
                </a:rPr>
                <a:t>bölgelerinde hasar oluşturabilir. Bu da önemli</a:t>
              </a:r>
            </a:p>
            <a:p>
              <a:r>
                <a:rPr lang="tr-TR" sz="2000" dirty="0">
                  <a:solidFill>
                    <a:srgbClr val="575757"/>
                  </a:solidFill>
                </a:rPr>
                <a:t>sağlık sorunlarına sebep olabilir.</a:t>
              </a:r>
            </a:p>
          </p:txBody>
        </p:sp>
        <p:pic>
          <p:nvPicPr>
            <p:cNvPr id="31" name="Resim 30"/>
            <p:cNvPicPr>
              <a:picLocks noChangeAspect="1"/>
            </p:cNvPicPr>
            <p:nvPr/>
          </p:nvPicPr>
          <p:blipFill>
            <a:blip r:embed="rId5"/>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6" name="Grup 15"/>
          <p:cNvGrpSpPr/>
          <p:nvPr/>
        </p:nvGrpSpPr>
        <p:grpSpPr>
          <a:xfrm>
            <a:off x="554927" y="4098895"/>
            <a:ext cx="7464948" cy="707886"/>
            <a:chOff x="554927" y="1881525"/>
            <a:chExt cx="7464948" cy="707886"/>
          </a:xfrm>
        </p:grpSpPr>
        <p:sp>
          <p:nvSpPr>
            <p:cNvPr id="17" name="Metin kutusu 16"/>
            <p:cNvSpPr txBox="1"/>
            <p:nvPr/>
          </p:nvSpPr>
          <p:spPr>
            <a:xfrm>
              <a:off x="746177" y="1881525"/>
              <a:ext cx="7273698" cy="707886"/>
            </a:xfrm>
            <a:prstGeom prst="rect">
              <a:avLst/>
            </a:prstGeom>
            <a:noFill/>
          </p:spPr>
          <p:txBody>
            <a:bodyPr wrap="square" rtlCol="0">
              <a:spAutoFit/>
            </a:bodyPr>
            <a:lstStyle/>
            <a:p>
              <a:r>
                <a:rPr lang="tr-TR" sz="2000" dirty="0">
                  <a:solidFill>
                    <a:srgbClr val="E61F4F"/>
                  </a:solidFill>
                </a:rPr>
                <a:t>13 yaşında alkol kullanımına başlayan</a:t>
              </a:r>
            </a:p>
            <a:p>
              <a:r>
                <a:rPr lang="tr-TR" sz="2000" dirty="0">
                  <a:solidFill>
                    <a:srgbClr val="E61F4F"/>
                  </a:solidFill>
                </a:rPr>
                <a:t>gençlerde alkol bağımlısı olma riski %43 oranında!</a:t>
              </a:r>
            </a:p>
          </p:txBody>
        </p:sp>
        <p:pic>
          <p:nvPicPr>
            <p:cNvPr id="18" name="Resim 1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138931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250"/>
                                        <p:tgtEl>
                                          <p:spTgt spid="29"/>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300"/>
                                        <p:tgtEl>
                                          <p:spTgt spid="16"/>
                                        </p:tgtEl>
                                      </p:cBhvr>
                                    </p:animEffect>
                                  </p:childTnLst>
                                </p:cTn>
                              </p:par>
                            </p:childTnLst>
                          </p:cTn>
                        </p:par>
                        <p:par>
                          <p:cTn id="32" fill="hold">
                            <p:stCondLst>
                              <p:cond delay="1550"/>
                            </p:stCondLst>
                            <p:childTnLst>
                              <p:par>
                                <p:cTn id="33" presetID="2" presetClass="entr" presetSubtype="2"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250" fill="hold"/>
                                        <p:tgtEl>
                                          <p:spTgt spid="42"/>
                                        </p:tgtEl>
                                        <p:attrNameLst>
                                          <p:attrName>ppt_x</p:attrName>
                                        </p:attrNameLst>
                                      </p:cBhvr>
                                      <p:tavLst>
                                        <p:tav tm="0">
                                          <p:val>
                                            <p:strVal val="1+#ppt_w/2"/>
                                          </p:val>
                                        </p:tav>
                                        <p:tav tm="100000">
                                          <p:val>
                                            <p:strVal val="#ppt_x"/>
                                          </p:val>
                                        </p:tav>
                                      </p:tavLst>
                                    </p:anim>
                                    <p:anim calcmode="lin" valueType="num">
                                      <p:cBhvr additive="base">
                                        <p:cTn id="36" dur="250" fill="hold"/>
                                        <p:tgtEl>
                                          <p:spTgt spid="4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25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250" fill="hold"/>
                                        <p:tgtEl>
                                          <p:spTgt spid="43"/>
                                        </p:tgtEl>
                                        <p:attrNameLst>
                                          <p:attrName>ppt_x</p:attrName>
                                        </p:attrNameLst>
                                      </p:cBhvr>
                                      <p:tavLst>
                                        <p:tav tm="0">
                                          <p:val>
                                            <p:strVal val="1+#ppt_w/2"/>
                                          </p:val>
                                        </p:tav>
                                        <p:tav tm="100000">
                                          <p:val>
                                            <p:strVal val="#ppt_x"/>
                                          </p:val>
                                        </p:tav>
                                      </p:tavLst>
                                    </p:anim>
                                    <p:anim calcmode="lin" valueType="num">
                                      <p:cBhvr additive="base">
                                        <p:cTn id="40" dur="2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26" grpId="0" animBg="1"/>
      <p:bldP spid="28" grpId="0"/>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17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29" name="Grup 28"/>
          <p:cNvGrpSpPr/>
          <p:nvPr/>
        </p:nvGrpSpPr>
        <p:grpSpPr>
          <a:xfrm>
            <a:off x="554927" y="717818"/>
            <a:ext cx="7464948" cy="1323439"/>
            <a:chOff x="554927" y="1881525"/>
            <a:chExt cx="7464948" cy="1323439"/>
          </a:xfrm>
        </p:grpSpPr>
        <p:sp>
          <p:nvSpPr>
            <p:cNvPr id="30" name="Metin kutusu 29"/>
            <p:cNvSpPr txBox="1"/>
            <p:nvPr/>
          </p:nvSpPr>
          <p:spPr>
            <a:xfrm>
              <a:off x="746177" y="1881525"/>
              <a:ext cx="7273698" cy="1323439"/>
            </a:xfrm>
            <a:prstGeom prst="rect">
              <a:avLst/>
            </a:prstGeom>
            <a:noFill/>
          </p:spPr>
          <p:txBody>
            <a:bodyPr wrap="square" rtlCol="0">
              <a:spAutoFit/>
            </a:bodyPr>
            <a:lstStyle/>
            <a:p>
              <a:r>
                <a:rPr lang="tr-TR" sz="2000" dirty="0">
                  <a:solidFill>
                    <a:srgbClr val="575757"/>
                  </a:solidFill>
                </a:rPr>
                <a:t>Yapılan araştırmalara göre, alkol tüketimine 15</a:t>
              </a:r>
            </a:p>
            <a:p>
              <a:r>
                <a:rPr lang="tr-TR" sz="2000" dirty="0">
                  <a:solidFill>
                    <a:srgbClr val="575757"/>
                  </a:solidFill>
                </a:rPr>
                <a:t>yaşından önce başlayan gençlerde bağımlılık</a:t>
              </a:r>
            </a:p>
            <a:p>
              <a:r>
                <a:rPr lang="tr-TR" sz="2000" dirty="0">
                  <a:solidFill>
                    <a:srgbClr val="575757"/>
                  </a:solidFill>
                </a:rPr>
                <a:t>gelişme riski, 21 yaşında başlayanlara göre</a:t>
              </a:r>
            </a:p>
            <a:p>
              <a:r>
                <a:rPr lang="tr-TR" sz="2000" dirty="0">
                  <a:solidFill>
                    <a:srgbClr val="575757"/>
                  </a:solidFill>
                </a:rPr>
                <a:t>4 kat daha fazladır. </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16" name="Grup 15"/>
          <p:cNvGrpSpPr/>
          <p:nvPr/>
        </p:nvGrpSpPr>
        <p:grpSpPr>
          <a:xfrm>
            <a:off x="554927" y="2237416"/>
            <a:ext cx="7464948" cy="707886"/>
            <a:chOff x="554927" y="1881525"/>
            <a:chExt cx="7464948" cy="707886"/>
          </a:xfrm>
        </p:grpSpPr>
        <p:sp>
          <p:nvSpPr>
            <p:cNvPr id="17" name="Metin kutusu 16"/>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Alkol kullanan gençler, okul yaşamlarında daha</a:t>
              </a:r>
            </a:p>
            <a:p>
              <a:r>
                <a:rPr lang="tr-TR" sz="2000" dirty="0">
                  <a:solidFill>
                    <a:srgbClr val="575757"/>
                  </a:solidFill>
                </a:rPr>
                <a:t>çok sorun (disiplin ve akademik) yaşamaktadırlar. </a:t>
              </a:r>
            </a:p>
          </p:txBody>
        </p:sp>
        <p:pic>
          <p:nvPicPr>
            <p:cNvPr id="18" name="Resim 17"/>
            <p:cNvPicPr>
              <a:picLocks noChangeAspect="1"/>
            </p:cNvPicPr>
            <p:nvPr/>
          </p:nvPicPr>
          <p:blipFill>
            <a:blip r:embed="rId4"/>
            <a:stretch>
              <a:fillRect/>
            </a:stretch>
          </p:blipFill>
          <p:spPr>
            <a:xfrm>
              <a:off x="554927" y="1991580"/>
              <a:ext cx="191250" cy="180000"/>
            </a:xfrm>
            <a:prstGeom prst="rect">
              <a:avLst/>
            </a:prstGeom>
          </p:spPr>
        </p:pic>
      </p:grpSp>
      <p:grpSp>
        <p:nvGrpSpPr>
          <p:cNvPr id="19" name="Grup 18"/>
          <p:cNvGrpSpPr/>
          <p:nvPr/>
        </p:nvGrpSpPr>
        <p:grpSpPr>
          <a:xfrm>
            <a:off x="554927" y="3118045"/>
            <a:ext cx="7464948" cy="707886"/>
            <a:chOff x="554927" y="1881525"/>
            <a:chExt cx="7464948" cy="707886"/>
          </a:xfrm>
        </p:grpSpPr>
        <p:sp>
          <p:nvSpPr>
            <p:cNvPr id="20" name="Metin kutusu 19"/>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Alkol kullanımı kişinin şiddet içerikli eylemlere</a:t>
              </a:r>
            </a:p>
            <a:p>
              <a:r>
                <a:rPr lang="tr-TR" sz="2000" dirty="0">
                  <a:solidFill>
                    <a:srgbClr val="575757"/>
                  </a:solidFill>
                </a:rPr>
                <a:t>bulaşma ve/veya maruz kalma riskini arttırır. </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4053875"/>
            <a:ext cx="7464948" cy="707886"/>
            <a:chOff x="554927" y="1881525"/>
            <a:chExt cx="7464948" cy="707886"/>
          </a:xfrm>
        </p:grpSpPr>
        <p:sp>
          <p:nvSpPr>
            <p:cNvPr id="23" name="Metin kutusu 22"/>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Aynı zamanda alkolle ilişkili trafik kazaları, genç</a:t>
              </a:r>
            </a:p>
            <a:p>
              <a:r>
                <a:rPr lang="tr-TR" sz="2000" dirty="0">
                  <a:solidFill>
                    <a:srgbClr val="575757"/>
                  </a:solidFill>
                </a:rPr>
                <a:t>yaşta ölümlerin ve sakat kalmaların temel nedenidir.</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sp>
        <p:nvSpPr>
          <p:cNvPr id="47" name="Oval 5"/>
          <p:cNvSpPr>
            <a:spLocks noChangeArrowheads="1"/>
          </p:cNvSpPr>
          <p:nvPr/>
        </p:nvSpPr>
        <p:spPr bwMode="auto">
          <a:xfrm>
            <a:off x="7361571" y="755812"/>
            <a:ext cx="3906028" cy="3906027"/>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8" name="Oval 6"/>
          <p:cNvSpPr>
            <a:spLocks noChangeArrowheads="1"/>
          </p:cNvSpPr>
          <p:nvPr/>
        </p:nvSpPr>
        <p:spPr bwMode="auto">
          <a:xfrm flipH="1">
            <a:off x="7773108" y="1176410"/>
            <a:ext cx="3102617" cy="3104158"/>
          </a:xfrm>
          <a:prstGeom prst="ellipse">
            <a:avLst/>
          </a:prstGeom>
          <a:blipFill dpi="0" rotWithShape="0">
            <a:blip r:embed="rId5"/>
            <a:srcRect/>
            <a:stretch>
              <a:fillRect t="-29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28933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250"/>
                                        <p:tgtEl>
                                          <p:spTgt spid="29"/>
                                        </p:tgtEl>
                                      </p:cBhvr>
                                    </p:animEffect>
                                  </p:childTnLst>
                                </p:cTn>
                              </p:par>
                            </p:childTnLst>
                          </p:cTn>
                        </p:par>
                        <p:par>
                          <p:cTn id="19" fill="hold">
                            <p:stCondLst>
                              <p:cond delay="75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50"/>
                                        <p:tgtEl>
                                          <p:spTgt spid="16"/>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50"/>
                                        <p:tgtEl>
                                          <p:spTgt spid="19"/>
                                        </p:tgtEl>
                                      </p:cBhvr>
                                    </p:animEffect>
                                  </p:childTnLst>
                                </p:cTn>
                              </p:par>
                            </p:childTnLst>
                          </p:cTn>
                        </p:par>
                        <p:par>
                          <p:cTn id="27" fill="hold">
                            <p:stCondLst>
                              <p:cond delay="1250"/>
                            </p:stCondLst>
                            <p:childTnLst>
                              <p:par>
                                <p:cTn id="28" presetID="10" presetClass="entr" presetSubtype="0" fill="hold" nodeType="after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250"/>
                                        <p:tgtEl>
                                          <p:spTgt spid="22"/>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47"/>
                                        </p:tgtEl>
                                        <p:attrNameLst>
                                          <p:attrName>style.visibility</p:attrName>
                                        </p:attrNameLst>
                                      </p:cBhvr>
                                      <p:to>
                                        <p:strVal val="visible"/>
                                      </p:to>
                                    </p:set>
                                    <p:animEffect transition="in" filter="fade">
                                      <p:cBhvr>
                                        <p:cTn id="34" dur="250"/>
                                        <p:tgtEl>
                                          <p:spTgt spid="47"/>
                                        </p:tgtEl>
                                      </p:cBhvr>
                                    </p:animEffect>
                                  </p:childTnLst>
                                </p:cTn>
                              </p:par>
                            </p:childTnLst>
                          </p:cTn>
                        </p:par>
                        <p:par>
                          <p:cTn id="35" fill="hold">
                            <p:stCondLst>
                              <p:cond delay="1750"/>
                            </p:stCondLst>
                            <p:childTnLst>
                              <p:par>
                                <p:cTn id="36" presetID="10" presetClass="entr" presetSubtype="0" fill="hold" grpId="0"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2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47" grpId="0" animBg="1"/>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0">
            <a:blip r:embed="rId3"/>
            <a:srcRect/>
            <a:stretch>
              <a:fillRect l="-1000" t="-33000" r="-85000" b="-6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89898"/>
            <a:ext cx="3486404" cy="1569660"/>
          </a:xfrm>
          <a:prstGeom prst="rect">
            <a:avLst/>
          </a:prstGeom>
          <a:noFill/>
        </p:spPr>
        <p:txBody>
          <a:bodyPr wrap="none" rtlCol="0">
            <a:spAutoFit/>
          </a:bodyPr>
          <a:lstStyle/>
          <a:p>
            <a:r>
              <a:rPr lang="tr-TR" sz="4800" b="1" dirty="0">
                <a:solidFill>
                  <a:srgbClr val="231F20"/>
                </a:solidFill>
              </a:rPr>
              <a:t>Bir gencin</a:t>
            </a:r>
          </a:p>
          <a:p>
            <a:r>
              <a:rPr lang="tr-TR" sz="4800" b="1" dirty="0">
                <a:solidFill>
                  <a:srgbClr val="231F20"/>
                </a:solidFill>
              </a:rPr>
              <a:t>hayatından…</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0" y="2638770"/>
            <a:ext cx="3593183" cy="2062103"/>
          </a:xfrm>
          <a:prstGeom prst="rect">
            <a:avLst/>
          </a:prstGeom>
          <a:noFill/>
        </p:spPr>
        <p:txBody>
          <a:bodyPr wrap="square" rtlCol="0">
            <a:spAutoFit/>
          </a:bodyPr>
          <a:lstStyle/>
          <a:p>
            <a:r>
              <a:rPr lang="tr-TR" sz="1600" dirty="0">
                <a:solidFill>
                  <a:srgbClr val="231F20"/>
                </a:solidFill>
              </a:rPr>
              <a:t>Daha 14 yaşındaydım. Bir arkadaş ortamında hiç alkol almadığımı</a:t>
            </a:r>
          </a:p>
          <a:p>
            <a:r>
              <a:rPr lang="tr-TR" sz="1600" dirty="0">
                <a:solidFill>
                  <a:srgbClr val="231F20"/>
                </a:solidFill>
              </a:rPr>
              <a:t>söyledim, alay konusu oldum.</a:t>
            </a:r>
          </a:p>
          <a:p>
            <a:r>
              <a:rPr lang="tr-TR" sz="1600" dirty="0">
                <a:solidFill>
                  <a:srgbClr val="231F20"/>
                </a:solidFill>
              </a:rPr>
              <a:t>O grubun içerisinde olmak</a:t>
            </a:r>
          </a:p>
          <a:p>
            <a:r>
              <a:rPr lang="tr-TR" sz="1600" dirty="0">
                <a:solidFill>
                  <a:srgbClr val="231F20"/>
                </a:solidFill>
              </a:rPr>
              <a:t>arzusuyla, “Bir kereden bir</a:t>
            </a:r>
          </a:p>
          <a:p>
            <a:r>
              <a:rPr lang="tr-TR" sz="1600" dirty="0">
                <a:solidFill>
                  <a:srgbClr val="231F20"/>
                </a:solidFill>
              </a:rPr>
              <a:t>şey olmaz nasılsa!”</a:t>
            </a:r>
          </a:p>
          <a:p>
            <a:r>
              <a:rPr lang="tr-TR" sz="1600" dirty="0">
                <a:solidFill>
                  <a:srgbClr val="231F20"/>
                </a:solidFill>
              </a:rPr>
              <a:t>diyerek denedim.</a:t>
            </a:r>
          </a:p>
          <a:p>
            <a:r>
              <a:rPr lang="tr-TR" sz="1600" dirty="0">
                <a:solidFill>
                  <a:srgbClr val="231F20"/>
                </a:solidFill>
              </a:rPr>
              <a:t>Ve sonra…</a:t>
            </a:r>
            <a:endParaRPr lang="tr-TR" sz="1600" b="1" dirty="0">
              <a:solidFill>
                <a:srgbClr val="231F20"/>
              </a:solidFill>
            </a:endParaRP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18</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Tree>
    <p:extLst>
      <p:ext uri="{BB962C8B-B14F-4D97-AF65-F5344CB8AC3E}">
        <p14:creationId xmlns:p14="http://schemas.microsoft.com/office/powerpoint/2010/main" val="193649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0-#ppt_w/2"/>
                                          </p:val>
                                        </p:tav>
                                        <p:tav tm="100000">
                                          <p:val>
                                            <p:strVal val="#ppt_x"/>
                                          </p:val>
                                        </p:tav>
                                      </p:tavLst>
                                    </p:anim>
                                    <p:anim calcmode="lin" valueType="num">
                                      <p:cBhvr additive="base">
                                        <p:cTn id="23" dur="2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par>
                          <p:cTn id="28" fill="hold">
                            <p:stCondLst>
                              <p:cond delay="125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346178" cy="1015663"/>
          </a:xfrm>
          <a:prstGeom prst="rect">
            <a:avLst/>
          </a:prstGeom>
          <a:noFill/>
        </p:spPr>
        <p:txBody>
          <a:bodyPr wrap="none" rtlCol="0">
            <a:spAutoFit/>
          </a:bodyPr>
          <a:lstStyle/>
          <a:p>
            <a:r>
              <a:rPr lang="tr-TR" sz="6000" b="1" dirty="0"/>
              <a:t>Alkol ve araç kullanımı</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19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1403313"/>
            <a:ext cx="7360041" cy="2031325"/>
            <a:chOff x="554927" y="1881525"/>
            <a:chExt cx="7360041" cy="2031325"/>
          </a:xfrm>
        </p:grpSpPr>
        <p:sp>
          <p:nvSpPr>
            <p:cNvPr id="16" name="Metin kutusu 15"/>
            <p:cNvSpPr txBox="1"/>
            <p:nvPr/>
          </p:nvSpPr>
          <p:spPr>
            <a:xfrm>
              <a:off x="746176" y="1881525"/>
              <a:ext cx="7168792" cy="2031325"/>
            </a:xfrm>
            <a:prstGeom prst="rect">
              <a:avLst/>
            </a:prstGeom>
            <a:noFill/>
          </p:spPr>
          <p:txBody>
            <a:bodyPr wrap="square" rtlCol="0">
              <a:spAutoFit/>
            </a:bodyPr>
            <a:lstStyle/>
            <a:p>
              <a:r>
                <a:rPr lang="tr-TR" dirty="0">
                  <a:solidFill>
                    <a:srgbClr val="575757"/>
                  </a:solidFill>
                </a:rPr>
                <a:t>Alkollü olarak araç kullanılması pek çok kazaya sebep olmaktadır.</a:t>
              </a:r>
            </a:p>
            <a:p>
              <a:r>
                <a:rPr lang="tr-TR" dirty="0">
                  <a:solidFill>
                    <a:srgbClr val="575757"/>
                  </a:solidFill>
                </a:rPr>
                <a:t>Çünkü alkol miktarı arttıkça kandaki  oksijen oranı azalır. Bunun</a:t>
              </a:r>
            </a:p>
            <a:p>
              <a:r>
                <a:rPr lang="tr-TR" dirty="0">
                  <a:solidFill>
                    <a:srgbClr val="575757"/>
                  </a:solidFill>
                </a:rPr>
                <a:t>sonucunda yeterince oksijen alamayan beyin,  fonksiyonlarını</a:t>
              </a:r>
            </a:p>
            <a:p>
              <a:r>
                <a:rPr lang="tr-TR" dirty="0">
                  <a:solidFill>
                    <a:srgbClr val="575757"/>
                  </a:solidFill>
                </a:rPr>
                <a:t>kaybetmeye başlar.</a:t>
              </a:r>
            </a:p>
            <a:p>
              <a:endParaRPr lang="tr-TR" dirty="0">
                <a:solidFill>
                  <a:srgbClr val="575757"/>
                </a:solidFill>
              </a:endParaRPr>
            </a:p>
            <a:p>
              <a:r>
                <a:rPr lang="tr-TR" dirty="0">
                  <a:solidFill>
                    <a:srgbClr val="575757"/>
                  </a:solidFill>
                </a:rPr>
                <a:t>Bu da sürücü üzerinde çeşitli fiziksel ve psikolojik</a:t>
              </a:r>
            </a:p>
            <a:p>
              <a:r>
                <a:rPr lang="tr-TR" dirty="0">
                  <a:solidFill>
                    <a:srgbClr val="575757"/>
                  </a:solidFill>
                </a:rPr>
                <a:t>bozukluklara yol açar.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6000" r="-92000" b="-5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rotWithShape="1">
          <a:blip r:embed="rId3"/>
          <a:srcRect t="9445" r="4451"/>
          <a:stretch/>
        </p:blipFill>
        <p:spPr>
          <a:xfrm>
            <a:off x="6477069" y="-9833"/>
            <a:ext cx="5705099" cy="6889161"/>
          </a:xfrm>
          <a:prstGeom prst="rect">
            <a:avLst/>
          </a:prstGeom>
        </p:spPr>
      </p:pic>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253735"/>
            <a:ext cx="4506362" cy="1015663"/>
          </a:xfrm>
          <a:prstGeom prst="rect">
            <a:avLst/>
          </a:prstGeom>
          <a:noFill/>
        </p:spPr>
        <p:txBody>
          <a:bodyPr wrap="none" rtlCol="0">
            <a:spAutoFit/>
          </a:bodyPr>
          <a:lstStyle/>
          <a:p>
            <a:r>
              <a:rPr lang="tr-TR" sz="6000" b="1" dirty="0"/>
              <a:t>Sunum içeriği</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713303" y="1109348"/>
            <a:ext cx="5427961" cy="4093428"/>
          </a:xfrm>
          <a:prstGeom prst="rect">
            <a:avLst/>
          </a:prstGeom>
          <a:noFill/>
        </p:spPr>
        <p:txBody>
          <a:bodyPr wrap="none" rtlCol="0">
            <a:spAutoFit/>
          </a:bodyPr>
          <a:lstStyle/>
          <a:p>
            <a:r>
              <a:rPr lang="tr-TR" sz="2000" dirty="0">
                <a:solidFill>
                  <a:srgbClr val="575757"/>
                </a:solidFill>
              </a:rPr>
              <a:t>Bağımlılık nedir?</a:t>
            </a:r>
          </a:p>
          <a:p>
            <a:r>
              <a:rPr lang="tr-TR" sz="2000" dirty="0">
                <a:solidFill>
                  <a:srgbClr val="575757"/>
                </a:solidFill>
              </a:rPr>
              <a:t>Alkol nedir?</a:t>
            </a:r>
          </a:p>
          <a:p>
            <a:r>
              <a:rPr lang="tr-TR" sz="2000" dirty="0">
                <a:solidFill>
                  <a:srgbClr val="575757"/>
                </a:solidFill>
              </a:rPr>
              <a:t>Alkol bağımlılığı nasıl oluşur?</a:t>
            </a:r>
          </a:p>
          <a:p>
            <a:r>
              <a:rPr lang="tr-TR" sz="2000" dirty="0">
                <a:solidFill>
                  <a:srgbClr val="575757"/>
                </a:solidFill>
              </a:rPr>
              <a:t>Alkol vücutta nasıl bir yol izler?</a:t>
            </a:r>
          </a:p>
          <a:p>
            <a:r>
              <a:rPr lang="tr-TR" sz="2000" dirty="0">
                <a:solidFill>
                  <a:srgbClr val="575757"/>
                </a:solidFill>
              </a:rPr>
              <a:t>Kısa dönemdeki etkileri</a:t>
            </a:r>
          </a:p>
          <a:p>
            <a:r>
              <a:rPr lang="tr-TR" sz="2000" dirty="0">
                <a:solidFill>
                  <a:srgbClr val="575757"/>
                </a:solidFill>
              </a:rPr>
              <a:t>Uzun dönemdeki etkileri</a:t>
            </a:r>
          </a:p>
          <a:p>
            <a:r>
              <a:rPr lang="tr-TR" sz="2000" dirty="0">
                <a:solidFill>
                  <a:srgbClr val="575757"/>
                </a:solidFill>
              </a:rPr>
              <a:t>Alkole nasıl başlanıyor? </a:t>
            </a:r>
          </a:p>
          <a:p>
            <a:r>
              <a:rPr lang="tr-TR" sz="2000" dirty="0">
                <a:solidFill>
                  <a:srgbClr val="575757"/>
                </a:solidFill>
              </a:rPr>
              <a:t>Yetişkin ve genç bireyin kullanım farkları</a:t>
            </a:r>
          </a:p>
          <a:p>
            <a:r>
              <a:rPr lang="tr-TR" sz="2000" dirty="0">
                <a:solidFill>
                  <a:srgbClr val="575757"/>
                </a:solidFill>
              </a:rPr>
              <a:t>Alkol ve araç kullanım ilişkisi</a:t>
            </a:r>
          </a:p>
          <a:p>
            <a:r>
              <a:rPr lang="tr-TR" sz="2000" dirty="0">
                <a:solidFill>
                  <a:srgbClr val="575757"/>
                </a:solidFill>
              </a:rPr>
              <a:t>Yanlış bilinenler</a:t>
            </a:r>
          </a:p>
          <a:p>
            <a:r>
              <a:rPr lang="tr-TR" sz="2000" dirty="0">
                <a:solidFill>
                  <a:srgbClr val="575757"/>
                </a:solidFill>
              </a:rPr>
              <a:t>Davet yalanlarından korunmak</a:t>
            </a:r>
          </a:p>
          <a:p>
            <a:r>
              <a:rPr lang="tr-TR" sz="2000" dirty="0" smtClean="0">
                <a:solidFill>
                  <a:srgbClr val="575757"/>
                </a:solidFill>
              </a:rPr>
              <a:t>Alkolden korunmak </a:t>
            </a:r>
            <a:r>
              <a:rPr lang="tr-TR" sz="2000" dirty="0">
                <a:solidFill>
                  <a:srgbClr val="575757"/>
                </a:solidFill>
              </a:rPr>
              <a:t>için dikkat edilmesi gerekenler</a:t>
            </a:r>
          </a:p>
          <a:p>
            <a:r>
              <a:rPr lang="tr-TR" sz="2000" dirty="0">
                <a:solidFill>
                  <a:srgbClr val="575757"/>
                </a:solidFill>
              </a:rPr>
              <a:t>Doğru - </a:t>
            </a:r>
            <a:r>
              <a:rPr lang="tr-TR" sz="2000">
                <a:solidFill>
                  <a:srgbClr val="575757"/>
                </a:solidFill>
              </a:rPr>
              <a:t>Yanlış </a:t>
            </a:r>
            <a:r>
              <a:rPr lang="tr-TR" sz="2000" smtClean="0">
                <a:solidFill>
                  <a:srgbClr val="575757"/>
                </a:solidFill>
              </a:rPr>
              <a:t>etkinliği</a:t>
            </a:r>
            <a:endParaRPr lang="tr-TR" sz="2000" dirty="0">
              <a:solidFill>
                <a:srgbClr val="575757"/>
              </a:solidFill>
            </a:endParaRP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grpSp>
        <p:nvGrpSpPr>
          <p:cNvPr id="3" name="Grup 2"/>
          <p:cNvGrpSpPr/>
          <p:nvPr/>
        </p:nvGrpSpPr>
        <p:grpSpPr>
          <a:xfrm>
            <a:off x="535270" y="1175693"/>
            <a:ext cx="152389" cy="3952595"/>
            <a:chOff x="535270" y="1175693"/>
            <a:chExt cx="152389" cy="3952595"/>
          </a:xfrm>
        </p:grpSpPr>
        <p:sp>
          <p:nvSpPr>
            <p:cNvPr id="2142" name="Line 116"/>
            <p:cNvSpPr>
              <a:spLocks noChangeShapeType="1"/>
            </p:cNvSpPr>
            <p:nvPr/>
          </p:nvSpPr>
          <p:spPr bwMode="auto">
            <a:xfrm flipH="1">
              <a:off x="603057" y="1175693"/>
              <a:ext cx="950" cy="3952595"/>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2" name="Oval 120"/>
            <p:cNvSpPr>
              <a:spLocks noChangeArrowheads="1"/>
            </p:cNvSpPr>
            <p:nvPr/>
          </p:nvSpPr>
          <p:spPr bwMode="auto">
            <a:xfrm>
              <a:off x="535270" y="154423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3" name="Oval 120"/>
            <p:cNvSpPr>
              <a:spLocks noChangeArrowheads="1"/>
            </p:cNvSpPr>
            <p:nvPr/>
          </p:nvSpPr>
          <p:spPr bwMode="auto">
            <a:xfrm>
              <a:off x="535270" y="184274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4" name="Oval 120"/>
            <p:cNvSpPr>
              <a:spLocks noChangeArrowheads="1"/>
            </p:cNvSpPr>
            <p:nvPr/>
          </p:nvSpPr>
          <p:spPr bwMode="auto">
            <a:xfrm>
              <a:off x="535270" y="216634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5" name="Oval 120"/>
            <p:cNvSpPr>
              <a:spLocks noChangeArrowheads="1"/>
            </p:cNvSpPr>
            <p:nvPr/>
          </p:nvSpPr>
          <p:spPr bwMode="auto">
            <a:xfrm>
              <a:off x="535270" y="245906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6" name="Oval 120"/>
            <p:cNvSpPr>
              <a:spLocks noChangeArrowheads="1"/>
            </p:cNvSpPr>
            <p:nvPr/>
          </p:nvSpPr>
          <p:spPr bwMode="auto">
            <a:xfrm>
              <a:off x="543659" y="27574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7" name="Oval 120"/>
            <p:cNvSpPr>
              <a:spLocks noChangeArrowheads="1"/>
            </p:cNvSpPr>
            <p:nvPr/>
          </p:nvSpPr>
          <p:spPr bwMode="auto">
            <a:xfrm>
              <a:off x="535270" y="306439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8" name="Oval 120"/>
            <p:cNvSpPr>
              <a:spLocks noChangeArrowheads="1"/>
            </p:cNvSpPr>
            <p:nvPr/>
          </p:nvSpPr>
          <p:spPr bwMode="auto">
            <a:xfrm>
              <a:off x="535270" y="337959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39" name="Oval 120"/>
            <p:cNvSpPr>
              <a:spLocks noChangeArrowheads="1"/>
            </p:cNvSpPr>
            <p:nvPr/>
          </p:nvSpPr>
          <p:spPr bwMode="auto">
            <a:xfrm>
              <a:off x="535270" y="36736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0" name="Oval 120"/>
            <p:cNvSpPr>
              <a:spLocks noChangeArrowheads="1"/>
            </p:cNvSpPr>
            <p:nvPr/>
          </p:nvSpPr>
          <p:spPr bwMode="auto">
            <a:xfrm>
              <a:off x="543659" y="398890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1" name="Oval 120"/>
            <p:cNvSpPr>
              <a:spLocks noChangeArrowheads="1"/>
            </p:cNvSpPr>
            <p:nvPr/>
          </p:nvSpPr>
          <p:spPr bwMode="auto">
            <a:xfrm>
              <a:off x="543659" y="428740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142" name="Oval 120"/>
            <p:cNvSpPr>
              <a:spLocks noChangeArrowheads="1"/>
            </p:cNvSpPr>
            <p:nvPr/>
          </p:nvSpPr>
          <p:spPr bwMode="auto">
            <a:xfrm>
              <a:off x="543659" y="458583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sp>
          <p:nvSpPr>
            <p:cNvPr id="26" name="Oval 120"/>
            <p:cNvSpPr>
              <a:spLocks noChangeArrowheads="1"/>
            </p:cNvSpPr>
            <p:nvPr/>
          </p:nvSpPr>
          <p:spPr bwMode="auto">
            <a:xfrm>
              <a:off x="535270" y="488817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50"/>
                                        <p:tgtEl>
                                          <p:spTgt spid="14"/>
                                        </p:tgtEl>
                                      </p:cBhvr>
                                    </p:animEffect>
                                  </p:childTnLst>
                                </p:cTn>
                              </p:par>
                            </p:childTnLst>
                          </p:cTn>
                        </p:par>
                        <p:par>
                          <p:cTn id="19" fill="hold">
                            <p:stCondLst>
                              <p:cond delay="750"/>
                            </p:stCondLst>
                            <p:childTnLst>
                              <p:par>
                                <p:cTn id="20" presetID="22" presetClass="entr" presetSubtype="1"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up)">
                                      <p:cBhvr>
                                        <p:cTn id="22" dur="250"/>
                                        <p:tgtEl>
                                          <p:spTgt spid="16"/>
                                        </p:tgtEl>
                                      </p:cBhvr>
                                    </p:animEffect>
                                  </p:childTnLst>
                                </p:cTn>
                              </p:par>
                            </p:childTnLst>
                          </p:cTn>
                        </p:par>
                        <p:par>
                          <p:cTn id="23" fill="hold">
                            <p:stCondLst>
                              <p:cond delay="1000"/>
                            </p:stCondLst>
                            <p:childTnLst>
                              <p:par>
                                <p:cTn id="24" presetID="42"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anim calcmode="lin" valueType="num">
                                      <p:cBhvr>
                                        <p:cTn id="27" dur="500" fill="hold"/>
                                        <p:tgtEl>
                                          <p:spTgt spid="3"/>
                                        </p:tgtEl>
                                        <p:attrNameLst>
                                          <p:attrName>ppt_x</p:attrName>
                                        </p:attrNameLst>
                                      </p:cBhvr>
                                      <p:tavLst>
                                        <p:tav tm="0">
                                          <p:val>
                                            <p:strVal val="#ppt_x"/>
                                          </p:val>
                                        </p:tav>
                                        <p:tav tm="100000">
                                          <p:val>
                                            <p:strVal val="#ppt_x"/>
                                          </p:val>
                                        </p:tav>
                                      </p:tavLst>
                                    </p:anim>
                                    <p:anim calcmode="lin" valueType="num">
                                      <p:cBhvr>
                                        <p:cTn id="28" dur="500" fill="hold"/>
                                        <p:tgtEl>
                                          <p:spTgt spid="3"/>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7346178" cy="1015663"/>
          </a:xfrm>
          <a:prstGeom prst="rect">
            <a:avLst/>
          </a:prstGeom>
          <a:noFill/>
        </p:spPr>
        <p:txBody>
          <a:bodyPr wrap="none" rtlCol="0">
            <a:spAutoFit/>
          </a:bodyPr>
          <a:lstStyle/>
          <a:p>
            <a:r>
              <a:rPr lang="tr-TR" sz="6000" b="1" dirty="0"/>
              <a:t>Alkol ve araç kullanımı</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l="6000" r="-92000" b="-5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8" name="Grup 7"/>
          <p:cNvGrpSpPr/>
          <p:nvPr/>
        </p:nvGrpSpPr>
        <p:grpSpPr>
          <a:xfrm>
            <a:off x="365804" y="1957683"/>
            <a:ext cx="2020070" cy="646331"/>
            <a:chOff x="365804" y="1957683"/>
            <a:chExt cx="2020070" cy="646331"/>
          </a:xfrm>
        </p:grpSpPr>
        <p:sp>
          <p:nvSpPr>
            <p:cNvPr id="3" name="Dikdörtgen 2"/>
            <p:cNvSpPr/>
            <p:nvPr/>
          </p:nvSpPr>
          <p:spPr>
            <a:xfrm>
              <a:off x="725804" y="1957683"/>
              <a:ext cx="1660070" cy="646331"/>
            </a:xfrm>
            <a:prstGeom prst="rect">
              <a:avLst/>
            </a:prstGeom>
          </p:spPr>
          <p:txBody>
            <a:bodyPr wrap="none">
              <a:spAutoFit/>
            </a:bodyPr>
            <a:lstStyle/>
            <a:p>
              <a:r>
                <a:rPr lang="tr-TR" b="1" dirty="0">
                  <a:solidFill>
                    <a:srgbClr val="E61F4F"/>
                  </a:solidFill>
                </a:rPr>
                <a:t>Olaylar zincirini</a:t>
              </a:r>
            </a:p>
            <a:p>
              <a:r>
                <a:rPr lang="tr-TR" b="1" dirty="0">
                  <a:solidFill>
                    <a:srgbClr val="E61F4F"/>
                  </a:solidFill>
                </a:rPr>
                <a:t>kavrayamama</a:t>
              </a:r>
            </a:p>
          </p:txBody>
        </p:sp>
        <p:pic>
          <p:nvPicPr>
            <p:cNvPr id="7" name="Resim 6"/>
            <p:cNvPicPr>
              <a:picLocks noChangeAspect="1"/>
            </p:cNvPicPr>
            <p:nvPr/>
          </p:nvPicPr>
          <p:blipFill>
            <a:blip r:embed="rId5"/>
            <a:stretch>
              <a:fillRect/>
            </a:stretch>
          </p:blipFill>
          <p:spPr>
            <a:xfrm>
              <a:off x="365804" y="2212870"/>
              <a:ext cx="360000" cy="123750"/>
            </a:xfrm>
            <a:prstGeom prst="rect">
              <a:avLst/>
            </a:prstGeom>
          </p:spPr>
        </p:pic>
      </p:grpSp>
      <p:grpSp>
        <p:nvGrpSpPr>
          <p:cNvPr id="11" name="Grup 10"/>
          <p:cNvGrpSpPr/>
          <p:nvPr/>
        </p:nvGrpSpPr>
        <p:grpSpPr>
          <a:xfrm>
            <a:off x="2811639" y="2705004"/>
            <a:ext cx="1365660" cy="646331"/>
            <a:chOff x="2811639" y="2705004"/>
            <a:chExt cx="1365660" cy="646331"/>
          </a:xfrm>
        </p:grpSpPr>
        <p:sp>
          <p:nvSpPr>
            <p:cNvPr id="17" name="Dikdörtgen 16"/>
            <p:cNvSpPr/>
            <p:nvPr/>
          </p:nvSpPr>
          <p:spPr>
            <a:xfrm>
              <a:off x="3171639" y="2705004"/>
              <a:ext cx="1005660" cy="646331"/>
            </a:xfrm>
            <a:prstGeom prst="rect">
              <a:avLst/>
            </a:prstGeom>
          </p:spPr>
          <p:txBody>
            <a:bodyPr wrap="none">
              <a:spAutoFit/>
            </a:bodyPr>
            <a:lstStyle/>
            <a:p>
              <a:r>
                <a:rPr lang="tr-TR" b="1" dirty="0">
                  <a:solidFill>
                    <a:srgbClr val="E61F4F"/>
                  </a:solidFill>
                </a:rPr>
                <a:t>Dikkat</a:t>
              </a:r>
            </a:p>
            <a:p>
              <a:r>
                <a:rPr lang="tr-TR" b="1" dirty="0">
                  <a:solidFill>
                    <a:srgbClr val="E61F4F"/>
                  </a:solidFill>
                </a:rPr>
                <a:t>azalması</a:t>
              </a:r>
            </a:p>
          </p:txBody>
        </p:sp>
        <p:pic>
          <p:nvPicPr>
            <p:cNvPr id="25" name="Resim 24"/>
            <p:cNvPicPr>
              <a:picLocks noChangeAspect="1"/>
            </p:cNvPicPr>
            <p:nvPr/>
          </p:nvPicPr>
          <p:blipFill>
            <a:blip r:embed="rId5"/>
            <a:stretch>
              <a:fillRect/>
            </a:stretch>
          </p:blipFill>
          <p:spPr>
            <a:xfrm>
              <a:off x="2811639" y="2966294"/>
              <a:ext cx="360000" cy="123750"/>
            </a:xfrm>
            <a:prstGeom prst="rect">
              <a:avLst/>
            </a:prstGeom>
          </p:spPr>
        </p:pic>
      </p:grpSp>
      <p:grpSp>
        <p:nvGrpSpPr>
          <p:cNvPr id="12" name="Grup 11"/>
          <p:cNvGrpSpPr/>
          <p:nvPr/>
        </p:nvGrpSpPr>
        <p:grpSpPr>
          <a:xfrm>
            <a:off x="4720410" y="1881525"/>
            <a:ext cx="1627472" cy="646331"/>
            <a:chOff x="4720410" y="1881525"/>
            <a:chExt cx="1627472" cy="646331"/>
          </a:xfrm>
        </p:grpSpPr>
        <p:sp>
          <p:nvSpPr>
            <p:cNvPr id="18" name="Dikdörtgen 17"/>
            <p:cNvSpPr/>
            <p:nvPr/>
          </p:nvSpPr>
          <p:spPr>
            <a:xfrm>
              <a:off x="5078945" y="1881525"/>
              <a:ext cx="1268937" cy="646331"/>
            </a:xfrm>
            <a:prstGeom prst="rect">
              <a:avLst/>
            </a:prstGeom>
          </p:spPr>
          <p:txBody>
            <a:bodyPr wrap="none">
              <a:spAutoFit/>
            </a:bodyPr>
            <a:lstStyle/>
            <a:p>
              <a:r>
                <a:rPr lang="tr-TR" b="1" dirty="0">
                  <a:solidFill>
                    <a:srgbClr val="E61F4F"/>
                  </a:solidFill>
                </a:rPr>
                <a:t>Görme ve</a:t>
              </a:r>
            </a:p>
            <a:p>
              <a:r>
                <a:rPr lang="tr-TR" b="1" dirty="0">
                  <a:solidFill>
                    <a:srgbClr val="E61F4F"/>
                  </a:solidFill>
                </a:rPr>
                <a:t>işitme zaafı</a:t>
              </a:r>
            </a:p>
          </p:txBody>
        </p:sp>
        <p:pic>
          <p:nvPicPr>
            <p:cNvPr id="26" name="Resim 25"/>
            <p:cNvPicPr>
              <a:picLocks noChangeAspect="1"/>
            </p:cNvPicPr>
            <p:nvPr/>
          </p:nvPicPr>
          <p:blipFill>
            <a:blip r:embed="rId5"/>
            <a:stretch>
              <a:fillRect/>
            </a:stretch>
          </p:blipFill>
          <p:spPr>
            <a:xfrm>
              <a:off x="4720410" y="2150995"/>
              <a:ext cx="360000" cy="123750"/>
            </a:xfrm>
            <a:prstGeom prst="rect">
              <a:avLst/>
            </a:prstGeom>
          </p:spPr>
        </p:pic>
      </p:grpSp>
      <p:grpSp>
        <p:nvGrpSpPr>
          <p:cNvPr id="23" name="Grup 22"/>
          <p:cNvGrpSpPr/>
          <p:nvPr/>
        </p:nvGrpSpPr>
        <p:grpSpPr>
          <a:xfrm>
            <a:off x="4863371" y="3269478"/>
            <a:ext cx="1499671" cy="369332"/>
            <a:chOff x="4863371" y="3269478"/>
            <a:chExt cx="1499671" cy="369332"/>
          </a:xfrm>
        </p:grpSpPr>
        <p:sp>
          <p:nvSpPr>
            <p:cNvPr id="21" name="Dikdörtgen 20"/>
            <p:cNvSpPr/>
            <p:nvPr/>
          </p:nvSpPr>
          <p:spPr>
            <a:xfrm>
              <a:off x="5223371" y="3269478"/>
              <a:ext cx="1139671" cy="369332"/>
            </a:xfrm>
            <a:prstGeom prst="rect">
              <a:avLst/>
            </a:prstGeom>
          </p:spPr>
          <p:txBody>
            <a:bodyPr wrap="none">
              <a:spAutoFit/>
            </a:bodyPr>
            <a:lstStyle/>
            <a:p>
              <a:r>
                <a:rPr lang="tr-TR" b="1" dirty="0">
                  <a:solidFill>
                    <a:srgbClr val="E61F4F"/>
                  </a:solidFill>
                </a:rPr>
                <a:t>Yorgunluk</a:t>
              </a:r>
            </a:p>
          </p:txBody>
        </p:sp>
        <p:pic>
          <p:nvPicPr>
            <p:cNvPr id="27" name="Resim 26"/>
            <p:cNvPicPr>
              <a:picLocks noChangeAspect="1"/>
            </p:cNvPicPr>
            <p:nvPr/>
          </p:nvPicPr>
          <p:blipFill>
            <a:blip r:embed="rId5"/>
            <a:stretch>
              <a:fillRect/>
            </a:stretch>
          </p:blipFill>
          <p:spPr>
            <a:xfrm>
              <a:off x="4863371" y="3421336"/>
              <a:ext cx="360000" cy="123750"/>
            </a:xfrm>
            <a:prstGeom prst="rect">
              <a:avLst/>
            </a:prstGeom>
          </p:spPr>
        </p:pic>
      </p:grpSp>
      <p:grpSp>
        <p:nvGrpSpPr>
          <p:cNvPr id="32" name="Grup 31"/>
          <p:cNvGrpSpPr/>
          <p:nvPr/>
        </p:nvGrpSpPr>
        <p:grpSpPr>
          <a:xfrm>
            <a:off x="795376" y="3335452"/>
            <a:ext cx="1151307" cy="646331"/>
            <a:chOff x="795376" y="3335452"/>
            <a:chExt cx="1151307" cy="646331"/>
          </a:xfrm>
        </p:grpSpPr>
        <p:sp>
          <p:nvSpPr>
            <p:cNvPr id="19" name="Dikdörtgen 18"/>
            <p:cNvSpPr/>
            <p:nvPr/>
          </p:nvSpPr>
          <p:spPr>
            <a:xfrm>
              <a:off x="1155376" y="3335452"/>
              <a:ext cx="791307" cy="646331"/>
            </a:xfrm>
            <a:prstGeom prst="rect">
              <a:avLst/>
            </a:prstGeom>
          </p:spPr>
          <p:txBody>
            <a:bodyPr wrap="none">
              <a:spAutoFit/>
            </a:bodyPr>
            <a:lstStyle/>
            <a:p>
              <a:r>
                <a:rPr lang="tr-TR" b="1" dirty="0">
                  <a:solidFill>
                    <a:srgbClr val="E61F4F"/>
                  </a:solidFill>
                </a:rPr>
                <a:t>Denge</a:t>
              </a:r>
            </a:p>
            <a:p>
              <a:r>
                <a:rPr lang="tr-TR" b="1" dirty="0">
                  <a:solidFill>
                    <a:srgbClr val="E61F4F"/>
                  </a:solidFill>
                </a:rPr>
                <a:t>kaybı</a:t>
              </a:r>
            </a:p>
          </p:txBody>
        </p:sp>
        <p:pic>
          <p:nvPicPr>
            <p:cNvPr id="28" name="Resim 27"/>
            <p:cNvPicPr>
              <a:picLocks noChangeAspect="1"/>
            </p:cNvPicPr>
            <p:nvPr/>
          </p:nvPicPr>
          <p:blipFill>
            <a:blip r:embed="rId5"/>
            <a:stretch>
              <a:fillRect/>
            </a:stretch>
          </p:blipFill>
          <p:spPr>
            <a:xfrm>
              <a:off x="795376" y="3596742"/>
              <a:ext cx="360000" cy="123750"/>
            </a:xfrm>
            <a:prstGeom prst="rect">
              <a:avLst/>
            </a:prstGeom>
          </p:spPr>
        </p:pic>
      </p:grpSp>
      <p:grpSp>
        <p:nvGrpSpPr>
          <p:cNvPr id="31" name="Grup 30"/>
          <p:cNvGrpSpPr/>
          <p:nvPr/>
        </p:nvGrpSpPr>
        <p:grpSpPr>
          <a:xfrm>
            <a:off x="2076228" y="4359401"/>
            <a:ext cx="1788083" cy="646331"/>
            <a:chOff x="2076228" y="4359401"/>
            <a:chExt cx="1788083" cy="646331"/>
          </a:xfrm>
        </p:grpSpPr>
        <p:sp>
          <p:nvSpPr>
            <p:cNvPr id="20" name="Dikdörtgen 19"/>
            <p:cNvSpPr/>
            <p:nvPr/>
          </p:nvSpPr>
          <p:spPr>
            <a:xfrm>
              <a:off x="2436228" y="4359401"/>
              <a:ext cx="1428083" cy="646331"/>
            </a:xfrm>
            <a:prstGeom prst="rect">
              <a:avLst/>
            </a:prstGeom>
          </p:spPr>
          <p:txBody>
            <a:bodyPr wrap="none">
              <a:spAutoFit/>
            </a:bodyPr>
            <a:lstStyle/>
            <a:p>
              <a:r>
                <a:rPr lang="tr-TR" b="1" dirty="0">
                  <a:solidFill>
                    <a:srgbClr val="E61F4F"/>
                  </a:solidFill>
                </a:rPr>
                <a:t>Bildiklerini</a:t>
              </a:r>
            </a:p>
            <a:p>
              <a:r>
                <a:rPr lang="tr-TR" b="1" dirty="0">
                  <a:solidFill>
                    <a:srgbClr val="E61F4F"/>
                  </a:solidFill>
                </a:rPr>
                <a:t>yanlış yapma</a:t>
              </a:r>
            </a:p>
          </p:txBody>
        </p:sp>
        <p:pic>
          <p:nvPicPr>
            <p:cNvPr id="29" name="Resim 28"/>
            <p:cNvPicPr>
              <a:picLocks noChangeAspect="1"/>
            </p:cNvPicPr>
            <p:nvPr/>
          </p:nvPicPr>
          <p:blipFill>
            <a:blip r:embed="rId5"/>
            <a:stretch>
              <a:fillRect/>
            </a:stretch>
          </p:blipFill>
          <p:spPr>
            <a:xfrm>
              <a:off x="2076228" y="4620691"/>
              <a:ext cx="360000" cy="123750"/>
            </a:xfrm>
            <a:prstGeom prst="rect">
              <a:avLst/>
            </a:prstGeom>
          </p:spPr>
        </p:pic>
      </p:grpSp>
      <p:grpSp>
        <p:nvGrpSpPr>
          <p:cNvPr id="24" name="Grup 23"/>
          <p:cNvGrpSpPr/>
          <p:nvPr/>
        </p:nvGrpSpPr>
        <p:grpSpPr>
          <a:xfrm>
            <a:off x="4403492" y="4553017"/>
            <a:ext cx="1738402" cy="646331"/>
            <a:chOff x="4403492" y="4553017"/>
            <a:chExt cx="1738402" cy="646331"/>
          </a:xfrm>
        </p:grpSpPr>
        <p:sp>
          <p:nvSpPr>
            <p:cNvPr id="22" name="Dikdörtgen 21"/>
            <p:cNvSpPr/>
            <p:nvPr/>
          </p:nvSpPr>
          <p:spPr>
            <a:xfrm>
              <a:off x="4764594" y="4553017"/>
              <a:ext cx="1377300" cy="646331"/>
            </a:xfrm>
            <a:prstGeom prst="rect">
              <a:avLst/>
            </a:prstGeom>
          </p:spPr>
          <p:txBody>
            <a:bodyPr wrap="none">
              <a:spAutoFit/>
            </a:bodyPr>
            <a:lstStyle/>
            <a:p>
              <a:r>
                <a:rPr lang="tr-TR" b="1" dirty="0">
                  <a:solidFill>
                    <a:srgbClr val="E61F4F"/>
                  </a:solidFill>
                </a:rPr>
                <a:t>Kas kontrolü</a:t>
              </a:r>
            </a:p>
            <a:p>
              <a:r>
                <a:rPr lang="tr-TR" b="1" dirty="0">
                  <a:solidFill>
                    <a:srgbClr val="E61F4F"/>
                  </a:solidFill>
                </a:rPr>
                <a:t>azalması</a:t>
              </a:r>
            </a:p>
          </p:txBody>
        </p:sp>
        <p:pic>
          <p:nvPicPr>
            <p:cNvPr id="30" name="Resim 29"/>
            <p:cNvPicPr>
              <a:picLocks noChangeAspect="1"/>
            </p:cNvPicPr>
            <p:nvPr/>
          </p:nvPicPr>
          <p:blipFill>
            <a:blip r:embed="rId5"/>
            <a:stretch>
              <a:fillRect/>
            </a:stretch>
          </p:blipFill>
          <p:spPr>
            <a:xfrm>
              <a:off x="4403492" y="4814307"/>
              <a:ext cx="360000" cy="123750"/>
            </a:xfrm>
            <a:prstGeom prst="rect">
              <a:avLst/>
            </a:prstGeom>
          </p:spPr>
        </p:pic>
      </p:grpSp>
    </p:spTree>
    <p:extLst>
      <p:ext uri="{BB962C8B-B14F-4D97-AF65-F5344CB8AC3E}">
        <p14:creationId xmlns:p14="http://schemas.microsoft.com/office/powerpoint/2010/main" val="348761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250"/>
                                        <p:tgtEl>
                                          <p:spTgt spid="8"/>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250"/>
                                        <p:tgtEl>
                                          <p:spTgt spid="12"/>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250"/>
                                        <p:tgtEl>
                                          <p:spTgt spid="11"/>
                                        </p:tgtEl>
                                      </p:cBhvr>
                                    </p:animEffect>
                                  </p:childTnLst>
                                </p:cTn>
                              </p:par>
                            </p:childTnLst>
                          </p:cTn>
                        </p:par>
                        <p:par>
                          <p:cTn id="46" fill="hold">
                            <p:stCondLst>
                              <p:cond delay="2250"/>
                            </p:stCondLst>
                            <p:childTnLst>
                              <p:par>
                                <p:cTn id="47" presetID="10" presetClass="entr" presetSubtype="0"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250"/>
                                        <p:tgtEl>
                                          <p:spTgt spid="23"/>
                                        </p:tgtEl>
                                      </p:cBhvr>
                                    </p:animEffect>
                                  </p:childTnLst>
                                </p:cTn>
                              </p:par>
                            </p:childTnLst>
                          </p:cTn>
                        </p:par>
                        <p:par>
                          <p:cTn id="50" fill="hold">
                            <p:stCondLst>
                              <p:cond delay="2500"/>
                            </p:stCondLst>
                            <p:childTnLst>
                              <p:par>
                                <p:cTn id="51" presetID="10" presetClass="entr" presetSubtype="0" fill="hold"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250"/>
                                        <p:tgtEl>
                                          <p:spTgt spid="32"/>
                                        </p:tgtEl>
                                      </p:cBhvr>
                                    </p:animEffect>
                                  </p:childTnLst>
                                </p:cTn>
                              </p:par>
                            </p:childTnLst>
                          </p:cTn>
                        </p:par>
                        <p:par>
                          <p:cTn id="54" fill="hold">
                            <p:stCondLst>
                              <p:cond delay="2750"/>
                            </p:stCondLst>
                            <p:childTnLst>
                              <p:par>
                                <p:cTn id="55" presetID="10" presetClass="entr" presetSubtype="0" fill="hold"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250"/>
                                        <p:tgtEl>
                                          <p:spTgt spid="31"/>
                                        </p:tgtEl>
                                      </p:cBhvr>
                                    </p:animEffect>
                                  </p:childTnLst>
                                </p:cTn>
                              </p:par>
                            </p:childTnLst>
                          </p:cTn>
                        </p:par>
                        <p:par>
                          <p:cTn id="58" fill="hold">
                            <p:stCondLst>
                              <p:cond delay="3000"/>
                            </p:stCondLst>
                            <p:childTnLst>
                              <p:par>
                                <p:cTn id="59" presetID="10" presetClass="entr" presetSubtype="0"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2699842" cy="1015663"/>
          </a:xfrm>
          <a:prstGeom prst="rect">
            <a:avLst/>
          </a:prstGeom>
          <a:noFill/>
        </p:spPr>
        <p:txBody>
          <a:bodyPr wrap="none" rtlCol="0">
            <a:spAutoFit/>
          </a:bodyPr>
          <a:lstStyle/>
          <a:p>
            <a:r>
              <a:rPr lang="tr-TR" sz="6000" b="1" dirty="0"/>
              <a:t>Yazıyor!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grpSp>
        <p:nvGrpSpPr>
          <p:cNvPr id="10" name="Grup 9"/>
          <p:cNvGrpSpPr/>
          <p:nvPr/>
        </p:nvGrpSpPr>
        <p:grpSpPr>
          <a:xfrm>
            <a:off x="554927" y="2040438"/>
            <a:ext cx="5778760" cy="1200329"/>
            <a:chOff x="554927" y="1881525"/>
            <a:chExt cx="5778760" cy="1200329"/>
          </a:xfrm>
        </p:grpSpPr>
        <p:sp>
          <p:nvSpPr>
            <p:cNvPr id="16" name="Metin kutusu 15"/>
            <p:cNvSpPr txBox="1"/>
            <p:nvPr/>
          </p:nvSpPr>
          <p:spPr>
            <a:xfrm>
              <a:off x="746176" y="1881525"/>
              <a:ext cx="5587511" cy="1200329"/>
            </a:xfrm>
            <a:prstGeom prst="rect">
              <a:avLst/>
            </a:prstGeom>
            <a:noFill/>
          </p:spPr>
          <p:txBody>
            <a:bodyPr wrap="square" rtlCol="0">
              <a:spAutoFit/>
            </a:bodyPr>
            <a:lstStyle/>
            <a:p>
              <a:r>
                <a:rPr lang="tr-TR" dirty="0">
                  <a:solidFill>
                    <a:srgbClr val="575757"/>
                  </a:solidFill>
                </a:rPr>
                <a:t>Gazetelerin 3. sayfa haberlerini gözünüzün</a:t>
              </a:r>
            </a:p>
            <a:p>
              <a:r>
                <a:rPr lang="tr-TR" dirty="0">
                  <a:solidFill>
                    <a:srgbClr val="575757"/>
                  </a:solidFill>
                </a:rPr>
                <a:t>önüne getirin. Haberlerde yer alan birtakım</a:t>
              </a:r>
            </a:p>
            <a:p>
              <a:r>
                <a:rPr lang="tr-TR" dirty="0">
                  <a:solidFill>
                    <a:srgbClr val="575757"/>
                  </a:solidFill>
                </a:rPr>
                <a:t>ayrıntılardan yola çıkarak alkol kullanımını</a:t>
              </a:r>
            </a:p>
            <a:p>
              <a:r>
                <a:rPr lang="tr-TR" dirty="0">
                  <a:solidFill>
                    <a:srgbClr val="575757"/>
                  </a:solidFill>
                </a:rPr>
                <a:t> yol açabileceği trajik sonuçları listeleyiniz.</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5"/>
            <a:srcRect/>
            <a:stretch>
              <a:fillRect l="16000" r="-30000"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90518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000" t="-20000" r="-28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22</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Yanlış bilinenler</a:t>
            </a:r>
          </a:p>
        </p:txBody>
      </p:sp>
      <p:grpSp>
        <p:nvGrpSpPr>
          <p:cNvPr id="29" name="Grup 28"/>
          <p:cNvGrpSpPr/>
          <p:nvPr/>
        </p:nvGrpSpPr>
        <p:grpSpPr>
          <a:xfrm>
            <a:off x="554927" y="1454754"/>
            <a:ext cx="7464948" cy="1477328"/>
            <a:chOff x="554927" y="1881525"/>
            <a:chExt cx="7464948" cy="1477328"/>
          </a:xfrm>
        </p:grpSpPr>
        <p:sp>
          <p:nvSpPr>
            <p:cNvPr id="30" name="Metin kutusu 29"/>
            <p:cNvSpPr txBox="1"/>
            <p:nvPr/>
          </p:nvSpPr>
          <p:spPr>
            <a:xfrm>
              <a:off x="746177" y="1881525"/>
              <a:ext cx="7273698" cy="1477328"/>
            </a:xfrm>
            <a:prstGeom prst="rect">
              <a:avLst/>
            </a:prstGeom>
            <a:noFill/>
          </p:spPr>
          <p:txBody>
            <a:bodyPr wrap="square" rtlCol="0">
              <a:spAutoFit/>
            </a:bodyPr>
            <a:lstStyle/>
            <a:p>
              <a:r>
                <a:rPr lang="tr-TR" b="1" dirty="0">
                  <a:solidFill>
                    <a:srgbClr val="E61F4F"/>
                  </a:solidFill>
                </a:rPr>
                <a:t>İddia ederler ki...</a:t>
              </a:r>
            </a:p>
            <a:p>
              <a:r>
                <a:rPr lang="tr-TR" dirty="0">
                  <a:solidFill>
                    <a:srgbClr val="575757"/>
                  </a:solidFill>
                </a:rPr>
                <a:t>“Alkol, uykuyu düzenler.” Yanlış!</a:t>
              </a:r>
            </a:p>
            <a:p>
              <a:r>
                <a:rPr lang="tr-TR" dirty="0">
                  <a:solidFill>
                    <a:srgbClr val="575757"/>
                  </a:solidFill>
                </a:rPr>
                <a:t>Alkol kullanımı, oluşturduğu gevşekliğin etkisiyle uyku verebilir. Ancak alkol kullanan kişinin uyku düzeni ve kalitesi bozulur. Alkolün etkisiyle uyunan uyku, tam anlamıyla kaliteli bir uyku olmadığı için kişi aslında uykusuz kalır. </a:t>
              </a:r>
            </a:p>
          </p:txBody>
        </p:sp>
        <p:pic>
          <p:nvPicPr>
            <p:cNvPr id="31" name="Resim 30"/>
            <p:cNvPicPr>
              <a:picLocks noChangeAspect="1"/>
            </p:cNvPicPr>
            <p:nvPr/>
          </p:nvPicPr>
          <p:blipFill>
            <a:blip r:embed="rId5"/>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9" name="Grup 38"/>
          <p:cNvGrpSpPr/>
          <p:nvPr/>
        </p:nvGrpSpPr>
        <p:grpSpPr>
          <a:xfrm>
            <a:off x="554927" y="2924925"/>
            <a:ext cx="7464948" cy="923330"/>
            <a:chOff x="554927" y="1881525"/>
            <a:chExt cx="7464948" cy="923330"/>
          </a:xfrm>
        </p:grpSpPr>
        <p:sp>
          <p:nvSpPr>
            <p:cNvPr id="40" name="Metin kutusu 39"/>
            <p:cNvSpPr txBox="1"/>
            <p:nvPr/>
          </p:nvSpPr>
          <p:spPr>
            <a:xfrm>
              <a:off x="746177" y="1881525"/>
              <a:ext cx="7273698" cy="923330"/>
            </a:xfrm>
            <a:prstGeom prst="rect">
              <a:avLst/>
            </a:prstGeom>
            <a:noFill/>
          </p:spPr>
          <p:txBody>
            <a:bodyPr wrap="square" rtlCol="0">
              <a:spAutoFit/>
            </a:bodyPr>
            <a:lstStyle/>
            <a:p>
              <a:r>
                <a:rPr lang="tr-TR" b="1" dirty="0">
                  <a:solidFill>
                    <a:srgbClr val="E61F4F"/>
                  </a:solidFill>
                </a:rPr>
                <a:t>Söylentiye göre...</a:t>
              </a:r>
            </a:p>
            <a:p>
              <a:r>
                <a:rPr lang="tr-TR" dirty="0">
                  <a:solidFill>
                    <a:srgbClr val="575757"/>
                  </a:solidFill>
                </a:rPr>
                <a:t>"Alkol, cinsel gücü arttırır! Yanlış!</a:t>
              </a:r>
            </a:p>
            <a:p>
              <a:r>
                <a:rPr lang="tr-TR" dirty="0">
                  <a:solidFill>
                    <a:srgbClr val="575757"/>
                  </a:solidFill>
                </a:rPr>
                <a:t>Aksine erkeklerde cinsel gücü azaltır ve iktidarsızlığa sebep olur. </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4" name="Grup 43"/>
          <p:cNvGrpSpPr/>
          <p:nvPr/>
        </p:nvGrpSpPr>
        <p:grpSpPr>
          <a:xfrm>
            <a:off x="554927" y="3855096"/>
            <a:ext cx="7464948" cy="1200329"/>
            <a:chOff x="554927" y="1881525"/>
            <a:chExt cx="7464948" cy="1200329"/>
          </a:xfrm>
        </p:grpSpPr>
        <p:sp>
          <p:nvSpPr>
            <p:cNvPr id="45" name="Metin kutusu 44"/>
            <p:cNvSpPr txBox="1"/>
            <p:nvPr/>
          </p:nvSpPr>
          <p:spPr>
            <a:xfrm>
              <a:off x="746177" y="1881525"/>
              <a:ext cx="7273698" cy="1200329"/>
            </a:xfrm>
            <a:prstGeom prst="rect">
              <a:avLst/>
            </a:prstGeom>
            <a:noFill/>
          </p:spPr>
          <p:txBody>
            <a:bodyPr wrap="square" rtlCol="0">
              <a:spAutoFit/>
            </a:bodyPr>
            <a:lstStyle/>
            <a:p>
              <a:r>
                <a:rPr lang="tr-TR" b="1" dirty="0">
                  <a:solidFill>
                    <a:srgbClr val="E61F4F"/>
                  </a:solidFill>
                </a:rPr>
                <a:t>Deseler de...</a:t>
              </a:r>
            </a:p>
            <a:p>
              <a:r>
                <a:rPr lang="tr-TR" dirty="0">
                  <a:solidFill>
                    <a:srgbClr val="575757"/>
                  </a:solidFill>
                </a:rPr>
                <a:t>“Alkol, iştah açıcıdır.” Yanlış!</a:t>
              </a:r>
            </a:p>
            <a:p>
              <a:r>
                <a:rPr lang="tr-TR" dirty="0">
                  <a:solidFill>
                    <a:srgbClr val="575757"/>
                  </a:solidFill>
                </a:rPr>
                <a:t>Alkollü içkiler iştah açmaz. Aksine mide rahatsızlıklarına ve</a:t>
              </a:r>
            </a:p>
            <a:p>
              <a:r>
                <a:rPr lang="tr-TR" dirty="0">
                  <a:solidFill>
                    <a:srgbClr val="575757"/>
                  </a:solidFill>
                </a:rPr>
                <a:t>sindirim bozukluğuna sebep olur.</a:t>
              </a:r>
            </a:p>
          </p:txBody>
        </p:sp>
        <p:pic>
          <p:nvPicPr>
            <p:cNvPr id="46" name="Resim 45"/>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97815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250" fill="hold"/>
                                        <p:tgtEl>
                                          <p:spTgt spid="42"/>
                                        </p:tgtEl>
                                        <p:attrNameLst>
                                          <p:attrName>ppt_x</p:attrName>
                                        </p:attrNameLst>
                                      </p:cBhvr>
                                      <p:tavLst>
                                        <p:tav tm="0">
                                          <p:val>
                                            <p:strVal val="1+#ppt_w/2"/>
                                          </p:val>
                                        </p:tav>
                                        <p:tav tm="100000">
                                          <p:val>
                                            <p:strVal val="#ppt_x"/>
                                          </p:val>
                                        </p:tav>
                                      </p:tavLst>
                                    </p:anim>
                                    <p:anim calcmode="lin" valueType="num">
                                      <p:cBhvr additive="base">
                                        <p:cTn id="28" dur="25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250" fill="hold"/>
                                        <p:tgtEl>
                                          <p:spTgt spid="43"/>
                                        </p:tgtEl>
                                        <p:attrNameLst>
                                          <p:attrName>ppt_x</p:attrName>
                                        </p:attrNameLst>
                                      </p:cBhvr>
                                      <p:tavLst>
                                        <p:tav tm="0">
                                          <p:val>
                                            <p:strVal val="1+#ppt_w/2"/>
                                          </p:val>
                                        </p:tav>
                                        <p:tav tm="100000">
                                          <p:val>
                                            <p:strVal val="#ppt_x"/>
                                          </p:val>
                                        </p:tav>
                                      </p:tavLst>
                                    </p:anim>
                                    <p:anim calcmode="lin" valueType="num">
                                      <p:cBhvr additive="base">
                                        <p:cTn id="32" dur="250" fill="hold"/>
                                        <p:tgtEl>
                                          <p:spTgt spid="43"/>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50"/>
                                        <p:tgtEl>
                                          <p:spTgt spid="29"/>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50"/>
                                        <p:tgtEl>
                                          <p:spTgt spid="39"/>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26" grpId="0" animBg="1"/>
      <p:bldP spid="28" grpId="0"/>
      <p:bldP spid="4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000" t="-20000" r="-28000" b="-2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23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Yanlış bilinenler</a:t>
            </a:r>
          </a:p>
        </p:txBody>
      </p:sp>
      <p:grpSp>
        <p:nvGrpSpPr>
          <p:cNvPr id="29" name="Grup 28"/>
          <p:cNvGrpSpPr/>
          <p:nvPr/>
        </p:nvGrpSpPr>
        <p:grpSpPr>
          <a:xfrm>
            <a:off x="554927" y="1732597"/>
            <a:ext cx="7464948" cy="1477328"/>
            <a:chOff x="554927" y="1881525"/>
            <a:chExt cx="7464948" cy="1477328"/>
          </a:xfrm>
        </p:grpSpPr>
        <p:sp>
          <p:nvSpPr>
            <p:cNvPr id="30" name="Metin kutusu 29"/>
            <p:cNvSpPr txBox="1"/>
            <p:nvPr/>
          </p:nvSpPr>
          <p:spPr>
            <a:xfrm>
              <a:off x="746177" y="1881525"/>
              <a:ext cx="7273698" cy="1477328"/>
            </a:xfrm>
            <a:prstGeom prst="rect">
              <a:avLst/>
            </a:prstGeom>
            <a:noFill/>
          </p:spPr>
          <p:txBody>
            <a:bodyPr wrap="square" rtlCol="0">
              <a:spAutoFit/>
            </a:bodyPr>
            <a:lstStyle/>
            <a:p>
              <a:r>
                <a:rPr lang="tr-TR" b="1" dirty="0">
                  <a:solidFill>
                    <a:srgbClr val="E61F4F"/>
                  </a:solidFill>
                </a:rPr>
                <a:t>Derler ki...</a:t>
              </a:r>
            </a:p>
            <a:p>
              <a:r>
                <a:rPr lang="tr-TR" dirty="0">
                  <a:solidFill>
                    <a:srgbClr val="575757"/>
                  </a:solidFill>
                </a:rPr>
                <a:t>“Alkollü içecekler vücudu ısıtır.” Yanlış!</a:t>
              </a:r>
            </a:p>
            <a:p>
              <a:r>
                <a:rPr lang="tr-TR" dirty="0">
                  <a:solidFill>
                    <a:srgbClr val="575757"/>
                  </a:solidFill>
                </a:rPr>
                <a:t>Tam tersine alkol alındığında vücut ısısı düşer. Alkol aldıktan sonra görülen sıcaklık hissi, kanın yüzeye doğru akışının cildi ve ciltteki sinir uçlarını ısıtması ve bunun beyne sıcaklık algısı iletmesindendir. Bu, yanıltıcı bir histir.</a:t>
              </a:r>
            </a:p>
          </p:txBody>
        </p:sp>
        <p:pic>
          <p:nvPicPr>
            <p:cNvPr id="31" name="Resim 30"/>
            <p:cNvPicPr>
              <a:picLocks noChangeAspect="1"/>
            </p:cNvPicPr>
            <p:nvPr/>
          </p:nvPicPr>
          <p:blipFill>
            <a:blip r:embed="rId5"/>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39" name="Grup 38"/>
          <p:cNvGrpSpPr/>
          <p:nvPr/>
        </p:nvGrpSpPr>
        <p:grpSpPr>
          <a:xfrm>
            <a:off x="554927" y="3352336"/>
            <a:ext cx="7464948" cy="1477328"/>
            <a:chOff x="554927" y="1881525"/>
            <a:chExt cx="7464948" cy="1477328"/>
          </a:xfrm>
        </p:grpSpPr>
        <p:sp>
          <p:nvSpPr>
            <p:cNvPr id="40" name="Metin kutusu 39"/>
            <p:cNvSpPr txBox="1"/>
            <p:nvPr/>
          </p:nvSpPr>
          <p:spPr>
            <a:xfrm>
              <a:off x="746177" y="1881525"/>
              <a:ext cx="7273698" cy="1477328"/>
            </a:xfrm>
            <a:prstGeom prst="rect">
              <a:avLst/>
            </a:prstGeom>
            <a:noFill/>
          </p:spPr>
          <p:txBody>
            <a:bodyPr wrap="square" rtlCol="0">
              <a:spAutoFit/>
            </a:bodyPr>
            <a:lstStyle/>
            <a:p>
              <a:r>
                <a:rPr lang="tr-TR" b="1" dirty="0">
                  <a:solidFill>
                    <a:srgbClr val="E61F4F"/>
                  </a:solidFill>
                </a:rPr>
                <a:t>Sanılana göre...</a:t>
              </a:r>
            </a:p>
            <a:p>
              <a:r>
                <a:rPr lang="tr-TR" dirty="0">
                  <a:solidFill>
                    <a:srgbClr val="575757"/>
                  </a:solidFill>
                </a:rPr>
                <a:t>“Alkol, sesi açar, bu nedenle bazıları kürsüye ya da sahneye çıkmadan</a:t>
              </a:r>
            </a:p>
            <a:p>
              <a:r>
                <a:rPr lang="tr-TR" dirty="0">
                  <a:solidFill>
                    <a:srgbClr val="575757"/>
                  </a:solidFill>
                </a:rPr>
                <a:t>alkol alırlar.” Yanlış!</a:t>
              </a:r>
            </a:p>
            <a:p>
              <a:r>
                <a:rPr lang="tr-TR" dirty="0">
                  <a:solidFill>
                    <a:srgbClr val="575757"/>
                  </a:solidFill>
                </a:rPr>
                <a:t>Alkol vücuttaki su miktarını azaltır ve vücudu Susuz bırakır. Bu durum konuşmaya ve şarkı söylemeye olumsuz olarak yansır. </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4392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250" fill="hold"/>
                                        <p:tgtEl>
                                          <p:spTgt spid="42"/>
                                        </p:tgtEl>
                                        <p:attrNameLst>
                                          <p:attrName>ppt_x</p:attrName>
                                        </p:attrNameLst>
                                      </p:cBhvr>
                                      <p:tavLst>
                                        <p:tav tm="0">
                                          <p:val>
                                            <p:strVal val="1+#ppt_w/2"/>
                                          </p:val>
                                        </p:tav>
                                        <p:tav tm="100000">
                                          <p:val>
                                            <p:strVal val="#ppt_x"/>
                                          </p:val>
                                        </p:tav>
                                      </p:tavLst>
                                    </p:anim>
                                    <p:anim calcmode="lin" valueType="num">
                                      <p:cBhvr additive="base">
                                        <p:cTn id="28" dur="25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250" fill="hold"/>
                                        <p:tgtEl>
                                          <p:spTgt spid="43"/>
                                        </p:tgtEl>
                                        <p:attrNameLst>
                                          <p:attrName>ppt_x</p:attrName>
                                        </p:attrNameLst>
                                      </p:cBhvr>
                                      <p:tavLst>
                                        <p:tav tm="0">
                                          <p:val>
                                            <p:strVal val="1+#ppt_w/2"/>
                                          </p:val>
                                        </p:tav>
                                        <p:tav tm="100000">
                                          <p:val>
                                            <p:strVal val="#ppt_x"/>
                                          </p:val>
                                        </p:tav>
                                      </p:tavLst>
                                    </p:anim>
                                    <p:anim calcmode="lin" valueType="num">
                                      <p:cBhvr additive="base">
                                        <p:cTn id="32" dur="250" fill="hold"/>
                                        <p:tgtEl>
                                          <p:spTgt spid="43"/>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250"/>
                                        <p:tgtEl>
                                          <p:spTgt spid="29"/>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26" grpId="0" animBg="1"/>
      <p:bldP spid="28" grpId="0"/>
      <p:bldP spid="4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0">
            <a:blip r:embed="rId2"/>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76834" y="2742317"/>
            <a:ext cx="2765694" cy="1200329"/>
          </a:xfrm>
          <a:prstGeom prst="rect">
            <a:avLst/>
          </a:prstGeom>
          <a:noFill/>
        </p:spPr>
        <p:txBody>
          <a:bodyPr wrap="none" rtlCol="0">
            <a:spAutoFit/>
          </a:bodyPr>
          <a:lstStyle/>
          <a:p>
            <a:r>
              <a:rPr lang="tr-TR" sz="3600" b="1" dirty="0">
                <a:solidFill>
                  <a:schemeClr val="bg1"/>
                </a:solidFill>
              </a:rPr>
              <a:t>Ne yaparlardı</a:t>
            </a:r>
          </a:p>
          <a:p>
            <a:r>
              <a:rPr lang="tr-TR" sz="3600" b="1" dirty="0">
                <a:solidFill>
                  <a:schemeClr val="bg1"/>
                </a:solidFill>
              </a:rPr>
              <a:t>sizce?</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1169809"/>
            <a:ext cx="3855799" cy="1631216"/>
          </a:xfrm>
          <a:prstGeom prst="rect">
            <a:avLst/>
          </a:prstGeom>
          <a:noFill/>
        </p:spPr>
        <p:txBody>
          <a:bodyPr wrap="none" rtlCol="0">
            <a:spAutoFit/>
          </a:bodyPr>
          <a:lstStyle/>
          <a:p>
            <a:r>
              <a:rPr lang="tr-TR" sz="2000" dirty="0">
                <a:solidFill>
                  <a:schemeClr val="bg1"/>
                </a:solidFill>
              </a:rPr>
              <a:t>Ruh sağlığı, fiziksel sağlık, aile</a:t>
            </a:r>
          </a:p>
          <a:p>
            <a:r>
              <a:rPr lang="tr-TR" sz="2000" dirty="0">
                <a:solidFill>
                  <a:schemeClr val="bg1"/>
                </a:solidFill>
              </a:rPr>
              <a:t>ve arkadaşlık ilişkileri, ekonomik</a:t>
            </a:r>
          </a:p>
          <a:p>
            <a:r>
              <a:rPr lang="tr-TR" sz="2000" dirty="0">
                <a:solidFill>
                  <a:schemeClr val="bg1"/>
                </a:solidFill>
              </a:rPr>
              <a:t>durum, iş ve çalışma hayatı gibi</a:t>
            </a:r>
          </a:p>
          <a:p>
            <a:r>
              <a:rPr lang="tr-TR" sz="2000" dirty="0">
                <a:solidFill>
                  <a:schemeClr val="bg1"/>
                </a:solidFill>
              </a:rPr>
              <a:t>alanlarda alkolün zararını görenlere</a:t>
            </a:r>
          </a:p>
          <a:p>
            <a:r>
              <a:rPr lang="tr-TR" sz="2000" dirty="0">
                <a:solidFill>
                  <a:schemeClr val="bg1"/>
                </a:solidFill>
              </a:rPr>
              <a:t>ikinci bir şans verilseydi…</a:t>
            </a:r>
            <a:endParaRPr lang="tr-TR" sz="2000" b="1" dirty="0">
              <a:solidFill>
                <a:schemeClr val="bg1"/>
              </a:solidFill>
            </a:endParaRP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Tree>
    <p:extLst>
      <p:ext uri="{BB962C8B-B14F-4D97-AF65-F5344CB8AC3E}">
        <p14:creationId xmlns:p14="http://schemas.microsoft.com/office/powerpoint/2010/main" val="194129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0-#ppt_w/2"/>
                                          </p:val>
                                        </p:tav>
                                        <p:tav tm="100000">
                                          <p:val>
                                            <p:strVal val="#ppt_x"/>
                                          </p:val>
                                        </p:tav>
                                      </p:tavLst>
                                    </p:anim>
                                    <p:anim calcmode="lin" valueType="num">
                                      <p:cBhvr additive="base">
                                        <p:cTn id="23" dur="2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250"/>
                                        <p:tgtEl>
                                          <p:spTgt spid="16"/>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0">
            <a:blip r:embed="rId2"/>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16822" y="1389626"/>
            <a:ext cx="2984278" cy="1569660"/>
          </a:xfrm>
          <a:prstGeom prst="rect">
            <a:avLst/>
          </a:prstGeom>
          <a:noFill/>
        </p:spPr>
        <p:txBody>
          <a:bodyPr wrap="none" rtlCol="0">
            <a:spAutoFit/>
          </a:bodyPr>
          <a:lstStyle/>
          <a:p>
            <a:r>
              <a:rPr lang="tr-TR" sz="6000" b="1" dirty="0">
                <a:solidFill>
                  <a:schemeClr val="bg1"/>
                </a:solidFill>
              </a:rPr>
              <a:t>Asla</a:t>
            </a:r>
          </a:p>
          <a:p>
            <a:r>
              <a:rPr lang="tr-TR" sz="3600" b="1" dirty="0">
                <a:solidFill>
                  <a:schemeClr val="bg1"/>
                </a:solidFill>
              </a:rPr>
              <a:t>başlamazlardı!</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Tree>
    <p:extLst>
      <p:ext uri="{BB962C8B-B14F-4D97-AF65-F5344CB8AC3E}">
        <p14:creationId xmlns:p14="http://schemas.microsoft.com/office/powerpoint/2010/main" val="31879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0-#ppt_w/2"/>
                                          </p:val>
                                        </p:tav>
                                        <p:tav tm="100000">
                                          <p:val>
                                            <p:strVal val="#ppt_x"/>
                                          </p:val>
                                        </p:tav>
                                      </p:tavLst>
                                    </p:anim>
                                    <p:anim calcmode="lin" valueType="num">
                                      <p:cBhvr additive="base">
                                        <p:cTn id="23" dur="2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000" t="-20000" r="-110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26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6252"/>
            <a:ext cx="7923284" cy="830997"/>
          </a:xfrm>
          <a:prstGeom prst="rect">
            <a:avLst/>
          </a:prstGeom>
          <a:noFill/>
        </p:spPr>
        <p:txBody>
          <a:bodyPr wrap="square" rtlCol="0">
            <a:spAutoFit/>
          </a:bodyPr>
          <a:lstStyle/>
          <a:p>
            <a:r>
              <a:rPr lang="tr-TR" sz="4800" b="1" dirty="0"/>
              <a:t>Davet yalanları</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0" name="Metin kutusu 19"/>
          <p:cNvSpPr txBox="1"/>
          <p:nvPr/>
        </p:nvSpPr>
        <p:spPr>
          <a:xfrm>
            <a:off x="428077" y="1682013"/>
            <a:ext cx="5571975" cy="2554545"/>
          </a:xfrm>
          <a:prstGeom prst="rect">
            <a:avLst/>
          </a:prstGeom>
          <a:noFill/>
        </p:spPr>
        <p:txBody>
          <a:bodyPr wrap="none" rtlCol="0">
            <a:spAutoFit/>
          </a:bodyPr>
          <a:lstStyle/>
          <a:p>
            <a:r>
              <a:rPr lang="tr-TR" sz="2000" dirty="0">
                <a:solidFill>
                  <a:srgbClr val="575757"/>
                </a:solidFill>
              </a:rPr>
              <a:t>Alınan ilk alkol, birçok kötü sonuçla karşılaşılacak bir</a:t>
            </a:r>
          </a:p>
          <a:p>
            <a:r>
              <a:rPr lang="tr-TR" sz="2000" dirty="0">
                <a:solidFill>
                  <a:srgbClr val="575757"/>
                </a:solidFill>
              </a:rPr>
              <a:t>yolun ilk adımıdır. Sizi bu yola sokmaya çalışanlar,</a:t>
            </a:r>
          </a:p>
          <a:p>
            <a:r>
              <a:rPr lang="tr-TR" sz="2000" dirty="0">
                <a:solidFill>
                  <a:srgbClr val="575757"/>
                </a:solidFill>
              </a:rPr>
              <a:t>davetlerini bazı birbirine benzeyen yalanları ve</a:t>
            </a:r>
          </a:p>
          <a:p>
            <a:r>
              <a:rPr lang="tr-TR" sz="2000" dirty="0">
                <a:solidFill>
                  <a:srgbClr val="575757"/>
                </a:solidFill>
              </a:rPr>
              <a:t>yanlış bilgileri kullanarak yaparlar. Bazı örnek</a:t>
            </a:r>
          </a:p>
          <a:p>
            <a:r>
              <a:rPr lang="tr-TR" sz="2000" dirty="0">
                <a:solidFill>
                  <a:srgbClr val="575757"/>
                </a:solidFill>
              </a:rPr>
              <a:t>akıl çeldirme taktiklerini bir sonraki slaytta</a:t>
            </a:r>
          </a:p>
          <a:p>
            <a:r>
              <a:rPr lang="tr-TR" sz="2000" dirty="0">
                <a:solidFill>
                  <a:srgbClr val="575757"/>
                </a:solidFill>
              </a:rPr>
              <a:t>listeledik. Önce listeyi okuyunuz, daha sonra</a:t>
            </a:r>
          </a:p>
          <a:p>
            <a:r>
              <a:rPr lang="tr-TR" sz="2000" dirty="0">
                <a:solidFill>
                  <a:srgbClr val="575757"/>
                </a:solidFill>
              </a:rPr>
              <a:t>listeye yapacağınız eklemeler varsa</a:t>
            </a:r>
          </a:p>
          <a:p>
            <a:r>
              <a:rPr lang="tr-TR" sz="2000" dirty="0">
                <a:solidFill>
                  <a:srgbClr val="575757"/>
                </a:solidFill>
              </a:rPr>
              <a:t>gerçekleştiriniz.</a:t>
            </a:r>
          </a:p>
        </p:txBody>
      </p:sp>
    </p:spTree>
    <p:extLst>
      <p:ext uri="{BB962C8B-B14F-4D97-AF65-F5344CB8AC3E}">
        <p14:creationId xmlns:p14="http://schemas.microsoft.com/office/powerpoint/2010/main" val="17104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250" fill="hold"/>
                                        <p:tgtEl>
                                          <p:spTgt spid="42"/>
                                        </p:tgtEl>
                                        <p:attrNameLst>
                                          <p:attrName>ppt_x</p:attrName>
                                        </p:attrNameLst>
                                      </p:cBhvr>
                                      <p:tavLst>
                                        <p:tav tm="0">
                                          <p:val>
                                            <p:strVal val="1+#ppt_w/2"/>
                                          </p:val>
                                        </p:tav>
                                        <p:tav tm="100000">
                                          <p:val>
                                            <p:strVal val="#ppt_x"/>
                                          </p:val>
                                        </p:tav>
                                      </p:tavLst>
                                    </p:anim>
                                    <p:anim calcmode="lin" valueType="num">
                                      <p:cBhvr additive="base">
                                        <p:cTn id="28" dur="25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250" fill="hold"/>
                                        <p:tgtEl>
                                          <p:spTgt spid="43"/>
                                        </p:tgtEl>
                                        <p:attrNameLst>
                                          <p:attrName>ppt_x</p:attrName>
                                        </p:attrNameLst>
                                      </p:cBhvr>
                                      <p:tavLst>
                                        <p:tav tm="0">
                                          <p:val>
                                            <p:strVal val="1+#ppt_w/2"/>
                                          </p:val>
                                        </p:tav>
                                        <p:tav tm="100000">
                                          <p:val>
                                            <p:strVal val="#ppt_x"/>
                                          </p:val>
                                        </p:tav>
                                      </p:tavLst>
                                    </p:anim>
                                    <p:anim calcmode="lin" valueType="num">
                                      <p:cBhvr additive="base">
                                        <p:cTn id="32" dur="250" fill="hold"/>
                                        <p:tgtEl>
                                          <p:spTgt spid="43"/>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2" presetClass="entr" presetSubtype="1"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up)">
                                      <p:cBhvr>
                                        <p:cTn id="36"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26" grpId="0" animBg="1"/>
      <p:bldP spid="28" grpId="0"/>
      <p:bldP spid="43" grpId="0" animBg="1"/>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55000" t="-6000" r="-18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27</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58602"/>
            <a:ext cx="7923284" cy="1323439"/>
          </a:xfrm>
          <a:prstGeom prst="rect">
            <a:avLst/>
          </a:prstGeom>
          <a:noFill/>
        </p:spPr>
        <p:txBody>
          <a:bodyPr wrap="square" rtlCol="0">
            <a:spAutoFit/>
          </a:bodyPr>
          <a:lstStyle/>
          <a:p>
            <a:r>
              <a:rPr lang="tr-TR" sz="4000" b="1" dirty="0"/>
              <a:t>Davet yalanlarından</a:t>
            </a:r>
          </a:p>
          <a:p>
            <a:r>
              <a:rPr lang="tr-TR" sz="4000" b="1" dirty="0"/>
              <a:t>korunmak</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18" name="Grup 17"/>
          <p:cNvGrpSpPr/>
          <p:nvPr/>
        </p:nvGrpSpPr>
        <p:grpSpPr>
          <a:xfrm>
            <a:off x="456605" y="1603799"/>
            <a:ext cx="7464948" cy="369332"/>
            <a:chOff x="554927" y="1881525"/>
            <a:chExt cx="7464948" cy="369332"/>
          </a:xfrm>
        </p:grpSpPr>
        <p:sp>
          <p:nvSpPr>
            <p:cNvPr id="19" name="Metin kutusu 18"/>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Rahatlarsın, böylece topluluk önünde daha rahat konuşursun.</a:t>
              </a:r>
            </a:p>
          </p:txBody>
        </p:sp>
        <p:pic>
          <p:nvPicPr>
            <p:cNvPr id="21" name="Resim 20"/>
            <p:cNvPicPr>
              <a:picLocks noChangeAspect="1"/>
            </p:cNvPicPr>
            <p:nvPr/>
          </p:nvPicPr>
          <p:blipFill>
            <a:blip r:embed="rId5"/>
            <a:stretch>
              <a:fillRect/>
            </a:stretch>
          </p:blipFill>
          <p:spPr>
            <a:xfrm>
              <a:off x="554927" y="1991580"/>
              <a:ext cx="191250" cy="180000"/>
            </a:xfrm>
            <a:prstGeom prst="rect">
              <a:avLst/>
            </a:prstGeom>
          </p:spPr>
        </p:pic>
      </p:grpSp>
      <p:grpSp>
        <p:nvGrpSpPr>
          <p:cNvPr id="22" name="Grup 21"/>
          <p:cNvGrpSpPr/>
          <p:nvPr/>
        </p:nvGrpSpPr>
        <p:grpSpPr>
          <a:xfrm>
            <a:off x="456605" y="1902683"/>
            <a:ext cx="7464948" cy="369332"/>
            <a:chOff x="554927" y="1881525"/>
            <a:chExt cx="7464948" cy="369332"/>
          </a:xfrm>
        </p:grpSpPr>
        <p:sp>
          <p:nvSpPr>
            <p:cNvPr id="23" name="Metin kutusu 22"/>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Alkol kan yapar, kan seviyen düzene girer.</a:t>
              </a:r>
            </a:p>
          </p:txBody>
        </p:sp>
        <p:pic>
          <p:nvPicPr>
            <p:cNvPr id="24" name="Resim 23"/>
            <p:cNvPicPr>
              <a:picLocks noChangeAspect="1"/>
            </p:cNvPicPr>
            <p:nvPr/>
          </p:nvPicPr>
          <p:blipFill>
            <a:blip r:embed="rId5"/>
            <a:stretch>
              <a:fillRect/>
            </a:stretch>
          </p:blipFill>
          <p:spPr>
            <a:xfrm>
              <a:off x="554927" y="1991580"/>
              <a:ext cx="191250" cy="180000"/>
            </a:xfrm>
            <a:prstGeom prst="rect">
              <a:avLst/>
            </a:prstGeom>
          </p:spPr>
        </p:pic>
      </p:grpSp>
      <p:grpSp>
        <p:nvGrpSpPr>
          <p:cNvPr id="25" name="Grup 24"/>
          <p:cNvGrpSpPr/>
          <p:nvPr/>
        </p:nvGrpSpPr>
        <p:grpSpPr>
          <a:xfrm>
            <a:off x="456605" y="2221228"/>
            <a:ext cx="7464948" cy="369332"/>
            <a:chOff x="554927" y="1881525"/>
            <a:chExt cx="7464948" cy="369332"/>
          </a:xfrm>
        </p:grpSpPr>
        <p:sp>
          <p:nvSpPr>
            <p:cNvPr id="27" name="Metin kutusu 26"/>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Bir dene, maksat muhabbet olsun.</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456605" y="2539379"/>
            <a:ext cx="7464948" cy="369332"/>
            <a:chOff x="554927" y="1881525"/>
            <a:chExt cx="7464948" cy="369332"/>
          </a:xfrm>
        </p:grpSpPr>
        <p:sp>
          <p:nvSpPr>
            <p:cNvPr id="31" name="Metin kutusu 30"/>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Üşümen geçer, vücudun ısınır.</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456605" y="2862475"/>
            <a:ext cx="7464948" cy="369332"/>
            <a:chOff x="554927" y="1881525"/>
            <a:chExt cx="7464948" cy="369332"/>
          </a:xfrm>
        </p:grpSpPr>
        <p:sp>
          <p:nvSpPr>
            <p:cNvPr id="34" name="Metin kutusu 33"/>
            <p:cNvSpPr txBox="1"/>
            <p:nvPr/>
          </p:nvSpPr>
          <p:spPr>
            <a:xfrm>
              <a:off x="746177" y="1881525"/>
              <a:ext cx="7273698" cy="369332"/>
            </a:xfrm>
            <a:prstGeom prst="rect">
              <a:avLst/>
            </a:prstGeom>
            <a:noFill/>
          </p:spPr>
          <p:txBody>
            <a:bodyPr wrap="square" rtlCol="0">
              <a:spAutoFit/>
            </a:bodyPr>
            <a:lstStyle/>
            <a:p>
              <a:r>
                <a:rPr lang="nn-NO" dirty="0">
                  <a:solidFill>
                    <a:srgbClr val="575757"/>
                  </a:solidFill>
                </a:rPr>
                <a:t>Bir kerecikten bir şey olmaz.</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456605" y="3182029"/>
            <a:ext cx="7464948" cy="369332"/>
            <a:chOff x="554927" y="1881525"/>
            <a:chExt cx="7464948" cy="369332"/>
          </a:xfrm>
        </p:grpSpPr>
        <p:sp>
          <p:nvSpPr>
            <p:cNvPr id="37" name="Metin kutusu 36"/>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Daha cazip ve çekici olursun.</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456605" y="3510408"/>
            <a:ext cx="7464948" cy="369332"/>
            <a:chOff x="554927" y="1881525"/>
            <a:chExt cx="7464948" cy="369332"/>
          </a:xfrm>
        </p:grpSpPr>
        <p:sp>
          <p:nvSpPr>
            <p:cNvPr id="40" name="Metin kutusu 39"/>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Dertlerini unutursun.</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grpSp>
        <p:nvGrpSpPr>
          <p:cNvPr id="44" name="Grup 43"/>
          <p:cNvGrpSpPr/>
          <p:nvPr/>
        </p:nvGrpSpPr>
        <p:grpSpPr>
          <a:xfrm>
            <a:off x="456605" y="3838789"/>
            <a:ext cx="7464948" cy="369332"/>
            <a:chOff x="554927" y="1881525"/>
            <a:chExt cx="7464948" cy="369332"/>
          </a:xfrm>
        </p:grpSpPr>
        <p:sp>
          <p:nvSpPr>
            <p:cNvPr id="45" name="Metin kutusu 44"/>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Uykun düzene girer.</a:t>
              </a:r>
            </a:p>
          </p:txBody>
        </p:sp>
        <p:pic>
          <p:nvPicPr>
            <p:cNvPr id="46" name="Resim 45"/>
            <p:cNvPicPr>
              <a:picLocks noChangeAspect="1"/>
            </p:cNvPicPr>
            <p:nvPr/>
          </p:nvPicPr>
          <p:blipFill>
            <a:blip r:embed="rId5"/>
            <a:stretch>
              <a:fillRect/>
            </a:stretch>
          </p:blipFill>
          <p:spPr>
            <a:xfrm>
              <a:off x="554927" y="1991580"/>
              <a:ext cx="191250" cy="180000"/>
            </a:xfrm>
            <a:prstGeom prst="rect">
              <a:avLst/>
            </a:prstGeom>
          </p:spPr>
        </p:pic>
      </p:grpSp>
      <p:grpSp>
        <p:nvGrpSpPr>
          <p:cNvPr id="47" name="Grup 46"/>
          <p:cNvGrpSpPr/>
          <p:nvPr/>
        </p:nvGrpSpPr>
        <p:grpSpPr>
          <a:xfrm>
            <a:off x="456605" y="4156936"/>
            <a:ext cx="7464948" cy="369332"/>
            <a:chOff x="554927" y="1881525"/>
            <a:chExt cx="7464948" cy="369332"/>
          </a:xfrm>
        </p:grpSpPr>
        <p:sp>
          <p:nvSpPr>
            <p:cNvPr id="48" name="Metin kutusu 47"/>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Cinsel gücün artar.</a:t>
              </a:r>
            </a:p>
          </p:txBody>
        </p:sp>
        <p:pic>
          <p:nvPicPr>
            <p:cNvPr id="49" name="Resim 48"/>
            <p:cNvPicPr>
              <a:picLocks noChangeAspect="1"/>
            </p:cNvPicPr>
            <p:nvPr/>
          </p:nvPicPr>
          <p:blipFill>
            <a:blip r:embed="rId5"/>
            <a:stretch>
              <a:fillRect/>
            </a:stretch>
          </p:blipFill>
          <p:spPr>
            <a:xfrm>
              <a:off x="554927" y="1991580"/>
              <a:ext cx="191250" cy="180000"/>
            </a:xfrm>
            <a:prstGeom prst="rect">
              <a:avLst/>
            </a:prstGeom>
          </p:spPr>
        </p:pic>
      </p:grpSp>
      <p:grpSp>
        <p:nvGrpSpPr>
          <p:cNvPr id="53" name="Grup 52"/>
          <p:cNvGrpSpPr/>
          <p:nvPr/>
        </p:nvGrpSpPr>
        <p:grpSpPr>
          <a:xfrm>
            <a:off x="456605" y="4465720"/>
            <a:ext cx="7464948" cy="369332"/>
            <a:chOff x="554927" y="1881525"/>
            <a:chExt cx="7464948" cy="369332"/>
          </a:xfrm>
        </p:grpSpPr>
        <p:sp>
          <p:nvSpPr>
            <p:cNvPr id="54" name="Metin kutusu 53"/>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Sağlığına iyi gelir.</a:t>
              </a:r>
            </a:p>
          </p:txBody>
        </p:sp>
        <p:pic>
          <p:nvPicPr>
            <p:cNvPr id="55" name="Resim 54"/>
            <p:cNvPicPr>
              <a:picLocks noChangeAspect="1"/>
            </p:cNvPicPr>
            <p:nvPr/>
          </p:nvPicPr>
          <p:blipFill>
            <a:blip r:embed="rId5"/>
            <a:stretch>
              <a:fillRect/>
            </a:stretch>
          </p:blipFill>
          <p:spPr>
            <a:xfrm>
              <a:off x="554927" y="1991580"/>
              <a:ext cx="191250" cy="180000"/>
            </a:xfrm>
            <a:prstGeom prst="rect">
              <a:avLst/>
            </a:prstGeom>
          </p:spPr>
        </p:pic>
      </p:grpSp>
      <p:grpSp>
        <p:nvGrpSpPr>
          <p:cNvPr id="56" name="Grup 55"/>
          <p:cNvGrpSpPr/>
          <p:nvPr/>
        </p:nvGrpSpPr>
        <p:grpSpPr>
          <a:xfrm>
            <a:off x="456605" y="4781118"/>
            <a:ext cx="7464948" cy="369332"/>
            <a:chOff x="554927" y="1881525"/>
            <a:chExt cx="7464948" cy="369332"/>
          </a:xfrm>
        </p:grpSpPr>
        <p:sp>
          <p:nvSpPr>
            <p:cNvPr id="57" name="Metin kutusu 56"/>
            <p:cNvSpPr txBox="1"/>
            <p:nvPr/>
          </p:nvSpPr>
          <p:spPr>
            <a:xfrm>
              <a:off x="746177" y="1881525"/>
              <a:ext cx="7273698" cy="369332"/>
            </a:xfrm>
            <a:prstGeom prst="rect">
              <a:avLst/>
            </a:prstGeom>
            <a:noFill/>
          </p:spPr>
          <p:txBody>
            <a:bodyPr wrap="square" rtlCol="0">
              <a:spAutoFit/>
            </a:bodyPr>
            <a:lstStyle/>
            <a:p>
              <a:r>
                <a:rPr lang="tr-TR" dirty="0">
                  <a:solidFill>
                    <a:srgbClr val="575757"/>
                  </a:solidFill>
                </a:rPr>
                <a:t>Sesi ve iştahı açar.</a:t>
              </a:r>
            </a:p>
          </p:txBody>
        </p:sp>
        <p:pic>
          <p:nvPicPr>
            <p:cNvPr id="58" name="Resim 5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3155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250" fill="hold"/>
                                        <p:tgtEl>
                                          <p:spTgt spid="42"/>
                                        </p:tgtEl>
                                        <p:attrNameLst>
                                          <p:attrName>ppt_x</p:attrName>
                                        </p:attrNameLst>
                                      </p:cBhvr>
                                      <p:tavLst>
                                        <p:tav tm="0">
                                          <p:val>
                                            <p:strVal val="1+#ppt_w/2"/>
                                          </p:val>
                                        </p:tav>
                                        <p:tav tm="100000">
                                          <p:val>
                                            <p:strVal val="#ppt_x"/>
                                          </p:val>
                                        </p:tav>
                                      </p:tavLst>
                                    </p:anim>
                                    <p:anim calcmode="lin" valueType="num">
                                      <p:cBhvr additive="base">
                                        <p:cTn id="28" dur="25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250" fill="hold"/>
                                        <p:tgtEl>
                                          <p:spTgt spid="43"/>
                                        </p:tgtEl>
                                        <p:attrNameLst>
                                          <p:attrName>ppt_x</p:attrName>
                                        </p:attrNameLst>
                                      </p:cBhvr>
                                      <p:tavLst>
                                        <p:tav tm="0">
                                          <p:val>
                                            <p:strVal val="1+#ppt_w/2"/>
                                          </p:val>
                                        </p:tav>
                                        <p:tav tm="100000">
                                          <p:val>
                                            <p:strVal val="#ppt_x"/>
                                          </p:val>
                                        </p:tav>
                                      </p:tavLst>
                                    </p:anim>
                                    <p:anim calcmode="lin" valueType="num">
                                      <p:cBhvr additive="base">
                                        <p:cTn id="32" dur="250" fill="hold"/>
                                        <p:tgtEl>
                                          <p:spTgt spid="43"/>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50"/>
                                        <p:tgtEl>
                                          <p:spTgt spid="18"/>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250"/>
                                        <p:tgtEl>
                                          <p:spTgt spid="22"/>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250"/>
                                        <p:tgtEl>
                                          <p:spTgt spid="25"/>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250"/>
                                        <p:tgtEl>
                                          <p:spTgt spid="30"/>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250"/>
                                        <p:tgtEl>
                                          <p:spTgt spid="33"/>
                                        </p:tgtEl>
                                      </p:cBhvr>
                                    </p:animEffect>
                                  </p:childTnLst>
                                </p:cTn>
                              </p:par>
                            </p:childTnLst>
                          </p:cTn>
                        </p:par>
                        <p:par>
                          <p:cTn id="53" fill="hold">
                            <p:stCondLst>
                              <p:cond delay="2750"/>
                            </p:stCondLst>
                            <p:childTnLst>
                              <p:par>
                                <p:cTn id="54" presetID="10" presetClass="entr" presetSubtype="0" fill="hold" nodeType="after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250"/>
                                        <p:tgtEl>
                                          <p:spTgt spid="36"/>
                                        </p:tgtEl>
                                      </p:cBhvr>
                                    </p:animEffect>
                                  </p:childTnLst>
                                </p:cTn>
                              </p:par>
                            </p:childTnLst>
                          </p:cTn>
                        </p:par>
                        <p:par>
                          <p:cTn id="57" fill="hold">
                            <p:stCondLst>
                              <p:cond delay="3000"/>
                            </p:stCondLst>
                            <p:childTnLst>
                              <p:par>
                                <p:cTn id="58" presetID="10" presetClass="entr" presetSubtype="0" fill="hold"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250"/>
                                        <p:tgtEl>
                                          <p:spTgt spid="39"/>
                                        </p:tgtEl>
                                      </p:cBhvr>
                                    </p:animEffect>
                                  </p:childTnLst>
                                </p:cTn>
                              </p:par>
                            </p:childTnLst>
                          </p:cTn>
                        </p:par>
                        <p:par>
                          <p:cTn id="61" fill="hold">
                            <p:stCondLst>
                              <p:cond delay="3250"/>
                            </p:stCondLst>
                            <p:childTnLst>
                              <p:par>
                                <p:cTn id="62" presetID="10" presetClass="entr" presetSubtype="0" fill="hold" nodeType="afterEffect">
                                  <p:stCondLst>
                                    <p:cond delay="0"/>
                                  </p:stCondLst>
                                  <p:childTnLst>
                                    <p:set>
                                      <p:cBhvr>
                                        <p:cTn id="63" dur="1" fill="hold">
                                          <p:stCondLst>
                                            <p:cond delay="0"/>
                                          </p:stCondLst>
                                        </p:cTn>
                                        <p:tgtEl>
                                          <p:spTgt spid="44"/>
                                        </p:tgtEl>
                                        <p:attrNameLst>
                                          <p:attrName>style.visibility</p:attrName>
                                        </p:attrNameLst>
                                      </p:cBhvr>
                                      <p:to>
                                        <p:strVal val="visible"/>
                                      </p:to>
                                    </p:set>
                                    <p:animEffect transition="in" filter="fade">
                                      <p:cBhvr>
                                        <p:cTn id="64" dur="250"/>
                                        <p:tgtEl>
                                          <p:spTgt spid="44"/>
                                        </p:tgtEl>
                                      </p:cBhvr>
                                    </p:animEffect>
                                  </p:childTnLst>
                                </p:cTn>
                              </p:par>
                            </p:childTnLst>
                          </p:cTn>
                        </p:par>
                        <p:par>
                          <p:cTn id="65" fill="hold">
                            <p:stCondLst>
                              <p:cond delay="3500"/>
                            </p:stCondLst>
                            <p:childTnLst>
                              <p:par>
                                <p:cTn id="66" presetID="10" presetClass="entr" presetSubtype="0" fill="hold" nodeType="after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250"/>
                                        <p:tgtEl>
                                          <p:spTgt spid="47"/>
                                        </p:tgtEl>
                                      </p:cBhvr>
                                    </p:animEffect>
                                  </p:childTnLst>
                                </p:cTn>
                              </p:par>
                            </p:childTnLst>
                          </p:cTn>
                        </p:par>
                        <p:par>
                          <p:cTn id="69" fill="hold">
                            <p:stCondLst>
                              <p:cond delay="3750"/>
                            </p:stCondLst>
                            <p:childTnLst>
                              <p:par>
                                <p:cTn id="70" presetID="10" presetClass="entr" presetSubtype="0" fill="hold" nodeType="after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250"/>
                                        <p:tgtEl>
                                          <p:spTgt spid="53"/>
                                        </p:tgtEl>
                                      </p:cBhvr>
                                    </p:animEffect>
                                  </p:childTnLst>
                                </p:cTn>
                              </p:par>
                            </p:childTnLst>
                          </p:cTn>
                        </p:par>
                        <p:par>
                          <p:cTn id="73" fill="hold">
                            <p:stCondLst>
                              <p:cond delay="4000"/>
                            </p:stCondLst>
                            <p:childTnLst>
                              <p:par>
                                <p:cTn id="74" presetID="10" presetClass="entr" presetSubtype="0" fill="hold" nodeType="after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fade">
                                      <p:cBhvr>
                                        <p:cTn id="76"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3" grpId="0" animBg="1"/>
      <p:bldP spid="15" grpId="0" animBg="1"/>
      <p:bldP spid="26" grpId="0" animBg="1"/>
      <p:bldP spid="28" grpId="0"/>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415218" cy="1015663"/>
          </a:xfrm>
          <a:prstGeom prst="rect">
            <a:avLst/>
          </a:prstGeom>
          <a:noFill/>
        </p:spPr>
        <p:txBody>
          <a:bodyPr wrap="none" rtlCol="0">
            <a:spAutoFit/>
          </a:bodyPr>
          <a:lstStyle/>
          <a:p>
            <a:r>
              <a:rPr lang="tr-TR" sz="6000" b="1" dirty="0"/>
              <a:t>Alkolden korunmak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28</a:t>
                </a:r>
              </a:p>
            </p:txBody>
          </p:sp>
        </p:grpSp>
        <p:pic>
          <p:nvPicPr>
            <p:cNvPr id="123" name="Resim 122"/>
            <p:cNvPicPr>
              <a:picLocks noChangeAspect="1"/>
            </p:cNvPicPr>
            <p:nvPr/>
          </p:nvPicPr>
          <p:blipFill>
            <a:blip r:embed="rId2"/>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t="-6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17" name="Grup 16"/>
          <p:cNvGrpSpPr/>
          <p:nvPr/>
        </p:nvGrpSpPr>
        <p:grpSpPr>
          <a:xfrm>
            <a:off x="456605" y="1809110"/>
            <a:ext cx="7464948" cy="646331"/>
            <a:chOff x="554927" y="1881525"/>
            <a:chExt cx="7464948" cy="646331"/>
          </a:xfrm>
        </p:grpSpPr>
        <p:sp>
          <p:nvSpPr>
            <p:cNvPr id="18" name="Metin kutusu 17"/>
            <p:cNvSpPr txBox="1"/>
            <p:nvPr/>
          </p:nvSpPr>
          <p:spPr>
            <a:xfrm>
              <a:off x="746177" y="1881525"/>
              <a:ext cx="7273698" cy="646331"/>
            </a:xfrm>
            <a:prstGeom prst="rect">
              <a:avLst/>
            </a:prstGeom>
            <a:noFill/>
          </p:spPr>
          <p:txBody>
            <a:bodyPr wrap="square" rtlCol="0">
              <a:spAutoFit/>
            </a:bodyPr>
            <a:lstStyle/>
            <a:p>
              <a:r>
                <a:rPr lang="tr-TR" dirty="0">
                  <a:solidFill>
                    <a:srgbClr val="575757"/>
                  </a:solidFill>
                </a:rPr>
                <a:t>Teklif ilk teklif geldiğinde mantıklı bir sebep göstererek</a:t>
              </a:r>
            </a:p>
            <a:p>
              <a:r>
                <a:rPr lang="tr-TR" dirty="0">
                  <a:solidFill>
                    <a:srgbClr val="575757"/>
                  </a:solidFill>
                </a:rPr>
                <a:t>teklifi reddet!</a:t>
              </a:r>
            </a:p>
          </p:txBody>
        </p:sp>
        <p:pic>
          <p:nvPicPr>
            <p:cNvPr id="19" name="Resim 18"/>
            <p:cNvPicPr>
              <a:picLocks noChangeAspect="1"/>
            </p:cNvPicPr>
            <p:nvPr/>
          </p:nvPicPr>
          <p:blipFill>
            <a:blip r:embed="rId4"/>
            <a:stretch>
              <a:fillRect/>
            </a:stretch>
          </p:blipFill>
          <p:spPr>
            <a:xfrm>
              <a:off x="554927" y="1991580"/>
              <a:ext cx="191250" cy="180000"/>
            </a:xfrm>
            <a:prstGeom prst="rect">
              <a:avLst/>
            </a:prstGeom>
          </p:spPr>
        </p:pic>
      </p:grpSp>
      <p:grpSp>
        <p:nvGrpSpPr>
          <p:cNvPr id="20" name="Grup 19"/>
          <p:cNvGrpSpPr/>
          <p:nvPr/>
        </p:nvGrpSpPr>
        <p:grpSpPr>
          <a:xfrm>
            <a:off x="456605" y="2556217"/>
            <a:ext cx="7464948" cy="646331"/>
            <a:chOff x="554927" y="1881525"/>
            <a:chExt cx="7464948" cy="646331"/>
          </a:xfrm>
        </p:grpSpPr>
        <p:sp>
          <p:nvSpPr>
            <p:cNvPr id="21" name="Metin kutusu 20"/>
            <p:cNvSpPr txBox="1"/>
            <p:nvPr/>
          </p:nvSpPr>
          <p:spPr>
            <a:xfrm>
              <a:off x="746177" y="1881525"/>
              <a:ext cx="7273698" cy="646331"/>
            </a:xfrm>
            <a:prstGeom prst="rect">
              <a:avLst/>
            </a:prstGeom>
            <a:noFill/>
          </p:spPr>
          <p:txBody>
            <a:bodyPr wrap="square" rtlCol="0">
              <a:spAutoFit/>
            </a:bodyPr>
            <a:lstStyle/>
            <a:p>
              <a:r>
                <a:rPr lang="tr-TR" dirty="0">
                  <a:solidFill>
                    <a:srgbClr val="575757"/>
                  </a:solidFill>
                </a:rPr>
                <a:t>Kullanman için yapılacak baskılar karşısında ısrarla ve</a:t>
              </a:r>
            </a:p>
            <a:p>
              <a:r>
                <a:rPr lang="tr-TR" dirty="0">
                  <a:solidFill>
                    <a:srgbClr val="575757"/>
                  </a:solidFill>
                </a:rPr>
                <a:t>kesin dille Hayır! de!</a:t>
              </a:r>
            </a:p>
          </p:txBody>
        </p:sp>
        <p:pic>
          <p:nvPicPr>
            <p:cNvPr id="22" name="Resim 21"/>
            <p:cNvPicPr>
              <a:picLocks noChangeAspect="1"/>
            </p:cNvPicPr>
            <p:nvPr/>
          </p:nvPicPr>
          <p:blipFill>
            <a:blip r:embed="rId4"/>
            <a:stretch>
              <a:fillRect/>
            </a:stretch>
          </p:blipFill>
          <p:spPr>
            <a:xfrm>
              <a:off x="554927" y="1991580"/>
              <a:ext cx="191250" cy="180000"/>
            </a:xfrm>
            <a:prstGeom prst="rect">
              <a:avLst/>
            </a:prstGeom>
          </p:spPr>
        </p:pic>
      </p:grpSp>
      <p:grpSp>
        <p:nvGrpSpPr>
          <p:cNvPr id="23" name="Grup 22"/>
          <p:cNvGrpSpPr/>
          <p:nvPr/>
        </p:nvGrpSpPr>
        <p:grpSpPr>
          <a:xfrm>
            <a:off x="456605" y="3413029"/>
            <a:ext cx="7464948" cy="646331"/>
            <a:chOff x="554927" y="1881525"/>
            <a:chExt cx="7464948" cy="646331"/>
          </a:xfrm>
        </p:grpSpPr>
        <p:sp>
          <p:nvSpPr>
            <p:cNvPr id="24" name="Metin kutusu 23"/>
            <p:cNvSpPr txBox="1"/>
            <p:nvPr/>
          </p:nvSpPr>
          <p:spPr>
            <a:xfrm>
              <a:off x="746177" y="1881525"/>
              <a:ext cx="7273698" cy="646331"/>
            </a:xfrm>
            <a:prstGeom prst="rect">
              <a:avLst/>
            </a:prstGeom>
            <a:noFill/>
          </p:spPr>
          <p:txBody>
            <a:bodyPr wrap="square" rtlCol="0">
              <a:spAutoFit/>
            </a:bodyPr>
            <a:lstStyle/>
            <a:p>
              <a:r>
                <a:rPr lang="tr-TR" dirty="0">
                  <a:solidFill>
                    <a:srgbClr val="575757"/>
                  </a:solidFill>
                </a:rPr>
                <a:t>Teklifte bulunan kişiyi görmezden gel ve soğuk bir</a:t>
              </a:r>
            </a:p>
            <a:p>
              <a:r>
                <a:rPr lang="tr-TR" dirty="0">
                  <a:solidFill>
                    <a:srgbClr val="575757"/>
                  </a:solidFill>
                </a:rPr>
                <a:t>yaklaşım sergile!</a:t>
              </a:r>
            </a:p>
          </p:txBody>
        </p:sp>
        <p:pic>
          <p:nvPicPr>
            <p:cNvPr id="25" name="Resim 24"/>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86315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50"/>
                                        <p:tgtEl>
                                          <p:spTgt spid="17"/>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250"/>
                                        <p:tgtEl>
                                          <p:spTgt spid="20"/>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6415218" cy="1015663"/>
          </a:xfrm>
          <a:prstGeom prst="rect">
            <a:avLst/>
          </a:prstGeom>
          <a:noFill/>
        </p:spPr>
        <p:txBody>
          <a:bodyPr wrap="none" rtlCol="0">
            <a:spAutoFit/>
          </a:bodyPr>
          <a:lstStyle/>
          <a:p>
            <a:r>
              <a:rPr lang="tr-TR" sz="6000" b="1" dirty="0"/>
              <a:t>Alkolden korunmak</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29</a:t>
                </a:r>
              </a:p>
            </p:txBody>
          </p:sp>
        </p:grpSp>
        <p:pic>
          <p:nvPicPr>
            <p:cNvPr id="123" name="Resim 122"/>
            <p:cNvPicPr>
              <a:picLocks noChangeAspect="1"/>
            </p:cNvPicPr>
            <p:nvPr/>
          </p:nvPicPr>
          <p:blipFill>
            <a:blip r:embed="rId2"/>
            <a:stretch>
              <a:fillRect/>
            </a:stretch>
          </p:blipFill>
          <p:spPr>
            <a:xfrm>
              <a:off x="356650" y="5244614"/>
              <a:ext cx="2148750" cy="1035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t="-6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a:p>
        </p:txBody>
      </p:sp>
      <p:grpSp>
        <p:nvGrpSpPr>
          <p:cNvPr id="26" name="Grup 25"/>
          <p:cNvGrpSpPr/>
          <p:nvPr/>
        </p:nvGrpSpPr>
        <p:grpSpPr>
          <a:xfrm>
            <a:off x="456605" y="1810804"/>
            <a:ext cx="7464948" cy="646331"/>
            <a:chOff x="554927" y="1881525"/>
            <a:chExt cx="7464948" cy="646331"/>
          </a:xfrm>
        </p:grpSpPr>
        <p:sp>
          <p:nvSpPr>
            <p:cNvPr id="27" name="Metin kutusu 26"/>
            <p:cNvSpPr txBox="1"/>
            <p:nvPr/>
          </p:nvSpPr>
          <p:spPr>
            <a:xfrm>
              <a:off x="746177" y="1881525"/>
              <a:ext cx="7273698" cy="646331"/>
            </a:xfrm>
            <a:prstGeom prst="rect">
              <a:avLst/>
            </a:prstGeom>
            <a:noFill/>
          </p:spPr>
          <p:txBody>
            <a:bodyPr wrap="square" rtlCol="0">
              <a:spAutoFit/>
            </a:bodyPr>
            <a:lstStyle/>
            <a:p>
              <a:r>
                <a:rPr lang="tr-TR" dirty="0">
                  <a:solidFill>
                    <a:srgbClr val="575757"/>
                  </a:solidFill>
                </a:rPr>
                <a:t>Bulunduğun gruba dâhil olmaya çalıştığında yüzünü onun olduğu</a:t>
              </a:r>
            </a:p>
            <a:p>
              <a:r>
                <a:rPr lang="tr-TR" dirty="0">
                  <a:solidFill>
                    <a:srgbClr val="575757"/>
                  </a:solidFill>
                </a:rPr>
                <a:t>taraftan başka yöne çevir!</a:t>
              </a:r>
            </a:p>
          </p:txBody>
        </p:sp>
        <p:pic>
          <p:nvPicPr>
            <p:cNvPr id="28" name="Resim 27"/>
            <p:cNvPicPr>
              <a:picLocks noChangeAspect="1"/>
            </p:cNvPicPr>
            <p:nvPr/>
          </p:nvPicPr>
          <p:blipFill>
            <a:blip r:embed="rId4"/>
            <a:stretch>
              <a:fillRect/>
            </a:stretch>
          </p:blipFill>
          <p:spPr>
            <a:xfrm>
              <a:off x="554927" y="1991580"/>
              <a:ext cx="191250" cy="180000"/>
            </a:xfrm>
            <a:prstGeom prst="rect">
              <a:avLst/>
            </a:prstGeom>
          </p:spPr>
        </p:pic>
      </p:grpSp>
      <p:grpSp>
        <p:nvGrpSpPr>
          <p:cNvPr id="29" name="Grup 28"/>
          <p:cNvGrpSpPr/>
          <p:nvPr/>
        </p:nvGrpSpPr>
        <p:grpSpPr>
          <a:xfrm>
            <a:off x="456605" y="2567190"/>
            <a:ext cx="7464948" cy="369332"/>
            <a:chOff x="554927" y="1881525"/>
            <a:chExt cx="7464948" cy="369332"/>
          </a:xfrm>
        </p:grpSpPr>
        <p:sp>
          <p:nvSpPr>
            <p:cNvPr id="30" name="Metin kutusu 29"/>
            <p:cNvSpPr txBox="1"/>
            <p:nvPr/>
          </p:nvSpPr>
          <p:spPr>
            <a:xfrm>
              <a:off x="746177" y="1881525"/>
              <a:ext cx="7273698" cy="369332"/>
            </a:xfrm>
            <a:prstGeom prst="rect">
              <a:avLst/>
            </a:prstGeom>
            <a:noFill/>
          </p:spPr>
          <p:txBody>
            <a:bodyPr wrap="square" rtlCol="0">
              <a:spAutoFit/>
            </a:bodyPr>
            <a:lstStyle/>
            <a:p>
              <a:r>
                <a:rPr lang="nn-NO" dirty="0">
                  <a:solidFill>
                    <a:srgbClr val="575757"/>
                  </a:solidFill>
                </a:rPr>
                <a:t>Onun olduğu ortamlarda ona yönelme, ondan</a:t>
              </a:r>
              <a:r>
                <a:rPr lang="tr-TR" dirty="0">
                  <a:solidFill>
                    <a:srgbClr val="575757"/>
                  </a:solidFill>
                </a:rPr>
                <a:t> </a:t>
              </a:r>
              <a:r>
                <a:rPr lang="nn-NO" dirty="0">
                  <a:solidFill>
                    <a:srgbClr val="575757"/>
                  </a:solidFill>
                </a:rPr>
                <a:t>uzaklaş!</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grpSp>
        <p:nvGrpSpPr>
          <p:cNvPr id="32" name="Grup 31"/>
          <p:cNvGrpSpPr/>
          <p:nvPr/>
        </p:nvGrpSpPr>
        <p:grpSpPr>
          <a:xfrm>
            <a:off x="456605" y="3157204"/>
            <a:ext cx="7464948" cy="369332"/>
            <a:chOff x="554927" y="1881525"/>
            <a:chExt cx="7464948" cy="369332"/>
          </a:xfrm>
        </p:grpSpPr>
        <p:sp>
          <p:nvSpPr>
            <p:cNvPr id="33" name="Metin kutusu 32"/>
            <p:cNvSpPr txBox="1"/>
            <p:nvPr/>
          </p:nvSpPr>
          <p:spPr>
            <a:xfrm>
              <a:off x="746177" y="1881525"/>
              <a:ext cx="7273698" cy="369332"/>
            </a:xfrm>
            <a:prstGeom prst="rect">
              <a:avLst/>
            </a:prstGeom>
            <a:noFill/>
          </p:spPr>
          <p:txBody>
            <a:bodyPr wrap="square" rtlCol="0">
              <a:spAutoFit/>
            </a:bodyPr>
            <a:lstStyle/>
            <a:p>
              <a:r>
                <a:rPr lang="nn-NO" dirty="0">
                  <a:solidFill>
                    <a:srgbClr val="575757"/>
                  </a:solidFill>
                </a:rPr>
                <a:t>Onun olduğu ortamlardan olabildiğince</a:t>
              </a:r>
              <a:r>
                <a:rPr lang="tr-TR" dirty="0">
                  <a:solidFill>
                    <a:srgbClr val="575757"/>
                  </a:solidFill>
                </a:rPr>
                <a:t> </a:t>
              </a:r>
              <a:r>
                <a:rPr lang="nn-NO" dirty="0">
                  <a:solidFill>
                    <a:srgbClr val="575757"/>
                  </a:solidFill>
                </a:rPr>
                <a:t>uzak dur!</a:t>
              </a:r>
            </a:p>
          </p:txBody>
        </p:sp>
        <p:pic>
          <p:nvPicPr>
            <p:cNvPr id="34" name="Resim 33"/>
            <p:cNvPicPr>
              <a:picLocks noChangeAspect="1"/>
            </p:cNvPicPr>
            <p:nvPr/>
          </p:nvPicPr>
          <p:blipFill>
            <a:blip r:embed="rId4"/>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78949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2" fill="hold" grpId="0" nodeType="afterEffect">
                                  <p:stCondLst>
                                    <p:cond delay="0"/>
                                  </p:stCondLst>
                                  <p:childTnLst>
                                    <p:set>
                                      <p:cBhvr>
                                        <p:cTn id="17" dur="1" fill="hold">
                                          <p:stCondLst>
                                            <p:cond delay="0"/>
                                          </p:stCondLst>
                                        </p:cTn>
                                        <p:tgtEl>
                                          <p:spTgt spid="36"/>
                                        </p:tgtEl>
                                        <p:attrNameLst>
                                          <p:attrName>style.visibility</p:attrName>
                                        </p:attrNameLst>
                                      </p:cBhvr>
                                      <p:to>
                                        <p:strVal val="visible"/>
                                      </p:to>
                                    </p:set>
                                    <p:anim calcmode="lin" valueType="num">
                                      <p:cBhvr additive="base">
                                        <p:cTn id="18" dur="250" fill="hold"/>
                                        <p:tgtEl>
                                          <p:spTgt spid="36"/>
                                        </p:tgtEl>
                                        <p:attrNameLst>
                                          <p:attrName>ppt_x</p:attrName>
                                        </p:attrNameLst>
                                      </p:cBhvr>
                                      <p:tavLst>
                                        <p:tav tm="0">
                                          <p:val>
                                            <p:strVal val="1+#ppt_w/2"/>
                                          </p:val>
                                        </p:tav>
                                        <p:tav tm="100000">
                                          <p:val>
                                            <p:strVal val="#ppt_x"/>
                                          </p:val>
                                        </p:tav>
                                      </p:tavLst>
                                    </p:anim>
                                    <p:anim calcmode="lin" valueType="num">
                                      <p:cBhvr additive="base">
                                        <p:cTn id="19" dur="250" fill="hold"/>
                                        <p:tgtEl>
                                          <p:spTgt spid="3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2" presetClass="entr" presetSubtype="8"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250" fill="hold"/>
                                        <p:tgtEl>
                                          <p:spTgt spid="9"/>
                                        </p:tgtEl>
                                        <p:attrNameLst>
                                          <p:attrName>ppt_x</p:attrName>
                                        </p:attrNameLst>
                                      </p:cBhvr>
                                      <p:tavLst>
                                        <p:tav tm="0">
                                          <p:val>
                                            <p:strVal val="0-#ppt_w/2"/>
                                          </p:val>
                                        </p:tav>
                                        <p:tav tm="100000">
                                          <p:val>
                                            <p:strVal val="#ppt_x"/>
                                          </p:val>
                                        </p:tav>
                                      </p:tavLst>
                                    </p:anim>
                                    <p:anim calcmode="lin" valueType="num">
                                      <p:cBhvr additive="base">
                                        <p:cTn id="24" dur="250" fill="hold"/>
                                        <p:tgtEl>
                                          <p:spTgt spid="9"/>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50"/>
                                        <p:tgtEl>
                                          <p:spTgt spid="14"/>
                                        </p:tgtEl>
                                      </p:cBhvr>
                                    </p:animEffect>
                                  </p:childTnLst>
                                </p:cTn>
                              </p:par>
                            </p:childTnLst>
                          </p:cTn>
                        </p:par>
                        <p:par>
                          <p:cTn id="29" fill="hold">
                            <p:stCondLst>
                              <p:cond delay="1250"/>
                            </p:stCondLst>
                            <p:childTnLst>
                              <p:par>
                                <p:cTn id="30" presetID="2" presetClass="entr" presetSubtype="2"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additive="base">
                                        <p:cTn id="32" dur="250" fill="hold"/>
                                        <p:tgtEl>
                                          <p:spTgt spid="37"/>
                                        </p:tgtEl>
                                        <p:attrNameLst>
                                          <p:attrName>ppt_x</p:attrName>
                                        </p:attrNameLst>
                                      </p:cBhvr>
                                      <p:tavLst>
                                        <p:tav tm="0">
                                          <p:val>
                                            <p:strVal val="1+#ppt_w/2"/>
                                          </p:val>
                                        </p:tav>
                                        <p:tav tm="100000">
                                          <p:val>
                                            <p:strVal val="#ppt_x"/>
                                          </p:val>
                                        </p:tav>
                                      </p:tavLst>
                                    </p:anim>
                                    <p:anim calcmode="lin" valueType="num">
                                      <p:cBhvr additive="base">
                                        <p:cTn id="33" dur="250" fill="hold"/>
                                        <p:tgtEl>
                                          <p:spTgt spid="37"/>
                                        </p:tgtEl>
                                        <p:attrNameLst>
                                          <p:attrName>ppt_y</p:attrName>
                                        </p:attrNameLst>
                                      </p:cBhvr>
                                      <p:tavLst>
                                        <p:tav tm="0">
                                          <p:val>
                                            <p:strVal val="#ppt_y"/>
                                          </p:val>
                                        </p:tav>
                                        <p:tav tm="100000">
                                          <p:val>
                                            <p:strVal val="#ppt_y"/>
                                          </p:val>
                                        </p:tav>
                                      </p:tavLst>
                                    </p:anim>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250"/>
                                        <p:tgtEl>
                                          <p:spTgt spid="26"/>
                                        </p:tgtEl>
                                      </p:cBhvr>
                                    </p:animEffect>
                                  </p:childTnLst>
                                </p:cTn>
                              </p:par>
                            </p:childTnLst>
                          </p:cTn>
                        </p:par>
                        <p:par>
                          <p:cTn id="38" fill="hold">
                            <p:stCondLst>
                              <p:cond delay="1750"/>
                            </p:stCondLst>
                            <p:childTnLst>
                              <p:par>
                                <p:cTn id="39" presetID="10" presetClass="entr" presetSubtype="0" fill="hold" nodeType="after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250"/>
                                        <p:tgtEl>
                                          <p:spTgt spid="29"/>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9" grpId="0" animBg="1"/>
      <p:bldP spid="13" grpId="0" animBg="1"/>
      <p:bldP spid="14" grpId="0"/>
      <p:bldP spid="15" grpId="0" animBg="1"/>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80000"/>
            </a:blip>
            <a:srcRect/>
            <a:stretch>
              <a:fillRect l="-1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509842" cy="1015663"/>
          </a:xfrm>
          <a:prstGeom prst="rect">
            <a:avLst/>
          </a:prstGeom>
          <a:noFill/>
        </p:spPr>
        <p:txBody>
          <a:bodyPr wrap="none" rtlCol="0">
            <a:spAutoFit/>
          </a:bodyPr>
          <a:lstStyle/>
          <a:p>
            <a:r>
              <a:rPr lang="tr-TR" sz="6000" b="1" dirty="0"/>
              <a:t>Bağımlılık nedir?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428077" y="2084839"/>
            <a:ext cx="3788153" cy="400110"/>
          </a:xfrm>
          <a:prstGeom prst="rect">
            <a:avLst/>
          </a:prstGeom>
          <a:noFill/>
        </p:spPr>
        <p:txBody>
          <a:bodyPr wrap="none" rtlCol="0">
            <a:spAutoFit/>
          </a:bodyPr>
          <a:lstStyle/>
          <a:p>
            <a:r>
              <a:rPr lang="tr-TR" sz="2000" dirty="0">
                <a:solidFill>
                  <a:srgbClr val="575757"/>
                </a:solidFill>
              </a:rPr>
              <a:t>Kişinin bir şeye aşırı bağlanmasıdır.</a:t>
            </a: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03</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428077" y="2639546"/>
            <a:ext cx="6096000" cy="646331"/>
          </a:xfrm>
          <a:prstGeom prst="rect">
            <a:avLst/>
          </a:prstGeom>
        </p:spPr>
        <p:txBody>
          <a:bodyPr>
            <a:spAutoFit/>
          </a:bodyPr>
          <a:lstStyle/>
          <a:p>
            <a:r>
              <a:rPr lang="tr-TR" dirty="0">
                <a:solidFill>
                  <a:srgbClr val="575757"/>
                </a:solidFill>
              </a:rPr>
              <a:t>Kullanmanın zararlı olduğu bilindiği ve görüldüğü</a:t>
            </a:r>
          </a:p>
          <a:p>
            <a:r>
              <a:rPr lang="tr-TR" dirty="0">
                <a:solidFill>
                  <a:srgbClr val="575757"/>
                </a:solidFill>
              </a:rPr>
              <a:t>hâlde tütün ürünlerinin bırakılamamasıdır.</a:t>
            </a:r>
          </a:p>
        </p:txBody>
      </p:sp>
      <p:sp>
        <p:nvSpPr>
          <p:cNvPr id="6" name="Dikdörtgen 5"/>
          <p:cNvSpPr/>
          <p:nvPr/>
        </p:nvSpPr>
        <p:spPr>
          <a:xfrm>
            <a:off x="428077" y="3449721"/>
            <a:ext cx="6096000" cy="923330"/>
          </a:xfrm>
          <a:prstGeom prst="rect">
            <a:avLst/>
          </a:prstGeom>
        </p:spPr>
        <p:txBody>
          <a:bodyPr>
            <a:spAutoFit/>
          </a:bodyPr>
          <a:lstStyle/>
          <a:p>
            <a:r>
              <a:rPr lang="tr-TR" dirty="0">
                <a:solidFill>
                  <a:srgbClr val="575757"/>
                </a:solidFill>
              </a:rPr>
              <a:t>Bağımlılık özetle, kişinin kullandığı bir nesne</a:t>
            </a:r>
          </a:p>
          <a:p>
            <a:r>
              <a:rPr lang="tr-TR" dirty="0">
                <a:solidFill>
                  <a:srgbClr val="575757"/>
                </a:solidFill>
              </a:rPr>
              <a:t>veya yaptığı bir eylem üzerinde kontrolünü</a:t>
            </a:r>
          </a:p>
          <a:p>
            <a:r>
              <a:rPr lang="tr-TR" dirty="0">
                <a:solidFill>
                  <a:srgbClr val="575757"/>
                </a:solidFill>
              </a:rPr>
              <a:t>kaybetmesidir.</a:t>
            </a:r>
            <a:endParaRPr lang="tr-TR" b="1" dirty="0">
              <a:solidFill>
                <a:srgbClr val="575757"/>
              </a:solidFill>
            </a:endParaRPr>
          </a:p>
        </p:txBody>
      </p:sp>
    </p:spTree>
    <p:extLst>
      <p:ext uri="{BB962C8B-B14F-4D97-AF65-F5344CB8AC3E}">
        <p14:creationId xmlns:p14="http://schemas.microsoft.com/office/powerpoint/2010/main" val="20727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up)">
                                      <p:cBhvr>
                                        <p:cTn id="27" dur="250"/>
                                        <p:tgtEl>
                                          <p:spTgt spid="16"/>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250"/>
                                        <p:tgtEl>
                                          <p:spTgt spid="3"/>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250"/>
                                        <p:tgtEl>
                                          <p:spTgt spid="6"/>
                                        </p:tgtEl>
                                      </p:cBhvr>
                                    </p:animEffect>
                                  </p:childTnLst>
                                </p:cTn>
                              </p:par>
                            </p:childTnLst>
                          </p:cTn>
                        </p:par>
                        <p:par>
                          <p:cTn id="36" fill="hold">
                            <p:stCondLst>
                              <p:cond delay="1750"/>
                            </p:stCondLst>
                            <p:childTnLst>
                              <p:par>
                                <p:cTn id="37" presetID="2" presetClass="entr" presetSubtype="2" fill="hold" grpId="0" nodeType="after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250" fill="hold"/>
                                        <p:tgtEl>
                                          <p:spTgt spid="27"/>
                                        </p:tgtEl>
                                        <p:attrNameLst>
                                          <p:attrName>ppt_x</p:attrName>
                                        </p:attrNameLst>
                                      </p:cBhvr>
                                      <p:tavLst>
                                        <p:tav tm="0">
                                          <p:val>
                                            <p:strVal val="1+#ppt_w/2"/>
                                          </p:val>
                                        </p:tav>
                                        <p:tav tm="100000">
                                          <p:val>
                                            <p:strVal val="#ppt_x"/>
                                          </p:val>
                                        </p:tav>
                                      </p:tavLst>
                                    </p:anim>
                                    <p:anim calcmode="lin" valueType="num">
                                      <p:cBhvr additive="base">
                                        <p:cTn id="40" dur="250" fill="hold"/>
                                        <p:tgtEl>
                                          <p:spTgt spid="27"/>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250"/>
                                  </p:stCondLst>
                                  <p:childTnLst>
                                    <p:set>
                                      <p:cBhvr>
                                        <p:cTn id="42" dur="1" fill="hold">
                                          <p:stCondLst>
                                            <p:cond delay="0"/>
                                          </p:stCondLst>
                                        </p:cTn>
                                        <p:tgtEl>
                                          <p:spTgt spid="28"/>
                                        </p:tgtEl>
                                        <p:attrNameLst>
                                          <p:attrName>style.visibility</p:attrName>
                                        </p:attrNameLst>
                                      </p:cBhvr>
                                      <p:to>
                                        <p:strVal val="visible"/>
                                      </p:to>
                                    </p:set>
                                    <p:anim calcmode="lin" valueType="num">
                                      <p:cBhvr additive="base">
                                        <p:cTn id="43" dur="250" fill="hold"/>
                                        <p:tgtEl>
                                          <p:spTgt spid="28"/>
                                        </p:tgtEl>
                                        <p:attrNameLst>
                                          <p:attrName>ppt_x</p:attrName>
                                        </p:attrNameLst>
                                      </p:cBhvr>
                                      <p:tavLst>
                                        <p:tav tm="0">
                                          <p:val>
                                            <p:strVal val="1+#ppt_w/2"/>
                                          </p:val>
                                        </p:tav>
                                        <p:tav tm="100000">
                                          <p:val>
                                            <p:strVal val="#ppt_x"/>
                                          </p:val>
                                        </p:tav>
                                      </p:tavLst>
                                    </p:anim>
                                    <p:anim calcmode="lin" valueType="num">
                                      <p:cBhvr additive="base">
                                        <p:cTn id="44"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16" grpId="0"/>
      <p:bldP spid="28" grpId="0" animBg="1"/>
      <p:bldP spid="3"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646331"/>
            <a:chOff x="554927" y="2447025"/>
            <a:chExt cx="7462918" cy="646331"/>
          </a:xfrm>
        </p:grpSpPr>
        <p:sp>
          <p:nvSpPr>
            <p:cNvPr id="40" name="Dikdörtgen 39"/>
            <p:cNvSpPr/>
            <p:nvPr/>
          </p:nvSpPr>
          <p:spPr>
            <a:xfrm>
              <a:off x="746177" y="2447025"/>
              <a:ext cx="7271668" cy="646331"/>
            </a:xfrm>
            <a:prstGeom prst="rect">
              <a:avLst/>
            </a:prstGeom>
          </p:spPr>
          <p:txBody>
            <a:bodyPr wrap="square">
              <a:spAutoFit/>
            </a:bodyPr>
            <a:lstStyle/>
            <a:p>
              <a:r>
                <a:rPr lang="tr-TR" dirty="0">
                  <a:solidFill>
                    <a:srgbClr val="575757"/>
                  </a:solidFill>
                </a:rPr>
                <a:t>Eğer ilk defa içiyorsanız alkolün</a:t>
              </a:r>
            </a:p>
            <a:p>
              <a:r>
                <a:rPr lang="tr-TR" dirty="0">
                  <a:solidFill>
                    <a:srgbClr val="575757"/>
                  </a:solidFill>
                </a:rPr>
                <a:t>bir zararı olmaz.</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3" name="Dikdörtgen 2"/>
          <p:cNvSpPr/>
          <p:nvPr/>
        </p:nvSpPr>
        <p:spPr>
          <a:xfrm>
            <a:off x="746177" y="2589954"/>
            <a:ext cx="919932" cy="369332"/>
          </a:xfrm>
          <a:prstGeom prst="rect">
            <a:avLst/>
          </a:prstGeom>
        </p:spPr>
        <p:txBody>
          <a:bodyPr wrap="none">
            <a:spAutoFit/>
          </a:bodyPr>
          <a:lstStyle/>
          <a:p>
            <a:r>
              <a:rPr lang="tr-TR" b="1" dirty="0">
                <a:solidFill>
                  <a:srgbClr val="E61F4F"/>
                </a:solidFill>
              </a:rPr>
              <a:t>YANLIŞ!</a:t>
            </a:r>
          </a:p>
        </p:txBody>
      </p:sp>
    </p:spTree>
    <p:extLst>
      <p:ext uri="{BB962C8B-B14F-4D97-AF65-F5344CB8AC3E}">
        <p14:creationId xmlns:p14="http://schemas.microsoft.com/office/powerpoint/2010/main" val="120648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31</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369332"/>
            <a:chOff x="554927" y="2447025"/>
            <a:chExt cx="7462918" cy="369332"/>
          </a:xfrm>
        </p:grpSpPr>
        <p:sp>
          <p:nvSpPr>
            <p:cNvPr id="40" name="Dikdörtgen 39"/>
            <p:cNvSpPr/>
            <p:nvPr/>
          </p:nvSpPr>
          <p:spPr>
            <a:xfrm>
              <a:off x="746177" y="2447025"/>
              <a:ext cx="7271668" cy="369332"/>
            </a:xfrm>
            <a:prstGeom prst="rect">
              <a:avLst/>
            </a:prstGeom>
          </p:spPr>
          <p:txBody>
            <a:bodyPr wrap="square">
              <a:spAutoFit/>
            </a:bodyPr>
            <a:lstStyle/>
            <a:p>
              <a:r>
                <a:rPr lang="tr-TR" dirty="0">
                  <a:solidFill>
                    <a:srgbClr val="575757"/>
                  </a:solidFill>
                </a:rPr>
                <a:t>Gençlerin çok azı alkol kullanır.</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89373" cy="369332"/>
          </a:xfrm>
          <a:prstGeom prst="rect">
            <a:avLst/>
          </a:prstGeom>
        </p:spPr>
        <p:txBody>
          <a:bodyPr wrap="none">
            <a:spAutoFit/>
          </a:bodyPr>
          <a:lstStyle/>
          <a:p>
            <a:r>
              <a:rPr lang="tr-TR" b="1" dirty="0">
                <a:solidFill>
                  <a:srgbClr val="11A74F"/>
                </a:solidFill>
              </a:rPr>
              <a:t>DOĞRU!</a:t>
            </a:r>
          </a:p>
        </p:txBody>
      </p:sp>
    </p:spTree>
    <p:extLst>
      <p:ext uri="{BB962C8B-B14F-4D97-AF65-F5344CB8AC3E}">
        <p14:creationId xmlns:p14="http://schemas.microsoft.com/office/powerpoint/2010/main" val="396634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32</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646331"/>
            <a:chOff x="554927" y="2447025"/>
            <a:chExt cx="7462918" cy="646331"/>
          </a:xfrm>
        </p:grpSpPr>
        <p:sp>
          <p:nvSpPr>
            <p:cNvPr id="40" name="Dikdörtgen 39"/>
            <p:cNvSpPr/>
            <p:nvPr/>
          </p:nvSpPr>
          <p:spPr>
            <a:xfrm>
              <a:off x="746177" y="2447025"/>
              <a:ext cx="7271668" cy="646331"/>
            </a:xfrm>
            <a:prstGeom prst="rect">
              <a:avLst/>
            </a:prstGeom>
          </p:spPr>
          <p:txBody>
            <a:bodyPr wrap="square">
              <a:spAutoFit/>
            </a:bodyPr>
            <a:lstStyle/>
            <a:p>
              <a:r>
                <a:rPr lang="tr-TR" dirty="0">
                  <a:solidFill>
                    <a:srgbClr val="575757"/>
                  </a:solidFill>
                </a:rPr>
                <a:t>18 yaşın altındaysanız alkol tüketebilir </a:t>
              </a:r>
            </a:p>
            <a:p>
              <a:r>
                <a:rPr lang="tr-TR" dirty="0">
                  <a:solidFill>
                    <a:srgbClr val="575757"/>
                  </a:solidFill>
                </a:rPr>
                <a:t>ya da satın alabilirsiniz.</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19932" cy="369332"/>
          </a:xfrm>
          <a:prstGeom prst="rect">
            <a:avLst/>
          </a:prstGeom>
        </p:spPr>
        <p:txBody>
          <a:bodyPr wrap="none">
            <a:spAutoFit/>
          </a:bodyPr>
          <a:lstStyle/>
          <a:p>
            <a:r>
              <a:rPr lang="tr-TR" b="1" dirty="0">
                <a:solidFill>
                  <a:srgbClr val="E61F4F"/>
                </a:solidFill>
              </a:rPr>
              <a:t>YANLIŞ!</a:t>
            </a:r>
          </a:p>
        </p:txBody>
      </p:sp>
    </p:spTree>
    <p:extLst>
      <p:ext uri="{BB962C8B-B14F-4D97-AF65-F5344CB8AC3E}">
        <p14:creationId xmlns:p14="http://schemas.microsoft.com/office/powerpoint/2010/main" val="336363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33</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646331"/>
            <a:chOff x="554927" y="2447025"/>
            <a:chExt cx="7462918" cy="646331"/>
          </a:xfrm>
        </p:grpSpPr>
        <p:sp>
          <p:nvSpPr>
            <p:cNvPr id="40" name="Dikdörtgen 39"/>
            <p:cNvSpPr/>
            <p:nvPr/>
          </p:nvSpPr>
          <p:spPr>
            <a:xfrm>
              <a:off x="746177" y="2447025"/>
              <a:ext cx="7271668" cy="646331"/>
            </a:xfrm>
            <a:prstGeom prst="rect">
              <a:avLst/>
            </a:prstGeom>
          </p:spPr>
          <p:txBody>
            <a:bodyPr wrap="square">
              <a:spAutoFit/>
            </a:bodyPr>
            <a:lstStyle/>
            <a:p>
              <a:r>
                <a:rPr lang="tr-TR" dirty="0">
                  <a:solidFill>
                    <a:srgbClr val="575757"/>
                  </a:solidFill>
                </a:rPr>
                <a:t>Alkol beyin fonksiyonlarını ve merkezî </a:t>
              </a:r>
            </a:p>
            <a:p>
              <a:r>
                <a:rPr lang="tr-TR" dirty="0">
                  <a:solidFill>
                    <a:srgbClr val="575757"/>
                  </a:solidFill>
                </a:rPr>
                <a:t>sinir sistemini yavaşlatır.</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89373" cy="369332"/>
          </a:xfrm>
          <a:prstGeom prst="rect">
            <a:avLst/>
          </a:prstGeom>
        </p:spPr>
        <p:txBody>
          <a:bodyPr wrap="none">
            <a:spAutoFit/>
          </a:bodyPr>
          <a:lstStyle/>
          <a:p>
            <a:r>
              <a:rPr lang="tr-TR" b="1" dirty="0">
                <a:solidFill>
                  <a:srgbClr val="11A74F"/>
                </a:solidFill>
              </a:rPr>
              <a:t>DOĞRU!</a:t>
            </a:r>
          </a:p>
        </p:txBody>
      </p:sp>
    </p:spTree>
    <p:extLst>
      <p:ext uri="{BB962C8B-B14F-4D97-AF65-F5344CB8AC3E}">
        <p14:creationId xmlns:p14="http://schemas.microsoft.com/office/powerpoint/2010/main" val="238408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34</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646331"/>
            <a:chOff x="554927" y="2447025"/>
            <a:chExt cx="7462918" cy="646331"/>
          </a:xfrm>
        </p:grpSpPr>
        <p:sp>
          <p:nvSpPr>
            <p:cNvPr id="40" name="Dikdörtgen 39"/>
            <p:cNvSpPr/>
            <p:nvPr/>
          </p:nvSpPr>
          <p:spPr>
            <a:xfrm>
              <a:off x="746177" y="2447025"/>
              <a:ext cx="7271668" cy="646331"/>
            </a:xfrm>
            <a:prstGeom prst="rect">
              <a:avLst/>
            </a:prstGeom>
          </p:spPr>
          <p:txBody>
            <a:bodyPr wrap="square">
              <a:spAutoFit/>
            </a:bodyPr>
            <a:lstStyle/>
            <a:p>
              <a:r>
                <a:rPr lang="tr-TR" dirty="0">
                  <a:solidFill>
                    <a:srgbClr val="575757"/>
                  </a:solidFill>
                </a:rPr>
                <a:t>Alkol gençlerin beden ve beyin gelişimlerini </a:t>
              </a:r>
            </a:p>
            <a:p>
              <a:r>
                <a:rPr lang="tr-TR" dirty="0">
                  <a:solidFill>
                    <a:srgbClr val="575757"/>
                  </a:solidFill>
                </a:rPr>
                <a:t>yetişkinlere göre daha fazla etkiler.</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89373" cy="369332"/>
          </a:xfrm>
          <a:prstGeom prst="rect">
            <a:avLst/>
          </a:prstGeom>
        </p:spPr>
        <p:txBody>
          <a:bodyPr wrap="none">
            <a:spAutoFit/>
          </a:bodyPr>
          <a:lstStyle/>
          <a:p>
            <a:r>
              <a:rPr lang="tr-TR" b="1" dirty="0">
                <a:solidFill>
                  <a:srgbClr val="11A74F"/>
                </a:solidFill>
              </a:rPr>
              <a:t>DOĞRU!</a:t>
            </a:r>
          </a:p>
        </p:txBody>
      </p:sp>
    </p:spTree>
    <p:extLst>
      <p:ext uri="{BB962C8B-B14F-4D97-AF65-F5344CB8AC3E}">
        <p14:creationId xmlns:p14="http://schemas.microsoft.com/office/powerpoint/2010/main" val="151446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35</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369332"/>
            <a:chOff x="554927" y="2447025"/>
            <a:chExt cx="7462918" cy="369332"/>
          </a:xfrm>
        </p:grpSpPr>
        <p:sp>
          <p:nvSpPr>
            <p:cNvPr id="40" name="Dikdörtgen 39"/>
            <p:cNvSpPr/>
            <p:nvPr/>
          </p:nvSpPr>
          <p:spPr>
            <a:xfrm>
              <a:off x="746177" y="2447025"/>
              <a:ext cx="7271668" cy="369332"/>
            </a:xfrm>
            <a:prstGeom prst="rect">
              <a:avLst/>
            </a:prstGeom>
          </p:spPr>
          <p:txBody>
            <a:bodyPr wrap="square">
              <a:spAutoFit/>
            </a:bodyPr>
            <a:lstStyle/>
            <a:p>
              <a:r>
                <a:rPr lang="tr-TR" dirty="0">
                  <a:solidFill>
                    <a:srgbClr val="575757"/>
                  </a:solidFill>
                </a:rPr>
                <a:t>Alkol okul başarısını olumsuz etkiler.</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89373" cy="369332"/>
          </a:xfrm>
          <a:prstGeom prst="rect">
            <a:avLst/>
          </a:prstGeom>
        </p:spPr>
        <p:txBody>
          <a:bodyPr wrap="none">
            <a:spAutoFit/>
          </a:bodyPr>
          <a:lstStyle/>
          <a:p>
            <a:r>
              <a:rPr lang="tr-TR" b="1" dirty="0">
                <a:solidFill>
                  <a:srgbClr val="11A74F"/>
                </a:solidFill>
              </a:rPr>
              <a:t>DOĞRU!</a:t>
            </a:r>
          </a:p>
        </p:txBody>
      </p:sp>
    </p:spTree>
    <p:extLst>
      <p:ext uri="{BB962C8B-B14F-4D97-AF65-F5344CB8AC3E}">
        <p14:creationId xmlns:p14="http://schemas.microsoft.com/office/powerpoint/2010/main" val="1489802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36</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646331"/>
            <a:chOff x="554927" y="2447025"/>
            <a:chExt cx="7462918" cy="646331"/>
          </a:xfrm>
        </p:grpSpPr>
        <p:sp>
          <p:nvSpPr>
            <p:cNvPr id="40" name="Dikdörtgen 39"/>
            <p:cNvSpPr/>
            <p:nvPr/>
          </p:nvSpPr>
          <p:spPr>
            <a:xfrm>
              <a:off x="746177" y="2447025"/>
              <a:ext cx="7271668" cy="646331"/>
            </a:xfrm>
            <a:prstGeom prst="rect">
              <a:avLst/>
            </a:prstGeom>
          </p:spPr>
          <p:txBody>
            <a:bodyPr wrap="square">
              <a:spAutoFit/>
            </a:bodyPr>
            <a:lstStyle/>
            <a:p>
              <a:r>
                <a:rPr lang="tr-TR" dirty="0">
                  <a:solidFill>
                    <a:srgbClr val="575757"/>
                  </a:solidFill>
                </a:rPr>
                <a:t>18 yaşının üstündeyseniz alkol tüketebilirsiniz </a:t>
              </a:r>
            </a:p>
            <a:p>
              <a:r>
                <a:rPr lang="tr-TR" dirty="0">
                  <a:solidFill>
                    <a:srgbClr val="575757"/>
                  </a:solidFill>
                </a:rPr>
                <a:t>ve bundan hiçbir zarar görmezsiniz.</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19932" cy="369332"/>
          </a:xfrm>
          <a:prstGeom prst="rect">
            <a:avLst/>
          </a:prstGeom>
        </p:spPr>
        <p:txBody>
          <a:bodyPr wrap="none">
            <a:spAutoFit/>
          </a:bodyPr>
          <a:lstStyle/>
          <a:p>
            <a:r>
              <a:rPr lang="tr-TR" b="1" dirty="0">
                <a:solidFill>
                  <a:srgbClr val="E61F4F"/>
                </a:solidFill>
              </a:rPr>
              <a:t>YANLIŞ!</a:t>
            </a:r>
          </a:p>
        </p:txBody>
      </p:sp>
    </p:spTree>
    <p:extLst>
      <p:ext uri="{BB962C8B-B14F-4D97-AF65-F5344CB8AC3E}">
        <p14:creationId xmlns:p14="http://schemas.microsoft.com/office/powerpoint/2010/main" val="112247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646331"/>
            <a:chOff x="554927" y="2447025"/>
            <a:chExt cx="7462918" cy="646331"/>
          </a:xfrm>
        </p:grpSpPr>
        <p:sp>
          <p:nvSpPr>
            <p:cNvPr id="40" name="Dikdörtgen 39"/>
            <p:cNvSpPr/>
            <p:nvPr/>
          </p:nvSpPr>
          <p:spPr>
            <a:xfrm>
              <a:off x="746177" y="2447025"/>
              <a:ext cx="7271668" cy="646331"/>
            </a:xfrm>
            <a:prstGeom prst="rect">
              <a:avLst/>
            </a:prstGeom>
          </p:spPr>
          <p:txBody>
            <a:bodyPr wrap="square">
              <a:spAutoFit/>
            </a:bodyPr>
            <a:lstStyle/>
            <a:p>
              <a:r>
                <a:rPr lang="tr-TR" dirty="0">
                  <a:solidFill>
                    <a:srgbClr val="575757"/>
                  </a:solidFill>
                </a:rPr>
                <a:t>Gençlerin çok büyük bir kısmı </a:t>
              </a:r>
            </a:p>
            <a:p>
              <a:r>
                <a:rPr lang="tr-TR" dirty="0">
                  <a:solidFill>
                    <a:srgbClr val="575757"/>
                  </a:solidFill>
                </a:rPr>
                <a:t>hiç alkol kullanmamıştır.</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89373" cy="369332"/>
          </a:xfrm>
          <a:prstGeom prst="rect">
            <a:avLst/>
          </a:prstGeom>
        </p:spPr>
        <p:txBody>
          <a:bodyPr wrap="none">
            <a:spAutoFit/>
          </a:bodyPr>
          <a:lstStyle/>
          <a:p>
            <a:r>
              <a:rPr lang="tr-TR" b="1" dirty="0">
                <a:solidFill>
                  <a:srgbClr val="11A74F"/>
                </a:solidFill>
              </a:rPr>
              <a:t>DOĞRU!</a:t>
            </a:r>
          </a:p>
        </p:txBody>
      </p:sp>
    </p:spTree>
    <p:extLst>
      <p:ext uri="{BB962C8B-B14F-4D97-AF65-F5344CB8AC3E}">
        <p14:creationId xmlns:p14="http://schemas.microsoft.com/office/powerpoint/2010/main" val="198679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646331"/>
            <a:chOff x="554927" y="2447025"/>
            <a:chExt cx="7462918" cy="646331"/>
          </a:xfrm>
        </p:grpSpPr>
        <p:sp>
          <p:nvSpPr>
            <p:cNvPr id="40" name="Dikdörtgen 39"/>
            <p:cNvSpPr/>
            <p:nvPr/>
          </p:nvSpPr>
          <p:spPr>
            <a:xfrm>
              <a:off x="746177" y="2447025"/>
              <a:ext cx="7271668" cy="646331"/>
            </a:xfrm>
            <a:prstGeom prst="rect">
              <a:avLst/>
            </a:prstGeom>
          </p:spPr>
          <p:txBody>
            <a:bodyPr wrap="square">
              <a:spAutoFit/>
            </a:bodyPr>
            <a:lstStyle/>
            <a:p>
              <a:r>
                <a:rPr lang="tr-TR" dirty="0">
                  <a:solidFill>
                    <a:srgbClr val="575757"/>
                  </a:solidFill>
                </a:rPr>
                <a:t>Alkol kullanmak vücudumuzdaki </a:t>
              </a:r>
            </a:p>
            <a:p>
              <a:r>
                <a:rPr lang="tr-TR" dirty="0">
                  <a:solidFill>
                    <a:srgbClr val="575757"/>
                  </a:solidFill>
                </a:rPr>
                <a:t>organların çoğuna zarar vermez.</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19932" cy="369332"/>
          </a:xfrm>
          <a:prstGeom prst="rect">
            <a:avLst/>
          </a:prstGeom>
        </p:spPr>
        <p:txBody>
          <a:bodyPr wrap="none">
            <a:spAutoFit/>
          </a:bodyPr>
          <a:lstStyle/>
          <a:p>
            <a:r>
              <a:rPr lang="tr-TR" b="1" dirty="0">
                <a:solidFill>
                  <a:srgbClr val="E61F4F"/>
                </a:solidFill>
              </a:rPr>
              <a:t>YANLIŞ!</a:t>
            </a:r>
          </a:p>
        </p:txBody>
      </p:sp>
    </p:spTree>
    <p:extLst>
      <p:ext uri="{BB962C8B-B14F-4D97-AF65-F5344CB8AC3E}">
        <p14:creationId xmlns:p14="http://schemas.microsoft.com/office/powerpoint/2010/main" val="370031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39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646331"/>
            <a:chOff x="554927" y="2447025"/>
            <a:chExt cx="7462918" cy="646331"/>
          </a:xfrm>
        </p:grpSpPr>
        <p:sp>
          <p:nvSpPr>
            <p:cNvPr id="40" name="Dikdörtgen 39"/>
            <p:cNvSpPr/>
            <p:nvPr/>
          </p:nvSpPr>
          <p:spPr>
            <a:xfrm>
              <a:off x="746177" y="2447025"/>
              <a:ext cx="7271668" cy="646331"/>
            </a:xfrm>
            <a:prstGeom prst="rect">
              <a:avLst/>
            </a:prstGeom>
          </p:spPr>
          <p:txBody>
            <a:bodyPr wrap="square">
              <a:spAutoFit/>
            </a:bodyPr>
            <a:lstStyle/>
            <a:p>
              <a:r>
                <a:rPr lang="tr-TR" dirty="0">
                  <a:solidFill>
                    <a:srgbClr val="575757"/>
                  </a:solidFill>
                </a:rPr>
                <a:t>Alkol doğrudan kana karışır ve </a:t>
              </a:r>
            </a:p>
            <a:p>
              <a:r>
                <a:rPr lang="tr-TR" dirty="0">
                  <a:solidFill>
                    <a:srgbClr val="575757"/>
                  </a:solidFill>
                </a:rPr>
                <a:t>hastalık riskini arttırır.</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89373" cy="369332"/>
          </a:xfrm>
          <a:prstGeom prst="rect">
            <a:avLst/>
          </a:prstGeom>
        </p:spPr>
        <p:txBody>
          <a:bodyPr wrap="none">
            <a:spAutoFit/>
          </a:bodyPr>
          <a:lstStyle/>
          <a:p>
            <a:r>
              <a:rPr lang="tr-TR" b="1" dirty="0">
                <a:solidFill>
                  <a:srgbClr val="11A74F"/>
                </a:solidFill>
              </a:rPr>
              <a:t>DOĞRU!</a:t>
            </a:r>
          </a:p>
        </p:txBody>
      </p:sp>
    </p:spTree>
    <p:extLst>
      <p:ext uri="{BB962C8B-B14F-4D97-AF65-F5344CB8AC3E}">
        <p14:creationId xmlns:p14="http://schemas.microsoft.com/office/powerpoint/2010/main" val="2179379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flipH="1">
            <a:off x="-11112" y="0"/>
            <a:ext cx="12212637" cy="6858000"/>
          </a:xfrm>
          <a:prstGeom prst="rect">
            <a:avLst/>
          </a:prstGeom>
          <a:blipFill dpi="0" rotWithShape="0">
            <a:blip r:embed="rId3"/>
            <a:srcRect/>
            <a:stretch>
              <a:fillRect t="-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1005714" y="1089898"/>
            <a:ext cx="3126946" cy="1015663"/>
          </a:xfrm>
          <a:prstGeom prst="rect">
            <a:avLst/>
          </a:prstGeom>
          <a:noFill/>
        </p:spPr>
        <p:txBody>
          <a:bodyPr wrap="none" rtlCol="0">
            <a:spAutoFit/>
          </a:bodyPr>
          <a:lstStyle/>
          <a:p>
            <a:r>
              <a:rPr lang="tr-TR" sz="6000" b="1" dirty="0">
                <a:solidFill>
                  <a:schemeClr val="bg1"/>
                </a:solidFill>
              </a:rPr>
              <a:t>Maalesef</a:t>
            </a:r>
          </a:p>
        </p:txBody>
      </p:sp>
      <p:sp>
        <p:nvSpPr>
          <p:cNvPr id="15" name="Rectangle 9"/>
          <p:cNvSpPr>
            <a:spLocks noChangeArrowheads="1"/>
          </p:cNvSpPr>
          <p:nvPr/>
        </p:nvSpPr>
        <p:spPr bwMode="auto">
          <a:xfrm>
            <a:off x="-5556"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16" name="Metin kutusu 15"/>
          <p:cNvSpPr txBox="1"/>
          <p:nvPr/>
        </p:nvSpPr>
        <p:spPr>
          <a:xfrm>
            <a:off x="1077141" y="2105561"/>
            <a:ext cx="3311227" cy="1323439"/>
          </a:xfrm>
          <a:prstGeom prst="rect">
            <a:avLst/>
          </a:prstGeom>
          <a:noFill/>
        </p:spPr>
        <p:txBody>
          <a:bodyPr wrap="none" rtlCol="0">
            <a:spAutoFit/>
          </a:bodyPr>
          <a:lstStyle/>
          <a:p>
            <a:r>
              <a:rPr lang="tr-TR" sz="2000" dirty="0">
                <a:solidFill>
                  <a:schemeClr val="bg1"/>
                </a:solidFill>
              </a:rPr>
              <a:t>Alkol, kişinin sadece kendisine</a:t>
            </a:r>
          </a:p>
          <a:p>
            <a:r>
              <a:rPr lang="tr-TR" sz="2000" dirty="0">
                <a:solidFill>
                  <a:schemeClr val="bg1"/>
                </a:solidFill>
              </a:rPr>
              <a:t>zarar vermekle kalmaz,</a:t>
            </a:r>
          </a:p>
          <a:p>
            <a:r>
              <a:rPr lang="tr-TR" sz="2000" dirty="0">
                <a:solidFill>
                  <a:schemeClr val="bg1"/>
                </a:solidFill>
              </a:rPr>
              <a:t>çevresine de büyük</a:t>
            </a:r>
          </a:p>
          <a:p>
            <a:r>
              <a:rPr lang="tr-TR" sz="2000" dirty="0">
                <a:solidFill>
                  <a:schemeClr val="bg1"/>
                </a:solidFill>
              </a:rPr>
              <a:t>zararlar verir.</a:t>
            </a:r>
            <a:endParaRPr lang="tr-TR" sz="2000" b="1" dirty="0">
              <a:solidFill>
                <a:schemeClr val="bg1"/>
              </a:solidFill>
            </a:endParaRP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04</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Tree>
    <p:extLst>
      <p:ext uri="{BB962C8B-B14F-4D97-AF65-F5344CB8AC3E}">
        <p14:creationId xmlns:p14="http://schemas.microsoft.com/office/powerpoint/2010/main" val="64616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50"/>
                                        <p:tgtEl>
                                          <p:spTgt spid="13"/>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5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fade">
                                      <p:cBhvr>
                                        <p:cTn id="18" dur="250"/>
                                        <p:tgtEl>
                                          <p:spTgt spid="102"/>
                                        </p:tgtEl>
                                      </p:cBhvr>
                                    </p:animEffect>
                                  </p:childTnLst>
                                </p:cTn>
                              </p:par>
                            </p:childTnLst>
                          </p:cTn>
                        </p:par>
                        <p:par>
                          <p:cTn id="19" fill="hold">
                            <p:stCondLst>
                              <p:cond delay="75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50" fill="hold"/>
                                        <p:tgtEl>
                                          <p:spTgt spid="9"/>
                                        </p:tgtEl>
                                        <p:attrNameLst>
                                          <p:attrName>ppt_x</p:attrName>
                                        </p:attrNameLst>
                                      </p:cBhvr>
                                      <p:tavLst>
                                        <p:tav tm="0">
                                          <p:val>
                                            <p:strVal val="0-#ppt_w/2"/>
                                          </p:val>
                                        </p:tav>
                                        <p:tav tm="100000">
                                          <p:val>
                                            <p:strVal val="#ppt_x"/>
                                          </p:val>
                                        </p:tav>
                                      </p:tavLst>
                                    </p:anim>
                                    <p:anim calcmode="lin" valueType="num">
                                      <p:cBhvr additive="base">
                                        <p:cTn id="23" dur="25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50"/>
                                        <p:tgtEl>
                                          <p:spTgt spid="14"/>
                                        </p:tgtEl>
                                      </p:cBhvr>
                                    </p:animEffect>
                                  </p:childTnLst>
                                </p:cTn>
                              </p:par>
                            </p:childTnLst>
                          </p:cTn>
                        </p:par>
                        <p:par>
                          <p:cTn id="28" fill="hold">
                            <p:stCondLst>
                              <p:cond delay="1250"/>
                            </p:stCondLst>
                            <p:childTnLst>
                              <p:par>
                                <p:cTn id="29" presetID="22" presetClass="entr" presetSubtype="1"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3" grpId="0" animBg="1"/>
      <p:bldP spid="14" grpId="0"/>
      <p:bldP spid="15" grpId="0" animBg="1"/>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40</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6893554" cy="1015663"/>
          </a:xfrm>
          <a:prstGeom prst="rect">
            <a:avLst/>
          </a:prstGeom>
          <a:noFill/>
        </p:spPr>
        <p:txBody>
          <a:bodyPr wrap="none" rtlCol="0">
            <a:spAutoFit/>
          </a:bodyPr>
          <a:lstStyle/>
          <a:p>
            <a:r>
              <a:rPr lang="tr-TR" sz="6000" b="1" dirty="0"/>
              <a:t>Doğru mu, Yanlış mı?</a:t>
            </a:r>
          </a:p>
        </p:txBody>
      </p:sp>
      <p:sp>
        <p:nvSpPr>
          <p:cNvPr id="55" name="Oval 5"/>
          <p:cNvSpPr>
            <a:spLocks noChangeArrowheads="1"/>
          </p:cNvSpPr>
          <p:nvPr/>
        </p:nvSpPr>
        <p:spPr bwMode="auto">
          <a:xfrm>
            <a:off x="8386019" y="170131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2021783"/>
            <a:ext cx="2470075" cy="2471302"/>
          </a:xfrm>
          <a:prstGeom prst="ellipse">
            <a:avLst/>
          </a:prstGeom>
          <a:blipFill dpi="0" rotWithShape="0">
            <a:blip r:embed="rId4"/>
            <a:srcRect/>
            <a:stretch>
              <a:fillRect l="-7000" r="-23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39" name="Grup 38"/>
          <p:cNvGrpSpPr/>
          <p:nvPr/>
        </p:nvGrpSpPr>
        <p:grpSpPr>
          <a:xfrm>
            <a:off x="554927" y="1701311"/>
            <a:ext cx="7462918" cy="923330"/>
            <a:chOff x="554927" y="2447025"/>
            <a:chExt cx="7462918" cy="923330"/>
          </a:xfrm>
        </p:grpSpPr>
        <p:sp>
          <p:nvSpPr>
            <p:cNvPr id="40" name="Dikdörtgen 39"/>
            <p:cNvSpPr/>
            <p:nvPr/>
          </p:nvSpPr>
          <p:spPr>
            <a:xfrm>
              <a:off x="746177" y="2447025"/>
              <a:ext cx="7271668" cy="923330"/>
            </a:xfrm>
            <a:prstGeom prst="rect">
              <a:avLst/>
            </a:prstGeom>
          </p:spPr>
          <p:txBody>
            <a:bodyPr wrap="square">
              <a:spAutoFit/>
            </a:bodyPr>
            <a:lstStyle/>
            <a:p>
              <a:r>
                <a:rPr lang="tr-TR" dirty="0">
                  <a:solidFill>
                    <a:srgbClr val="575757"/>
                  </a:solidFill>
                </a:rPr>
                <a:t>Alkol kullanan kişilerle beraber olunması; </a:t>
              </a:r>
            </a:p>
            <a:p>
              <a:r>
                <a:rPr lang="tr-TR" dirty="0">
                  <a:solidFill>
                    <a:srgbClr val="575757"/>
                  </a:solidFill>
                </a:rPr>
                <a:t>yaralanma, şiddete maruz kalma ve </a:t>
              </a:r>
            </a:p>
            <a:p>
              <a:r>
                <a:rPr lang="tr-TR" dirty="0">
                  <a:solidFill>
                    <a:srgbClr val="575757"/>
                  </a:solidFill>
                </a:rPr>
                <a:t>motorlu araç kazaları yaşama riskini arttırır.</a:t>
              </a:r>
            </a:p>
          </p:txBody>
        </p:sp>
        <p:pic>
          <p:nvPicPr>
            <p:cNvPr id="41" name="Resim 40"/>
            <p:cNvPicPr>
              <a:picLocks noChangeAspect="1"/>
            </p:cNvPicPr>
            <p:nvPr/>
          </p:nvPicPr>
          <p:blipFill>
            <a:blip r:embed="rId5"/>
            <a:stretch>
              <a:fillRect/>
            </a:stretch>
          </p:blipFill>
          <p:spPr>
            <a:xfrm>
              <a:off x="554927" y="2549458"/>
              <a:ext cx="191250" cy="180000"/>
            </a:xfrm>
            <a:prstGeom prst="rect">
              <a:avLst/>
            </a:prstGeom>
          </p:spPr>
        </p:pic>
      </p:grpSp>
      <p:sp>
        <p:nvSpPr>
          <p:cNvPr id="16" name="Dikdörtgen 15"/>
          <p:cNvSpPr/>
          <p:nvPr/>
        </p:nvSpPr>
        <p:spPr>
          <a:xfrm>
            <a:off x="746177" y="2589954"/>
            <a:ext cx="989373" cy="369332"/>
          </a:xfrm>
          <a:prstGeom prst="rect">
            <a:avLst/>
          </a:prstGeom>
        </p:spPr>
        <p:txBody>
          <a:bodyPr wrap="none">
            <a:spAutoFit/>
          </a:bodyPr>
          <a:lstStyle/>
          <a:p>
            <a:r>
              <a:rPr lang="tr-TR" b="1" dirty="0">
                <a:solidFill>
                  <a:srgbClr val="11A74F"/>
                </a:solidFill>
              </a:rPr>
              <a:t>DOĞRU!</a:t>
            </a:r>
          </a:p>
        </p:txBody>
      </p:sp>
    </p:spTree>
    <p:extLst>
      <p:ext uri="{BB962C8B-B14F-4D97-AF65-F5344CB8AC3E}">
        <p14:creationId xmlns:p14="http://schemas.microsoft.com/office/powerpoint/2010/main" val="392875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250"/>
                                        <p:tgtEl>
                                          <p:spTgt spid="3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0636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Dikdörtgen 30"/>
          <p:cNvSpPr/>
          <p:nvPr/>
        </p:nvSpPr>
        <p:spPr>
          <a:xfrm flipH="1">
            <a:off x="0" y="0"/>
            <a:ext cx="12191999" cy="6877357"/>
          </a:xfrm>
          <a:prstGeom prst="rect">
            <a:avLst/>
          </a:prstGeom>
          <a:blipFill dpi="0" rotWithShape="1">
            <a:blip r:embed="rId3"/>
            <a:srcRect/>
            <a:stretch>
              <a:fillRect t="-26000" r="-2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36A9E1">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6" name="Dikdörtgen 23"/>
          <p:cNvSpPr/>
          <p:nvPr/>
        </p:nvSpPr>
        <p:spPr>
          <a:xfrm>
            <a:off x="145"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9" name="Resim 18"/>
          <p:cNvPicPr>
            <a:picLocks noChangeAspect="1"/>
          </p:cNvPicPr>
          <p:nvPr/>
        </p:nvPicPr>
        <p:blipFill>
          <a:blip r:embed="rId4"/>
          <a:stretch>
            <a:fillRect/>
          </a:stretch>
        </p:blipFill>
        <p:spPr>
          <a:xfrm>
            <a:off x="11367914" y="920137"/>
            <a:ext cx="843750" cy="1957500"/>
          </a:xfrm>
          <a:prstGeom prst="rect">
            <a:avLst/>
          </a:prstGeom>
        </p:spPr>
      </p:pic>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6" name="Resim 1025"/>
          <p:cNvPicPr>
            <a:picLocks noChangeAspect="1"/>
          </p:cNvPicPr>
          <p:nvPr/>
        </p:nvPicPr>
        <p:blipFill>
          <a:blip r:embed="rId5"/>
          <a:stretch>
            <a:fillRect/>
          </a:stretch>
        </p:blipFill>
        <p:spPr>
          <a:xfrm>
            <a:off x="7289789" y="4987950"/>
            <a:ext cx="4500000" cy="1035000"/>
          </a:xfrm>
          <a:prstGeom prst="rect">
            <a:avLst/>
          </a:prstGeom>
        </p:spPr>
      </p:pic>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grpSp>
        <p:nvGrpSpPr>
          <p:cNvPr id="14" name="Grup 13"/>
          <p:cNvGrpSpPr/>
          <p:nvPr/>
        </p:nvGrpSpPr>
        <p:grpSpPr>
          <a:xfrm>
            <a:off x="6066701" y="1169318"/>
            <a:ext cx="5491064" cy="1500571"/>
            <a:chOff x="6080204" y="1306970"/>
            <a:chExt cx="5491064" cy="1500571"/>
          </a:xfrm>
        </p:grpSpPr>
        <p:sp>
          <p:nvSpPr>
            <p:cNvPr id="17" name="Metin kutusu 16"/>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20" name="Metin kutusu 19"/>
            <p:cNvSpPr txBox="1"/>
            <p:nvPr/>
          </p:nvSpPr>
          <p:spPr>
            <a:xfrm>
              <a:off x="6876970" y="1976544"/>
              <a:ext cx="4694298" cy="830997"/>
            </a:xfrm>
            <a:prstGeom prst="rect">
              <a:avLst/>
            </a:prstGeom>
            <a:noFill/>
          </p:spPr>
          <p:txBody>
            <a:bodyPr wrap="none" rtlCol="0">
              <a:spAutoFit/>
            </a:bodyPr>
            <a:lstStyle/>
            <a:p>
              <a:pPr algn="r"/>
              <a:r>
                <a:rPr lang="tr-TR" sz="4800" b="1">
                  <a:solidFill>
                    <a:schemeClr val="bg1"/>
                  </a:solidFill>
                </a:rPr>
                <a:t>alkolden </a:t>
              </a:r>
              <a:r>
                <a:rPr lang="tr-TR" sz="4800" b="1" dirty="0">
                  <a:solidFill>
                    <a:schemeClr val="bg1"/>
                  </a:solidFill>
                </a:rPr>
                <a:t>uzak dur</a:t>
              </a:r>
            </a:p>
          </p:txBody>
        </p:sp>
      </p:grpSp>
      <p:pic>
        <p:nvPicPr>
          <p:cNvPr id="21" name="Resim 20"/>
          <p:cNvPicPr>
            <a:picLocks noChangeAspect="1"/>
          </p:cNvPicPr>
          <p:nvPr/>
        </p:nvPicPr>
        <p:blipFill>
          <a:blip r:embed="rId6"/>
          <a:stretch>
            <a:fillRect/>
          </a:stretch>
        </p:blipFill>
        <p:spPr>
          <a:xfrm>
            <a:off x="315044" y="5505450"/>
            <a:ext cx="2733750" cy="102375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250" fill="hold"/>
                                        <p:tgtEl>
                                          <p:spTgt spid="15"/>
                                        </p:tgtEl>
                                        <p:attrNameLst>
                                          <p:attrName>ppt_x</p:attrName>
                                        </p:attrNameLst>
                                      </p:cBhvr>
                                      <p:tavLst>
                                        <p:tav tm="0">
                                          <p:val>
                                            <p:strVal val="1+#ppt_w/2"/>
                                          </p:val>
                                        </p:tav>
                                        <p:tav tm="100000">
                                          <p:val>
                                            <p:strVal val="#ppt_x"/>
                                          </p:val>
                                        </p:tav>
                                      </p:tavLst>
                                    </p:anim>
                                    <p:anim calcmode="lin" valueType="num">
                                      <p:cBhvr additive="base">
                                        <p:cTn id="11" dur="25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25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250"/>
                                        <p:tgtEl>
                                          <p:spTgt spid="18"/>
                                        </p:tgtEl>
                                      </p:cBhvr>
                                    </p:animEffect>
                                  </p:childTnLst>
                                </p:cTn>
                              </p:par>
                            </p:childTnLst>
                          </p:cTn>
                        </p:par>
                        <p:par>
                          <p:cTn id="16" fill="hold">
                            <p:stCondLst>
                              <p:cond delay="500"/>
                            </p:stCondLst>
                            <p:childTnLst>
                              <p:par>
                                <p:cTn id="17" presetID="2" presetClass="entr" presetSubtype="2"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250" fill="hold"/>
                                        <p:tgtEl>
                                          <p:spTgt spid="19"/>
                                        </p:tgtEl>
                                        <p:attrNameLst>
                                          <p:attrName>ppt_x</p:attrName>
                                        </p:attrNameLst>
                                      </p:cBhvr>
                                      <p:tavLst>
                                        <p:tav tm="0">
                                          <p:val>
                                            <p:strVal val="1+#ppt_w/2"/>
                                          </p:val>
                                        </p:tav>
                                        <p:tav tm="100000">
                                          <p:val>
                                            <p:strVal val="#ppt_x"/>
                                          </p:val>
                                        </p:tav>
                                      </p:tavLst>
                                    </p:anim>
                                    <p:anim calcmode="lin" valueType="num">
                                      <p:cBhvr additive="base">
                                        <p:cTn id="20" dur="250" fill="hold"/>
                                        <p:tgtEl>
                                          <p:spTgt spid="19"/>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250" fill="hold"/>
                                        <p:tgtEl>
                                          <p:spTgt spid="29"/>
                                        </p:tgtEl>
                                        <p:attrNameLst>
                                          <p:attrName>ppt_x</p:attrName>
                                        </p:attrNameLst>
                                      </p:cBhvr>
                                      <p:tavLst>
                                        <p:tav tm="0">
                                          <p:val>
                                            <p:strVal val="1+#ppt_w/2"/>
                                          </p:val>
                                        </p:tav>
                                        <p:tav tm="100000">
                                          <p:val>
                                            <p:strVal val="#ppt_x"/>
                                          </p:val>
                                        </p:tav>
                                      </p:tavLst>
                                    </p:anim>
                                    <p:anim calcmode="lin" valueType="num">
                                      <p:cBhvr additive="base">
                                        <p:cTn id="24" dur="250" fill="hold"/>
                                        <p:tgtEl>
                                          <p:spTgt spid="29"/>
                                        </p:tgtEl>
                                        <p:attrNameLst>
                                          <p:attrName>ppt_y</p:attrName>
                                        </p:attrNameLst>
                                      </p:cBhvr>
                                      <p:tavLst>
                                        <p:tav tm="0">
                                          <p:val>
                                            <p:strVal val="#ppt_y"/>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250"/>
                                        <p:tgtEl>
                                          <p:spTgt spid="1026"/>
                                        </p:tgtEl>
                                      </p:cBhvr>
                                    </p:animEffect>
                                  </p:childTnLst>
                                </p:cTn>
                              </p:par>
                            </p:childTnLst>
                          </p:cTn>
                        </p:par>
                        <p:par>
                          <p:cTn id="28" fill="hold">
                            <p:stCondLst>
                              <p:cond delay="750"/>
                            </p:stCondLst>
                            <p:childTnLst>
                              <p:par>
                                <p:cTn id="29" presetID="10"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50"/>
                                        <p:tgtEl>
                                          <p:spTgt spid="4"/>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50"/>
                                        <p:tgtEl>
                                          <p:spTgt spid="14"/>
                                        </p:tgtEl>
                                      </p:cBhvr>
                                    </p:animEffect>
                                  </p:childTnLst>
                                </p:cTn>
                              </p:par>
                            </p:childTnLst>
                          </p:cTn>
                        </p:par>
                        <p:par>
                          <p:cTn id="36" fill="hold">
                            <p:stCondLst>
                              <p:cond delay="1250"/>
                            </p:stCondLst>
                            <p:childTnLst>
                              <p:par>
                                <p:cTn id="37" presetID="10" presetClass="entr" presetSubtype="0" fill="hold"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29"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64000" t="2000" r="-19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454046"/>
            <a:ext cx="3998852" cy="1015663"/>
          </a:xfrm>
          <a:prstGeom prst="rect">
            <a:avLst/>
          </a:prstGeom>
          <a:noFill/>
        </p:spPr>
        <p:txBody>
          <a:bodyPr wrap="none" rtlCol="0">
            <a:spAutoFit/>
          </a:bodyPr>
          <a:lstStyle/>
          <a:p>
            <a:r>
              <a:rPr lang="tr-TR" sz="6000" b="1" dirty="0"/>
              <a:t>Alkol nedir?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05</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1840812"/>
            <a:ext cx="1213838" cy="400110"/>
            <a:chOff x="554927" y="1881525"/>
            <a:chExt cx="1213838" cy="400110"/>
          </a:xfrm>
        </p:grpSpPr>
        <p:sp>
          <p:nvSpPr>
            <p:cNvPr id="26" name="Metin kutusu 25"/>
            <p:cNvSpPr txBox="1"/>
            <p:nvPr/>
          </p:nvSpPr>
          <p:spPr>
            <a:xfrm>
              <a:off x="746177" y="1881525"/>
              <a:ext cx="1022588" cy="400110"/>
            </a:xfrm>
            <a:prstGeom prst="rect">
              <a:avLst/>
            </a:prstGeom>
            <a:noFill/>
          </p:spPr>
          <p:txBody>
            <a:bodyPr wrap="none" rtlCol="0">
              <a:spAutoFit/>
            </a:bodyPr>
            <a:lstStyle/>
            <a:p>
              <a:r>
                <a:rPr lang="tr-TR" sz="2000" dirty="0">
                  <a:solidFill>
                    <a:srgbClr val="575757"/>
                  </a:solidFill>
                </a:rPr>
                <a:t>Renksiz,</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54927" y="2244547"/>
            <a:ext cx="1145486" cy="400110"/>
            <a:chOff x="554927" y="1881525"/>
            <a:chExt cx="1145486" cy="400110"/>
          </a:xfrm>
        </p:grpSpPr>
        <p:sp>
          <p:nvSpPr>
            <p:cNvPr id="31" name="Metin kutusu 30"/>
            <p:cNvSpPr txBox="1"/>
            <p:nvPr/>
          </p:nvSpPr>
          <p:spPr>
            <a:xfrm>
              <a:off x="746177" y="1881525"/>
              <a:ext cx="954236" cy="400110"/>
            </a:xfrm>
            <a:prstGeom prst="rect">
              <a:avLst/>
            </a:prstGeom>
            <a:noFill/>
          </p:spPr>
          <p:txBody>
            <a:bodyPr wrap="none" rtlCol="0">
              <a:spAutoFit/>
            </a:bodyPr>
            <a:lstStyle/>
            <a:p>
              <a:r>
                <a:rPr lang="tr-TR" sz="2000" dirty="0">
                  <a:solidFill>
                    <a:srgbClr val="575757"/>
                  </a:solidFill>
                </a:rPr>
                <a:t>Kokulu,</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2661036"/>
            <a:ext cx="757431" cy="400110"/>
            <a:chOff x="554927" y="1881525"/>
            <a:chExt cx="757431" cy="400110"/>
          </a:xfrm>
        </p:grpSpPr>
        <p:sp>
          <p:nvSpPr>
            <p:cNvPr id="34" name="Metin kutusu 33"/>
            <p:cNvSpPr txBox="1"/>
            <p:nvPr/>
          </p:nvSpPr>
          <p:spPr>
            <a:xfrm>
              <a:off x="746177" y="1881525"/>
              <a:ext cx="566181" cy="400110"/>
            </a:xfrm>
            <a:prstGeom prst="rect">
              <a:avLst/>
            </a:prstGeom>
            <a:noFill/>
          </p:spPr>
          <p:txBody>
            <a:bodyPr wrap="none" rtlCol="0">
              <a:spAutoFit/>
            </a:bodyPr>
            <a:lstStyle/>
            <a:p>
              <a:r>
                <a:rPr lang="tr-TR" sz="2000" dirty="0">
                  <a:solidFill>
                    <a:srgbClr val="575757"/>
                  </a:solidFill>
                </a:rPr>
                <a:t>Acı,</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3114595"/>
            <a:ext cx="792697" cy="400110"/>
            <a:chOff x="554927" y="1881525"/>
            <a:chExt cx="792697" cy="400110"/>
          </a:xfrm>
        </p:grpSpPr>
        <p:sp>
          <p:nvSpPr>
            <p:cNvPr id="37" name="Metin kutusu 36"/>
            <p:cNvSpPr txBox="1"/>
            <p:nvPr/>
          </p:nvSpPr>
          <p:spPr>
            <a:xfrm>
              <a:off x="746177" y="1881525"/>
              <a:ext cx="601447" cy="400110"/>
            </a:xfrm>
            <a:prstGeom prst="rect">
              <a:avLst/>
            </a:prstGeom>
            <a:noFill/>
          </p:spPr>
          <p:txBody>
            <a:bodyPr wrap="none" rtlCol="0">
              <a:spAutoFit/>
            </a:bodyPr>
            <a:lstStyle/>
            <a:p>
              <a:r>
                <a:rPr lang="tr-TR" sz="2000" dirty="0">
                  <a:solidFill>
                    <a:srgbClr val="575757"/>
                  </a:solidFill>
                </a:rPr>
                <a:t>Sıvı,</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grpSp>
        <p:nvGrpSpPr>
          <p:cNvPr id="39" name="Grup 38"/>
          <p:cNvGrpSpPr/>
          <p:nvPr/>
        </p:nvGrpSpPr>
        <p:grpSpPr>
          <a:xfrm>
            <a:off x="554927" y="3547833"/>
            <a:ext cx="2417244" cy="400110"/>
            <a:chOff x="554927" y="1881525"/>
            <a:chExt cx="2417244" cy="400110"/>
          </a:xfrm>
        </p:grpSpPr>
        <p:sp>
          <p:nvSpPr>
            <p:cNvPr id="40" name="Metin kutusu 39"/>
            <p:cNvSpPr txBox="1"/>
            <p:nvPr/>
          </p:nvSpPr>
          <p:spPr>
            <a:xfrm>
              <a:off x="746177" y="1881525"/>
              <a:ext cx="2225994" cy="400110"/>
            </a:xfrm>
            <a:prstGeom prst="rect">
              <a:avLst/>
            </a:prstGeom>
            <a:noFill/>
          </p:spPr>
          <p:txBody>
            <a:bodyPr wrap="none" rtlCol="0">
              <a:spAutoFit/>
            </a:bodyPr>
            <a:lstStyle/>
            <a:p>
              <a:r>
                <a:rPr lang="tr-TR" sz="2000" dirty="0">
                  <a:solidFill>
                    <a:srgbClr val="575757"/>
                  </a:solidFill>
                </a:rPr>
                <a:t>Yanıcı bir maddedir.</a:t>
              </a:r>
            </a:p>
          </p:txBody>
        </p:sp>
        <p:pic>
          <p:nvPicPr>
            <p:cNvPr id="41" name="Resim 40"/>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250"/>
                                        <p:tgtEl>
                                          <p:spTgt spid="30"/>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50"/>
                                        <p:tgtEl>
                                          <p:spTgt spid="33"/>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250"/>
                                        <p:tgtEl>
                                          <p:spTgt spid="36"/>
                                        </p:tgtEl>
                                      </p:cBhvr>
                                    </p:animEffect>
                                  </p:childTnLst>
                                </p:cTn>
                              </p:par>
                            </p:childTnLst>
                          </p:cTn>
                        </p:par>
                        <p:par>
                          <p:cTn id="49" fill="hold">
                            <p:stCondLst>
                              <p:cond delay="2500"/>
                            </p:stCondLst>
                            <p:childTnLst>
                              <p:par>
                                <p:cTn id="50" presetID="10" presetClass="entr" presetSubtype="0" fill="hold"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57000" t="2000" r="-26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4" name="Metin kutusu 13"/>
          <p:cNvSpPr txBox="1"/>
          <p:nvPr/>
        </p:nvSpPr>
        <p:spPr>
          <a:xfrm>
            <a:off x="356650" y="388099"/>
            <a:ext cx="5249194" cy="1938992"/>
          </a:xfrm>
          <a:prstGeom prst="rect">
            <a:avLst/>
          </a:prstGeom>
          <a:noFill/>
        </p:spPr>
        <p:txBody>
          <a:bodyPr wrap="none" rtlCol="0">
            <a:spAutoFit/>
          </a:bodyPr>
          <a:lstStyle/>
          <a:p>
            <a:r>
              <a:rPr lang="tr-TR" sz="6000" b="1" dirty="0"/>
              <a:t>Alkol bağımlılığı</a:t>
            </a:r>
          </a:p>
          <a:p>
            <a:r>
              <a:rPr lang="tr-TR" sz="6000" b="1" dirty="0"/>
              <a:t>nasıl oluşur?</a:t>
            </a: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solidFill>
                  </a:rPr>
                  <a:t>06</a:t>
                </a:r>
              </a:p>
            </p:txBody>
          </p:sp>
        </p:grpSp>
        <p:pic>
          <p:nvPicPr>
            <p:cNvPr id="123" name="Resim 122"/>
            <p:cNvPicPr>
              <a:picLocks noChangeAspect="1"/>
            </p:cNvPicPr>
            <p:nvPr/>
          </p:nvPicPr>
          <p:blipFill>
            <a:blip r:embed="rId4"/>
            <a:stretch>
              <a:fillRect/>
            </a:stretch>
          </p:blipFill>
          <p:spPr>
            <a:xfrm>
              <a:off x="356650" y="5244614"/>
              <a:ext cx="2148750" cy="1035000"/>
            </a:xfrm>
            <a:prstGeom prst="rect">
              <a:avLst/>
            </a:prstGeom>
          </p:spPr>
        </p:pic>
      </p:gr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nvGrpSpPr>
          <p:cNvPr id="25" name="Grup 24"/>
          <p:cNvGrpSpPr/>
          <p:nvPr/>
        </p:nvGrpSpPr>
        <p:grpSpPr>
          <a:xfrm>
            <a:off x="554927" y="2513361"/>
            <a:ext cx="5588497" cy="400110"/>
            <a:chOff x="554927" y="1881525"/>
            <a:chExt cx="5588497" cy="400110"/>
          </a:xfrm>
        </p:grpSpPr>
        <p:sp>
          <p:nvSpPr>
            <p:cNvPr id="26" name="Metin kutusu 25"/>
            <p:cNvSpPr txBox="1"/>
            <p:nvPr/>
          </p:nvSpPr>
          <p:spPr>
            <a:xfrm>
              <a:off x="746177" y="1881525"/>
              <a:ext cx="5397247" cy="400110"/>
            </a:xfrm>
            <a:prstGeom prst="rect">
              <a:avLst/>
            </a:prstGeom>
            <a:noFill/>
          </p:spPr>
          <p:txBody>
            <a:bodyPr wrap="none" rtlCol="0">
              <a:spAutoFit/>
            </a:bodyPr>
            <a:lstStyle/>
            <a:p>
              <a:r>
                <a:rPr lang="tr-TR" sz="2000" dirty="0">
                  <a:solidFill>
                    <a:srgbClr val="E61F4F"/>
                  </a:solidFill>
                </a:rPr>
                <a:t>İçme isteği: </a:t>
              </a:r>
              <a:r>
                <a:rPr lang="tr-TR" sz="2000" dirty="0">
                  <a:solidFill>
                    <a:srgbClr val="575757"/>
                  </a:solidFill>
                </a:rPr>
                <a:t>İçmeye karşı duyulan güçlü istek, arzu.</a:t>
              </a:r>
            </a:p>
          </p:txBody>
        </p:sp>
        <p:pic>
          <p:nvPicPr>
            <p:cNvPr id="29" name="Resim 28"/>
            <p:cNvPicPr>
              <a:picLocks noChangeAspect="1"/>
            </p:cNvPicPr>
            <p:nvPr/>
          </p:nvPicPr>
          <p:blipFill>
            <a:blip r:embed="rId5"/>
            <a:stretch>
              <a:fillRect/>
            </a:stretch>
          </p:blipFill>
          <p:spPr>
            <a:xfrm>
              <a:off x="554927" y="1991580"/>
              <a:ext cx="191250" cy="180000"/>
            </a:xfrm>
            <a:prstGeom prst="rect">
              <a:avLst/>
            </a:prstGeom>
          </p:spPr>
        </p:pic>
      </p:grpSp>
      <p:grpSp>
        <p:nvGrpSpPr>
          <p:cNvPr id="30" name="Grup 29"/>
          <p:cNvGrpSpPr/>
          <p:nvPr/>
        </p:nvGrpSpPr>
        <p:grpSpPr>
          <a:xfrm>
            <a:off x="554927" y="2897432"/>
            <a:ext cx="6403656" cy="400110"/>
            <a:chOff x="554927" y="1881525"/>
            <a:chExt cx="6403656" cy="400110"/>
          </a:xfrm>
        </p:grpSpPr>
        <p:sp>
          <p:nvSpPr>
            <p:cNvPr id="31" name="Metin kutusu 30"/>
            <p:cNvSpPr txBox="1"/>
            <p:nvPr/>
          </p:nvSpPr>
          <p:spPr>
            <a:xfrm>
              <a:off x="746177" y="1881525"/>
              <a:ext cx="6212406" cy="400110"/>
            </a:xfrm>
            <a:prstGeom prst="rect">
              <a:avLst/>
            </a:prstGeom>
            <a:noFill/>
          </p:spPr>
          <p:txBody>
            <a:bodyPr wrap="none" rtlCol="0">
              <a:spAutoFit/>
            </a:bodyPr>
            <a:lstStyle/>
            <a:p>
              <a:r>
                <a:rPr lang="tr-TR" sz="2000" dirty="0">
                  <a:solidFill>
                    <a:srgbClr val="E61F4F"/>
                  </a:solidFill>
                </a:rPr>
                <a:t>Kontrol kaybı: </a:t>
              </a:r>
              <a:r>
                <a:rPr lang="tr-TR" sz="2000" dirty="0">
                  <a:solidFill>
                    <a:srgbClr val="575757"/>
                  </a:solidFill>
                </a:rPr>
                <a:t>Kişinin alkol alırken kendini sınırlayamaması.</a:t>
              </a:r>
            </a:p>
          </p:txBody>
        </p:sp>
        <p:pic>
          <p:nvPicPr>
            <p:cNvPr id="32" name="Resim 31"/>
            <p:cNvPicPr>
              <a:picLocks noChangeAspect="1"/>
            </p:cNvPicPr>
            <p:nvPr/>
          </p:nvPicPr>
          <p:blipFill>
            <a:blip r:embed="rId5"/>
            <a:stretch>
              <a:fillRect/>
            </a:stretch>
          </p:blipFill>
          <p:spPr>
            <a:xfrm>
              <a:off x="554927" y="1991580"/>
              <a:ext cx="191250" cy="180000"/>
            </a:xfrm>
            <a:prstGeom prst="rect">
              <a:avLst/>
            </a:prstGeom>
          </p:spPr>
        </p:pic>
      </p:grpSp>
      <p:grpSp>
        <p:nvGrpSpPr>
          <p:cNvPr id="33" name="Grup 32"/>
          <p:cNvGrpSpPr/>
          <p:nvPr/>
        </p:nvGrpSpPr>
        <p:grpSpPr>
          <a:xfrm>
            <a:off x="554927" y="3274907"/>
            <a:ext cx="5782652" cy="1015663"/>
            <a:chOff x="554927" y="1881525"/>
            <a:chExt cx="5782652" cy="1015663"/>
          </a:xfrm>
        </p:grpSpPr>
        <p:sp>
          <p:nvSpPr>
            <p:cNvPr id="34" name="Metin kutusu 33"/>
            <p:cNvSpPr txBox="1"/>
            <p:nvPr/>
          </p:nvSpPr>
          <p:spPr>
            <a:xfrm>
              <a:off x="746177" y="1881525"/>
              <a:ext cx="5591402" cy="1015663"/>
            </a:xfrm>
            <a:prstGeom prst="rect">
              <a:avLst/>
            </a:prstGeom>
            <a:noFill/>
          </p:spPr>
          <p:txBody>
            <a:bodyPr wrap="none" rtlCol="0">
              <a:spAutoFit/>
            </a:bodyPr>
            <a:lstStyle/>
            <a:p>
              <a:r>
                <a:rPr lang="tr-TR" sz="2000" dirty="0">
                  <a:solidFill>
                    <a:srgbClr val="E61F4F"/>
                  </a:solidFill>
                </a:rPr>
                <a:t>Fiziksel bağımlılık:</a:t>
              </a:r>
              <a:r>
                <a:rPr lang="tr-TR" sz="2000" dirty="0">
                  <a:solidFill>
                    <a:srgbClr val="575757"/>
                  </a:solidFill>
                </a:rPr>
                <a:t> Uzun süre alkol kullanıp bırakmak</a:t>
              </a:r>
            </a:p>
            <a:p>
              <a:r>
                <a:rPr lang="tr-TR" sz="2000" dirty="0">
                  <a:solidFill>
                    <a:srgbClr val="575757"/>
                  </a:solidFill>
                </a:rPr>
                <a:t>isteyen kişilerde görülen mide bulantısı, terleme,</a:t>
              </a:r>
            </a:p>
            <a:p>
              <a:r>
                <a:rPr lang="tr-TR" sz="2000" dirty="0">
                  <a:solidFill>
                    <a:srgbClr val="575757"/>
                  </a:solidFill>
                </a:rPr>
                <a:t>titreme ve </a:t>
              </a:r>
              <a:r>
                <a:rPr lang="tr-TR" sz="2000" dirty="0" err="1">
                  <a:solidFill>
                    <a:srgbClr val="575757"/>
                  </a:solidFill>
                </a:rPr>
                <a:t>anksiyete</a:t>
              </a:r>
              <a:r>
                <a:rPr lang="tr-TR" sz="2000" dirty="0">
                  <a:solidFill>
                    <a:srgbClr val="575757"/>
                  </a:solidFill>
                </a:rPr>
                <a:t> gibi belirtiler. </a:t>
              </a:r>
            </a:p>
          </p:txBody>
        </p:sp>
        <p:pic>
          <p:nvPicPr>
            <p:cNvPr id="35" name="Resim 34"/>
            <p:cNvPicPr>
              <a:picLocks noChangeAspect="1"/>
            </p:cNvPicPr>
            <p:nvPr/>
          </p:nvPicPr>
          <p:blipFill>
            <a:blip r:embed="rId5"/>
            <a:stretch>
              <a:fillRect/>
            </a:stretch>
          </p:blipFill>
          <p:spPr>
            <a:xfrm>
              <a:off x="554927" y="1991580"/>
              <a:ext cx="191250" cy="180000"/>
            </a:xfrm>
            <a:prstGeom prst="rect">
              <a:avLst/>
            </a:prstGeom>
          </p:spPr>
        </p:pic>
      </p:grpSp>
      <p:grpSp>
        <p:nvGrpSpPr>
          <p:cNvPr id="36" name="Grup 35"/>
          <p:cNvGrpSpPr/>
          <p:nvPr/>
        </p:nvGrpSpPr>
        <p:grpSpPr>
          <a:xfrm>
            <a:off x="554927" y="4199518"/>
            <a:ext cx="7163396" cy="707886"/>
            <a:chOff x="554927" y="1881525"/>
            <a:chExt cx="7163396" cy="707886"/>
          </a:xfrm>
        </p:grpSpPr>
        <p:sp>
          <p:nvSpPr>
            <p:cNvPr id="37" name="Metin kutusu 36"/>
            <p:cNvSpPr txBox="1"/>
            <p:nvPr/>
          </p:nvSpPr>
          <p:spPr>
            <a:xfrm>
              <a:off x="746177" y="1881525"/>
              <a:ext cx="6972146" cy="707886"/>
            </a:xfrm>
            <a:prstGeom prst="rect">
              <a:avLst/>
            </a:prstGeom>
            <a:noFill/>
          </p:spPr>
          <p:txBody>
            <a:bodyPr wrap="square" rtlCol="0">
              <a:spAutoFit/>
            </a:bodyPr>
            <a:lstStyle/>
            <a:p>
              <a:r>
                <a:rPr lang="tr-TR" sz="2000" dirty="0">
                  <a:solidFill>
                    <a:srgbClr val="E61F4F"/>
                  </a:solidFill>
                </a:rPr>
                <a:t>Tolerans: </a:t>
              </a:r>
              <a:r>
                <a:rPr lang="tr-TR" sz="2000" dirty="0">
                  <a:solidFill>
                    <a:srgbClr val="575757"/>
                  </a:solidFill>
                </a:rPr>
                <a:t>İlk kullanımdan itibaren giderek daha</a:t>
              </a:r>
            </a:p>
            <a:p>
              <a:r>
                <a:rPr lang="tr-TR" sz="2000" dirty="0">
                  <a:solidFill>
                    <a:srgbClr val="575757"/>
                  </a:solidFill>
                </a:rPr>
                <a:t>fazla alkol içme ihtiyacı duyulması.</a:t>
              </a:r>
            </a:p>
          </p:txBody>
        </p:sp>
        <p:pic>
          <p:nvPicPr>
            <p:cNvPr id="38" name="Resim 37"/>
            <p:cNvPicPr>
              <a:picLocks noChangeAspect="1"/>
            </p:cNvPicPr>
            <p:nvPr/>
          </p:nvPicPr>
          <p:blipFill>
            <a:blip r:embed="rId5"/>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31474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250" fill="hold"/>
                                        <p:tgtEl>
                                          <p:spTgt spid="9"/>
                                        </p:tgtEl>
                                        <p:attrNameLst>
                                          <p:attrName>ppt_x</p:attrName>
                                        </p:attrNameLst>
                                      </p:cBhvr>
                                      <p:tavLst>
                                        <p:tav tm="0">
                                          <p:val>
                                            <p:strVal val="0-#ppt_w/2"/>
                                          </p:val>
                                        </p:tav>
                                        <p:tav tm="100000">
                                          <p:val>
                                            <p:strVal val="#ppt_x"/>
                                          </p:val>
                                        </p:tav>
                                      </p:tavLst>
                                    </p:anim>
                                    <p:anim calcmode="lin" valueType="num">
                                      <p:cBhvr additive="base">
                                        <p:cTn id="19" dur="250" fill="hold"/>
                                        <p:tgtEl>
                                          <p:spTgt spid="9"/>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250" fill="hold"/>
                                        <p:tgtEl>
                                          <p:spTgt spid="27"/>
                                        </p:tgtEl>
                                        <p:attrNameLst>
                                          <p:attrName>ppt_x</p:attrName>
                                        </p:attrNameLst>
                                      </p:cBhvr>
                                      <p:tavLst>
                                        <p:tav tm="0">
                                          <p:val>
                                            <p:strVal val="1+#ppt_w/2"/>
                                          </p:val>
                                        </p:tav>
                                        <p:tav tm="100000">
                                          <p:val>
                                            <p:strVal val="#ppt_x"/>
                                          </p:val>
                                        </p:tav>
                                      </p:tavLst>
                                    </p:anim>
                                    <p:anim calcmode="lin" valueType="num">
                                      <p:cBhvr additive="base">
                                        <p:cTn id="28" dur="25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25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250" fill="hold"/>
                                        <p:tgtEl>
                                          <p:spTgt spid="28"/>
                                        </p:tgtEl>
                                        <p:attrNameLst>
                                          <p:attrName>ppt_x</p:attrName>
                                        </p:attrNameLst>
                                      </p:cBhvr>
                                      <p:tavLst>
                                        <p:tav tm="0">
                                          <p:val>
                                            <p:strVal val="1+#ppt_w/2"/>
                                          </p:val>
                                        </p:tav>
                                        <p:tav tm="100000">
                                          <p:val>
                                            <p:strVal val="#ppt_x"/>
                                          </p:val>
                                        </p:tav>
                                      </p:tavLst>
                                    </p:anim>
                                    <p:anim calcmode="lin" valueType="num">
                                      <p:cBhvr additive="base">
                                        <p:cTn id="32" dur="250" fill="hold"/>
                                        <p:tgtEl>
                                          <p:spTgt spid="28"/>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250"/>
                                        <p:tgtEl>
                                          <p:spTgt spid="25"/>
                                        </p:tgtEl>
                                      </p:cBhvr>
                                    </p:animEffect>
                                  </p:childTnLst>
                                </p:cTn>
                              </p:par>
                            </p:childTnLst>
                          </p:cTn>
                        </p:par>
                        <p:par>
                          <p:cTn id="37" fill="hold">
                            <p:stCondLst>
                              <p:cond delay="1750"/>
                            </p:stCondLst>
                            <p:childTnLst>
                              <p:par>
                                <p:cTn id="38" presetID="10" presetClass="entr" presetSubtype="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250"/>
                                        <p:tgtEl>
                                          <p:spTgt spid="30"/>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250"/>
                                        <p:tgtEl>
                                          <p:spTgt spid="33"/>
                                        </p:tgtEl>
                                      </p:cBhvr>
                                    </p:animEffect>
                                  </p:childTnLst>
                                </p:cTn>
                              </p:par>
                            </p:childTnLst>
                          </p:cTn>
                        </p:par>
                        <p:par>
                          <p:cTn id="45" fill="hold">
                            <p:stCondLst>
                              <p:cond delay="2250"/>
                            </p:stCondLst>
                            <p:childTnLst>
                              <p:par>
                                <p:cTn id="46" presetID="10" presetClass="entr" presetSubtype="0" fill="hold" nodeType="after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3" grpId="0" animBg="1"/>
      <p:bldP spid="14" grpId="0"/>
      <p:bldP spid="15" grpId="0" animBg="1"/>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FAB529"/>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rgbClr val="DADADA"/>
                    </a:solidFill>
                  </a:rPr>
                  <a:t>07</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388099"/>
            <a:ext cx="5536709" cy="1015663"/>
          </a:xfrm>
          <a:prstGeom prst="rect">
            <a:avLst/>
          </a:prstGeom>
          <a:noFill/>
        </p:spPr>
        <p:txBody>
          <a:bodyPr wrap="none" rtlCol="0">
            <a:spAutoFit/>
          </a:bodyPr>
          <a:lstStyle/>
          <a:p>
            <a:r>
              <a:rPr lang="tr-TR" sz="6000" b="1" dirty="0"/>
              <a:t>Felaketin boyutu</a:t>
            </a:r>
          </a:p>
        </p:txBody>
      </p:sp>
      <p:grpSp>
        <p:nvGrpSpPr>
          <p:cNvPr id="32" name="Grup 31"/>
          <p:cNvGrpSpPr/>
          <p:nvPr/>
        </p:nvGrpSpPr>
        <p:grpSpPr>
          <a:xfrm>
            <a:off x="554927" y="1713675"/>
            <a:ext cx="7462918" cy="646331"/>
            <a:chOff x="554927" y="2447025"/>
            <a:chExt cx="7462918" cy="646331"/>
          </a:xfrm>
        </p:grpSpPr>
        <p:sp>
          <p:nvSpPr>
            <p:cNvPr id="33" name="Dikdörtgen 32"/>
            <p:cNvSpPr/>
            <p:nvPr/>
          </p:nvSpPr>
          <p:spPr>
            <a:xfrm>
              <a:off x="746177" y="2447025"/>
              <a:ext cx="7271668" cy="646331"/>
            </a:xfrm>
            <a:prstGeom prst="rect">
              <a:avLst/>
            </a:prstGeom>
          </p:spPr>
          <p:txBody>
            <a:bodyPr wrap="square">
              <a:spAutoFit/>
            </a:bodyPr>
            <a:lstStyle/>
            <a:p>
              <a:r>
                <a:rPr lang="tr-TR" dirty="0">
                  <a:solidFill>
                    <a:srgbClr val="575757"/>
                  </a:solidFill>
                </a:rPr>
                <a:t>Dünyada yaklaşık 2 milyar kişi alkollü içki tüketiyor. Bu kişilerin yaklaşık 76 milyonunun alkol bağımlısı olduğu tahmin edilmektedir.</a:t>
              </a:r>
            </a:p>
          </p:txBody>
        </p:sp>
        <p:pic>
          <p:nvPicPr>
            <p:cNvPr id="34" name="Resim 33"/>
            <p:cNvPicPr>
              <a:picLocks noChangeAspect="1"/>
            </p:cNvPicPr>
            <p:nvPr/>
          </p:nvPicPr>
          <p:blipFill>
            <a:blip r:embed="rId4"/>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8386019" y="84211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6" name="Oval 6"/>
          <p:cNvSpPr>
            <a:spLocks noChangeArrowheads="1"/>
          </p:cNvSpPr>
          <p:nvPr/>
        </p:nvSpPr>
        <p:spPr bwMode="auto">
          <a:xfrm flipH="1">
            <a:off x="8706490" y="1162588"/>
            <a:ext cx="2470075" cy="2471302"/>
          </a:xfrm>
          <a:prstGeom prst="ellipse">
            <a:avLst/>
          </a:prstGeom>
          <a:blipFill dpi="0" rotWithShape="1">
            <a:blip r:embed="rId5"/>
            <a:srcRect/>
            <a:stretch>
              <a:fillRect l="-42000" t="-7000" r="-7000" b="-1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a:p>
        </p:txBody>
      </p:sp>
      <p:grpSp>
        <p:nvGrpSpPr>
          <p:cNvPr id="16" name="Grup 15"/>
          <p:cNvGrpSpPr/>
          <p:nvPr/>
        </p:nvGrpSpPr>
        <p:grpSpPr>
          <a:xfrm>
            <a:off x="554927" y="2494954"/>
            <a:ext cx="7462918" cy="646331"/>
            <a:chOff x="554927" y="2447025"/>
            <a:chExt cx="7462918" cy="646331"/>
          </a:xfrm>
        </p:grpSpPr>
        <p:sp>
          <p:nvSpPr>
            <p:cNvPr id="17" name="Dikdörtgen 16"/>
            <p:cNvSpPr/>
            <p:nvPr/>
          </p:nvSpPr>
          <p:spPr>
            <a:xfrm>
              <a:off x="746177" y="2447025"/>
              <a:ext cx="7271668" cy="646331"/>
            </a:xfrm>
            <a:prstGeom prst="rect">
              <a:avLst/>
            </a:prstGeom>
          </p:spPr>
          <p:txBody>
            <a:bodyPr wrap="square">
              <a:spAutoFit/>
            </a:bodyPr>
            <a:lstStyle/>
            <a:p>
              <a:r>
                <a:rPr lang="tr-TR" dirty="0">
                  <a:solidFill>
                    <a:srgbClr val="575757"/>
                  </a:solidFill>
                </a:rPr>
                <a:t>Alkol kullanımına bağlı olarak yılda 3 milyon 300 bin kişi</a:t>
              </a:r>
            </a:p>
            <a:p>
              <a:r>
                <a:rPr lang="tr-TR" dirty="0">
                  <a:solidFill>
                    <a:srgbClr val="575757"/>
                  </a:solidFill>
                </a:rPr>
                <a:t>hayatını kaybetmektedir.</a:t>
              </a:r>
            </a:p>
          </p:txBody>
        </p:sp>
        <p:pic>
          <p:nvPicPr>
            <p:cNvPr id="18" name="Resim 17"/>
            <p:cNvPicPr>
              <a:picLocks noChangeAspect="1"/>
            </p:cNvPicPr>
            <p:nvPr/>
          </p:nvPicPr>
          <p:blipFill>
            <a:blip r:embed="rId4"/>
            <a:stretch>
              <a:fillRect/>
            </a:stretch>
          </p:blipFill>
          <p:spPr>
            <a:xfrm>
              <a:off x="554927" y="2549458"/>
              <a:ext cx="191250" cy="180000"/>
            </a:xfrm>
            <a:prstGeom prst="rect">
              <a:avLst/>
            </a:prstGeom>
          </p:spPr>
        </p:pic>
      </p:grpSp>
      <p:grpSp>
        <p:nvGrpSpPr>
          <p:cNvPr id="19" name="Grup 18"/>
          <p:cNvGrpSpPr/>
          <p:nvPr/>
        </p:nvGrpSpPr>
        <p:grpSpPr>
          <a:xfrm>
            <a:off x="554927" y="3323991"/>
            <a:ext cx="7462918" cy="369332"/>
            <a:chOff x="554927" y="2447025"/>
            <a:chExt cx="7462918" cy="369332"/>
          </a:xfrm>
        </p:grpSpPr>
        <p:sp>
          <p:nvSpPr>
            <p:cNvPr id="20" name="Dikdörtgen 19"/>
            <p:cNvSpPr/>
            <p:nvPr/>
          </p:nvSpPr>
          <p:spPr>
            <a:xfrm>
              <a:off x="746177" y="2447025"/>
              <a:ext cx="7271668" cy="369332"/>
            </a:xfrm>
            <a:prstGeom prst="rect">
              <a:avLst/>
            </a:prstGeom>
          </p:spPr>
          <p:txBody>
            <a:bodyPr wrap="square">
              <a:spAutoFit/>
            </a:bodyPr>
            <a:lstStyle/>
            <a:p>
              <a:r>
                <a:rPr lang="tr-TR" dirty="0">
                  <a:solidFill>
                    <a:srgbClr val="575757"/>
                  </a:solidFill>
                </a:rPr>
                <a:t>Ülkemizde 17 milyon civarında alkol kullanan kişi bulunmaktadır.</a:t>
              </a:r>
            </a:p>
          </p:txBody>
        </p:sp>
        <p:pic>
          <p:nvPicPr>
            <p:cNvPr id="21" name="Resim 20"/>
            <p:cNvPicPr>
              <a:picLocks noChangeAspect="1"/>
            </p:cNvPicPr>
            <p:nvPr/>
          </p:nvPicPr>
          <p:blipFill>
            <a:blip r:embed="rId4"/>
            <a:stretch>
              <a:fillRect/>
            </a:stretch>
          </p:blipFill>
          <p:spPr>
            <a:xfrm>
              <a:off x="554927" y="2549458"/>
              <a:ext cx="191250" cy="180000"/>
            </a:xfrm>
            <a:prstGeom prst="rect">
              <a:avLst/>
            </a:prstGeom>
          </p:spPr>
        </p:pic>
      </p:grpSp>
      <p:grpSp>
        <p:nvGrpSpPr>
          <p:cNvPr id="22" name="Grup 21"/>
          <p:cNvGrpSpPr/>
          <p:nvPr/>
        </p:nvGrpSpPr>
        <p:grpSpPr>
          <a:xfrm>
            <a:off x="554927" y="3860381"/>
            <a:ext cx="7462918" cy="923330"/>
            <a:chOff x="554927" y="2447025"/>
            <a:chExt cx="7462918" cy="923330"/>
          </a:xfrm>
        </p:grpSpPr>
        <p:sp>
          <p:nvSpPr>
            <p:cNvPr id="23" name="Dikdörtgen 22"/>
            <p:cNvSpPr/>
            <p:nvPr/>
          </p:nvSpPr>
          <p:spPr>
            <a:xfrm>
              <a:off x="746177" y="2447025"/>
              <a:ext cx="7271668" cy="923330"/>
            </a:xfrm>
            <a:prstGeom prst="rect">
              <a:avLst/>
            </a:prstGeom>
          </p:spPr>
          <p:txBody>
            <a:bodyPr wrap="square">
              <a:spAutoFit/>
            </a:bodyPr>
            <a:lstStyle/>
            <a:p>
              <a:r>
                <a:rPr lang="tr-TR" dirty="0">
                  <a:solidFill>
                    <a:srgbClr val="575757"/>
                  </a:solidFill>
                </a:rPr>
                <a:t>Alkolü ilk kez kullanma yaşı ülkemizde maalesef 11’e kadar inmiştir. Alkol</a:t>
              </a:r>
            </a:p>
            <a:p>
              <a:r>
                <a:rPr lang="tr-TR" dirty="0">
                  <a:solidFill>
                    <a:srgbClr val="575757"/>
                  </a:solidFill>
                </a:rPr>
                <a:t>kullanımına başlama yaşı düştükçe ileriki yaşlarda bağımlı</a:t>
              </a:r>
            </a:p>
            <a:p>
              <a:r>
                <a:rPr lang="tr-TR" dirty="0">
                  <a:solidFill>
                    <a:srgbClr val="575757"/>
                  </a:solidFill>
                </a:rPr>
                <a:t>olma riski artmaktadır.</a:t>
              </a:r>
            </a:p>
          </p:txBody>
        </p:sp>
        <p:pic>
          <p:nvPicPr>
            <p:cNvPr id="24" name="Resim 2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856527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250"/>
                                        <p:tgtEl>
                                          <p:spTgt spid="55"/>
                                        </p:tgtEl>
                                      </p:cBhvr>
                                    </p:animEffect>
                                  </p:childTnLst>
                                </p:cTn>
                              </p:par>
                            </p:childTnLst>
                          </p:cTn>
                        </p:par>
                        <p:par>
                          <p:cTn id="28" fill="hold">
                            <p:stCondLst>
                              <p:cond delay="1250"/>
                            </p:stCondLst>
                            <p:childTnLst>
                              <p:par>
                                <p:cTn id="29" presetID="10" presetClass="entr" presetSubtype="0" fill="hold" grpId="0" nodeType="after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250"/>
                                        <p:tgtEl>
                                          <p:spTgt spid="56"/>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250"/>
                                        <p:tgtEl>
                                          <p:spTgt spid="32"/>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50"/>
                                        <p:tgtEl>
                                          <p:spTgt spid="16"/>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childTnLst>
                                </p:cTn>
                              </p:par>
                            </p:childTnLst>
                          </p:cTn>
                        </p:par>
                        <p:par>
                          <p:cTn id="44" fill="hold">
                            <p:stCondLst>
                              <p:cond delay="2250"/>
                            </p:stCondLst>
                            <p:childTnLst>
                              <p:par>
                                <p:cTn id="45" presetID="10" presetClass="entr" presetSubtype="0"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P spid="55" grpId="0" animBg="1"/>
      <p:bldP spid="5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08</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pic>
        <p:nvPicPr>
          <p:cNvPr id="38" name="Resim 37"/>
          <p:cNvPicPr>
            <a:picLocks noChangeAspect="1"/>
          </p:cNvPicPr>
          <p:nvPr/>
        </p:nvPicPr>
        <p:blipFill>
          <a:blip r:embed="rId4"/>
          <a:stretch>
            <a:fillRect/>
          </a:stretch>
        </p:blipFill>
        <p:spPr>
          <a:xfrm>
            <a:off x="3284993" y="578386"/>
            <a:ext cx="5626091" cy="5643244"/>
          </a:xfrm>
          <a:prstGeom prst="rect">
            <a:avLst/>
          </a:prstGeom>
        </p:spPr>
      </p:pic>
      <p:grpSp>
        <p:nvGrpSpPr>
          <p:cNvPr id="42" name="Grup 41"/>
          <p:cNvGrpSpPr/>
          <p:nvPr/>
        </p:nvGrpSpPr>
        <p:grpSpPr>
          <a:xfrm>
            <a:off x="5013259" y="2660948"/>
            <a:ext cx="2219892" cy="1569660"/>
            <a:chOff x="5111596" y="2507810"/>
            <a:chExt cx="2219892" cy="1569660"/>
          </a:xfrm>
        </p:grpSpPr>
        <p:sp>
          <p:nvSpPr>
            <p:cNvPr id="43" name="Metin kutusu 42"/>
            <p:cNvSpPr txBox="1"/>
            <p:nvPr/>
          </p:nvSpPr>
          <p:spPr>
            <a:xfrm>
              <a:off x="5259126" y="2522950"/>
              <a:ext cx="1366080" cy="830997"/>
            </a:xfrm>
            <a:prstGeom prst="rect">
              <a:avLst/>
            </a:prstGeom>
            <a:noFill/>
          </p:spPr>
          <p:txBody>
            <a:bodyPr wrap="none" rtlCol="0">
              <a:spAutoFit/>
            </a:bodyPr>
            <a:lstStyle/>
            <a:p>
              <a:r>
                <a:rPr lang="tr-TR" sz="4800" b="1" dirty="0">
                  <a:solidFill>
                    <a:srgbClr val="E61F4F"/>
                  </a:solidFill>
                </a:rPr>
                <a:t>nasıl</a:t>
              </a:r>
            </a:p>
          </p:txBody>
        </p:sp>
        <p:sp>
          <p:nvSpPr>
            <p:cNvPr id="44" name="Metin kutusu 43"/>
            <p:cNvSpPr txBox="1"/>
            <p:nvPr/>
          </p:nvSpPr>
          <p:spPr>
            <a:xfrm>
              <a:off x="5111596" y="3013501"/>
              <a:ext cx="1694695" cy="830997"/>
            </a:xfrm>
            <a:prstGeom prst="rect">
              <a:avLst/>
            </a:prstGeom>
            <a:noFill/>
          </p:spPr>
          <p:txBody>
            <a:bodyPr wrap="none" rtlCol="0">
              <a:spAutoFit/>
            </a:bodyPr>
            <a:lstStyle/>
            <a:p>
              <a:r>
                <a:rPr lang="tr-TR" sz="4800" b="1" dirty="0">
                  <a:solidFill>
                    <a:srgbClr val="E61F4F"/>
                  </a:solidFill>
                </a:rPr>
                <a:t>ilerler</a:t>
              </a:r>
            </a:p>
          </p:txBody>
        </p:sp>
        <p:sp>
          <p:nvSpPr>
            <p:cNvPr id="45" name="Metin kutusu 44"/>
            <p:cNvSpPr txBox="1"/>
            <p:nvPr/>
          </p:nvSpPr>
          <p:spPr>
            <a:xfrm>
              <a:off x="6576153" y="2507810"/>
              <a:ext cx="755335" cy="1569660"/>
            </a:xfrm>
            <a:prstGeom prst="rect">
              <a:avLst/>
            </a:prstGeom>
            <a:noFill/>
          </p:spPr>
          <p:txBody>
            <a:bodyPr wrap="none" rtlCol="0">
              <a:spAutoFit/>
            </a:bodyPr>
            <a:lstStyle/>
            <a:p>
              <a:r>
                <a:rPr lang="tr-TR" sz="9600" b="1" dirty="0">
                  <a:solidFill>
                    <a:srgbClr val="E61F4F"/>
                  </a:solidFill>
                </a:rPr>
                <a:t>?</a:t>
              </a:r>
            </a:p>
          </p:txBody>
        </p:sp>
      </p:grpSp>
      <p:sp>
        <p:nvSpPr>
          <p:cNvPr id="46" name="Metin kutusu 45"/>
          <p:cNvSpPr txBox="1"/>
          <p:nvPr/>
        </p:nvSpPr>
        <p:spPr>
          <a:xfrm>
            <a:off x="5702227" y="982155"/>
            <a:ext cx="791627" cy="461665"/>
          </a:xfrm>
          <a:prstGeom prst="rect">
            <a:avLst/>
          </a:prstGeom>
          <a:noFill/>
        </p:spPr>
        <p:txBody>
          <a:bodyPr wrap="none" rtlCol="0">
            <a:spAutoFit/>
          </a:bodyPr>
          <a:lstStyle/>
          <a:p>
            <a:pPr algn="ctr"/>
            <a:r>
              <a:rPr lang="tr-TR" sz="2400" b="1" dirty="0"/>
              <a:t>AĞIZ</a:t>
            </a:r>
          </a:p>
        </p:txBody>
      </p:sp>
      <p:sp>
        <p:nvSpPr>
          <p:cNvPr id="47" name="Metin kutusu 46"/>
          <p:cNvSpPr txBox="1"/>
          <p:nvPr/>
        </p:nvSpPr>
        <p:spPr>
          <a:xfrm>
            <a:off x="7129515" y="1545539"/>
            <a:ext cx="1010213" cy="646331"/>
          </a:xfrm>
          <a:prstGeom prst="rect">
            <a:avLst/>
          </a:prstGeom>
          <a:noFill/>
        </p:spPr>
        <p:txBody>
          <a:bodyPr wrap="none" rtlCol="0">
            <a:spAutoFit/>
          </a:bodyPr>
          <a:lstStyle/>
          <a:p>
            <a:pPr algn="ctr"/>
            <a:r>
              <a:rPr lang="tr-TR" b="1" dirty="0"/>
              <a:t>YEMEK</a:t>
            </a:r>
          </a:p>
          <a:p>
            <a:pPr algn="ctr"/>
            <a:r>
              <a:rPr lang="tr-TR" b="1" dirty="0"/>
              <a:t>BORUSU</a:t>
            </a:r>
          </a:p>
        </p:txBody>
      </p:sp>
      <p:sp>
        <p:nvSpPr>
          <p:cNvPr id="48" name="Metin kutusu 47"/>
          <p:cNvSpPr txBox="1"/>
          <p:nvPr/>
        </p:nvSpPr>
        <p:spPr>
          <a:xfrm>
            <a:off x="7800962" y="3155716"/>
            <a:ext cx="880369" cy="461665"/>
          </a:xfrm>
          <a:prstGeom prst="rect">
            <a:avLst/>
          </a:prstGeom>
          <a:noFill/>
        </p:spPr>
        <p:txBody>
          <a:bodyPr wrap="none" rtlCol="0">
            <a:spAutoFit/>
          </a:bodyPr>
          <a:lstStyle/>
          <a:p>
            <a:pPr algn="ctr"/>
            <a:r>
              <a:rPr lang="tr-TR" sz="2400" b="1" dirty="0"/>
              <a:t>MİDE</a:t>
            </a:r>
          </a:p>
        </p:txBody>
      </p:sp>
      <p:sp>
        <p:nvSpPr>
          <p:cNvPr id="49" name="Metin kutusu 48"/>
          <p:cNvSpPr txBox="1"/>
          <p:nvPr/>
        </p:nvSpPr>
        <p:spPr>
          <a:xfrm>
            <a:off x="7030866" y="4548123"/>
            <a:ext cx="1157176" cy="646331"/>
          </a:xfrm>
          <a:prstGeom prst="rect">
            <a:avLst/>
          </a:prstGeom>
          <a:noFill/>
        </p:spPr>
        <p:txBody>
          <a:bodyPr wrap="none" rtlCol="0">
            <a:spAutoFit/>
          </a:bodyPr>
          <a:lstStyle/>
          <a:p>
            <a:pPr algn="ctr"/>
            <a:r>
              <a:rPr lang="tr-TR" b="1" dirty="0"/>
              <a:t>İNCE</a:t>
            </a:r>
          </a:p>
          <a:p>
            <a:pPr algn="ctr"/>
            <a:r>
              <a:rPr lang="tr-TR" b="1" dirty="0"/>
              <a:t>BAĞIRSAK</a:t>
            </a:r>
          </a:p>
        </p:txBody>
      </p:sp>
      <p:sp>
        <p:nvSpPr>
          <p:cNvPr id="50" name="Metin kutusu 49"/>
          <p:cNvSpPr txBox="1"/>
          <p:nvPr/>
        </p:nvSpPr>
        <p:spPr>
          <a:xfrm>
            <a:off x="5453214" y="5392980"/>
            <a:ext cx="1289648" cy="369332"/>
          </a:xfrm>
          <a:prstGeom prst="rect">
            <a:avLst/>
          </a:prstGeom>
          <a:noFill/>
        </p:spPr>
        <p:txBody>
          <a:bodyPr wrap="none" rtlCol="0">
            <a:spAutoFit/>
          </a:bodyPr>
          <a:lstStyle/>
          <a:p>
            <a:pPr algn="ctr"/>
            <a:r>
              <a:rPr lang="tr-TR" b="1" dirty="0"/>
              <a:t>KARACİĞER</a:t>
            </a:r>
          </a:p>
        </p:txBody>
      </p:sp>
      <p:sp>
        <p:nvSpPr>
          <p:cNvPr id="51" name="Metin kutusu 50"/>
          <p:cNvSpPr txBox="1"/>
          <p:nvPr/>
        </p:nvSpPr>
        <p:spPr>
          <a:xfrm>
            <a:off x="4151956" y="4705017"/>
            <a:ext cx="832280" cy="461665"/>
          </a:xfrm>
          <a:prstGeom prst="rect">
            <a:avLst/>
          </a:prstGeom>
          <a:noFill/>
        </p:spPr>
        <p:txBody>
          <a:bodyPr wrap="none" rtlCol="0">
            <a:spAutoFit/>
          </a:bodyPr>
          <a:lstStyle/>
          <a:p>
            <a:pPr algn="ctr"/>
            <a:r>
              <a:rPr lang="tr-TR" sz="2400" b="1" dirty="0"/>
              <a:t>KALP</a:t>
            </a:r>
          </a:p>
        </p:txBody>
      </p:sp>
      <p:sp>
        <p:nvSpPr>
          <p:cNvPr id="52" name="Metin kutusu 51"/>
          <p:cNvSpPr txBox="1"/>
          <p:nvPr/>
        </p:nvSpPr>
        <p:spPr>
          <a:xfrm>
            <a:off x="3420970" y="3209032"/>
            <a:ext cx="1014573" cy="369332"/>
          </a:xfrm>
          <a:prstGeom prst="rect">
            <a:avLst/>
          </a:prstGeom>
          <a:noFill/>
        </p:spPr>
        <p:txBody>
          <a:bodyPr wrap="none" rtlCol="0">
            <a:spAutoFit/>
          </a:bodyPr>
          <a:lstStyle/>
          <a:p>
            <a:pPr algn="ctr"/>
            <a:r>
              <a:rPr lang="tr-TR" b="1" dirty="0"/>
              <a:t>AKCİĞER</a:t>
            </a:r>
          </a:p>
        </p:txBody>
      </p:sp>
      <p:sp>
        <p:nvSpPr>
          <p:cNvPr id="53" name="Metin kutusu 52"/>
          <p:cNvSpPr txBox="1"/>
          <p:nvPr/>
        </p:nvSpPr>
        <p:spPr>
          <a:xfrm>
            <a:off x="4100233" y="1646262"/>
            <a:ext cx="952504" cy="461665"/>
          </a:xfrm>
          <a:prstGeom prst="rect">
            <a:avLst/>
          </a:prstGeom>
          <a:noFill/>
        </p:spPr>
        <p:txBody>
          <a:bodyPr wrap="none" rtlCol="0">
            <a:spAutoFit/>
          </a:bodyPr>
          <a:lstStyle/>
          <a:p>
            <a:pPr algn="ctr"/>
            <a:r>
              <a:rPr lang="tr-TR" sz="2400" b="1" dirty="0"/>
              <a:t>BEYİN</a:t>
            </a:r>
          </a:p>
        </p:txBody>
      </p:sp>
    </p:spTree>
    <p:extLst>
      <p:ext uri="{BB962C8B-B14F-4D97-AF65-F5344CB8AC3E}">
        <p14:creationId xmlns:p14="http://schemas.microsoft.com/office/powerpoint/2010/main" val="27437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1" presetClass="entr" presetSubtype="8" fill="hold" nodeType="after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wheel(8)">
                                      <p:cBhvr>
                                        <p:cTn id="18" dur="1500"/>
                                        <p:tgtEl>
                                          <p:spTgt spid="3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250"/>
                                        <p:tgtEl>
                                          <p:spTgt spid="42"/>
                                        </p:tgtEl>
                                      </p:cBhvr>
                                    </p:animEffect>
                                  </p:childTnLst>
                                </p:cTn>
                              </p:par>
                            </p:childTnLst>
                          </p:cTn>
                        </p:par>
                        <p:par>
                          <p:cTn id="23" fill="hold">
                            <p:stCondLst>
                              <p:cond delay="2250"/>
                            </p:stCondLst>
                            <p:childTnLst>
                              <p:par>
                                <p:cTn id="24" presetID="10" presetClass="entr" presetSubtype="0" fill="hold" grpId="0"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250"/>
                                        <p:tgtEl>
                                          <p:spTgt spid="46"/>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250"/>
                                        <p:tgtEl>
                                          <p:spTgt spid="47"/>
                                        </p:tgtEl>
                                      </p:cBhvr>
                                    </p:animEffect>
                                  </p:childTnLst>
                                </p:cTn>
                              </p:par>
                            </p:childTnLst>
                          </p:cTn>
                        </p:par>
                        <p:par>
                          <p:cTn id="31" fill="hold">
                            <p:stCondLst>
                              <p:cond delay="2750"/>
                            </p:stCondLst>
                            <p:childTnLst>
                              <p:par>
                                <p:cTn id="32" presetID="10" presetClass="entr" presetSubtype="0"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250"/>
                                        <p:tgtEl>
                                          <p:spTgt spid="48"/>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250"/>
                                        <p:tgtEl>
                                          <p:spTgt spid="49"/>
                                        </p:tgtEl>
                                      </p:cBhvr>
                                    </p:animEffect>
                                  </p:childTnLst>
                                </p:cTn>
                              </p:par>
                            </p:childTnLst>
                          </p:cTn>
                        </p:par>
                        <p:par>
                          <p:cTn id="39" fill="hold">
                            <p:stCondLst>
                              <p:cond delay="3250"/>
                            </p:stCondLst>
                            <p:childTnLst>
                              <p:par>
                                <p:cTn id="40" presetID="10" presetClass="entr" presetSubtype="0" fill="hold" grpId="0" nodeType="after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250"/>
                                        <p:tgtEl>
                                          <p:spTgt spid="50"/>
                                        </p:tgtEl>
                                      </p:cBhvr>
                                    </p:animEffect>
                                  </p:childTnLst>
                                </p:cTn>
                              </p:par>
                            </p:childTnLst>
                          </p:cTn>
                        </p:par>
                        <p:par>
                          <p:cTn id="43" fill="hold">
                            <p:stCondLst>
                              <p:cond delay="3500"/>
                            </p:stCondLst>
                            <p:childTnLst>
                              <p:par>
                                <p:cTn id="44" presetID="10" presetClass="entr" presetSubtype="0" fill="hold" grpId="0"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250"/>
                                        <p:tgtEl>
                                          <p:spTgt spid="51"/>
                                        </p:tgtEl>
                                      </p:cBhvr>
                                    </p:animEffect>
                                  </p:childTnLst>
                                </p:cTn>
                              </p:par>
                            </p:childTnLst>
                          </p:cTn>
                        </p:par>
                        <p:par>
                          <p:cTn id="47" fill="hold">
                            <p:stCondLst>
                              <p:cond delay="3750"/>
                            </p:stCondLst>
                            <p:childTnLst>
                              <p:par>
                                <p:cTn id="48" presetID="10" presetClass="entr" presetSubtype="0" fill="hold" grpId="0"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250"/>
                                        <p:tgtEl>
                                          <p:spTgt spid="52"/>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fade">
                                      <p:cBhvr>
                                        <p:cTn id="54" dur="2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46" grpId="0"/>
      <p:bldP spid="47" grpId="0"/>
      <p:bldP spid="48" grpId="0"/>
      <p:bldP spid="49" grpId="0"/>
      <p:bldP spid="50" grpId="0"/>
      <p:bldP spid="51" grpId="0"/>
      <p:bldP spid="52" grpId="0"/>
      <p:bldP spid="5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grpSp>
        <p:nvGrpSpPr>
          <p:cNvPr id="102" name="Grup 101"/>
          <p:cNvGrpSpPr/>
          <p:nvPr/>
        </p:nvGrpSpPr>
        <p:grpSpPr>
          <a:xfrm>
            <a:off x="356650" y="5244614"/>
            <a:ext cx="11845182" cy="1035000"/>
            <a:chOff x="356650" y="5244614"/>
            <a:chExt cx="11845182" cy="1035000"/>
          </a:xfrm>
        </p:grpSpPr>
        <p:grpSp>
          <p:nvGrpSpPr>
            <p:cNvPr id="101" name="Grup 100"/>
            <p:cNvGrpSpPr/>
            <p:nvPr/>
          </p:nvGrpSpPr>
          <p:grpSpPr>
            <a:xfrm>
              <a:off x="11495711" y="5676774"/>
              <a:ext cx="706121" cy="602840"/>
              <a:chOff x="11495711" y="5676774"/>
              <a:chExt cx="706121" cy="602840"/>
            </a:xfrm>
          </p:grpSpPr>
          <p:sp>
            <p:nvSpPr>
              <p:cNvPr id="4" name="Rectangle 13"/>
              <p:cNvSpPr>
                <a:spLocks noChangeArrowheads="1"/>
              </p:cNvSpPr>
              <p:nvPr/>
            </p:nvSpPr>
            <p:spPr bwMode="auto">
              <a:xfrm>
                <a:off x="12011025" y="5676774"/>
                <a:ext cx="190807" cy="602840"/>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 name="Metin kutusu 4"/>
              <p:cNvSpPr txBox="1"/>
              <p:nvPr/>
            </p:nvSpPr>
            <p:spPr>
              <a:xfrm>
                <a:off x="11495711" y="5745534"/>
                <a:ext cx="495650" cy="461665"/>
              </a:xfrm>
              <a:prstGeom prst="rect">
                <a:avLst/>
              </a:prstGeom>
              <a:noFill/>
            </p:spPr>
            <p:txBody>
              <a:bodyPr wrap="none" rtlCol="0">
                <a:spAutoFit/>
              </a:bodyPr>
              <a:lstStyle/>
              <a:p>
                <a:pPr algn="r"/>
                <a:r>
                  <a:rPr lang="tr-TR" sz="2400" b="1" dirty="0">
                    <a:solidFill>
                      <a:schemeClr val="bg1">
                        <a:lumMod val="85000"/>
                      </a:schemeClr>
                    </a:solidFill>
                  </a:rPr>
                  <a:t>09</a:t>
                </a:r>
              </a:p>
            </p:txBody>
          </p:sp>
        </p:grpSp>
        <p:pic>
          <p:nvPicPr>
            <p:cNvPr id="123" name="Resim 122"/>
            <p:cNvPicPr>
              <a:picLocks noChangeAspect="1"/>
            </p:cNvPicPr>
            <p:nvPr/>
          </p:nvPicPr>
          <p:blipFill>
            <a:blip r:embed="rId3"/>
            <a:stretch>
              <a:fillRect/>
            </a:stretch>
          </p:blipFill>
          <p:spPr>
            <a:xfrm>
              <a:off x="356650" y="5244614"/>
              <a:ext cx="2148750" cy="1035000"/>
            </a:xfrm>
            <a:prstGeom prst="rect">
              <a:avLst/>
            </a:prstGeom>
          </p:spPr>
        </p:pic>
      </p:gr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28" name="Metin kutusu 27"/>
          <p:cNvSpPr txBox="1"/>
          <p:nvPr/>
        </p:nvSpPr>
        <p:spPr>
          <a:xfrm>
            <a:off x="356650" y="497140"/>
            <a:ext cx="7923284" cy="830997"/>
          </a:xfrm>
          <a:prstGeom prst="rect">
            <a:avLst/>
          </a:prstGeom>
          <a:noFill/>
        </p:spPr>
        <p:txBody>
          <a:bodyPr wrap="square" rtlCol="0">
            <a:spAutoFit/>
          </a:bodyPr>
          <a:lstStyle/>
          <a:p>
            <a:r>
              <a:rPr lang="tr-TR" sz="4800" b="1" dirty="0"/>
              <a:t>Kısa dönemdeki etkileri</a:t>
            </a:r>
          </a:p>
        </p:txBody>
      </p:sp>
      <p:grpSp>
        <p:nvGrpSpPr>
          <p:cNvPr id="27" name="Grup 26"/>
          <p:cNvGrpSpPr/>
          <p:nvPr/>
        </p:nvGrpSpPr>
        <p:grpSpPr>
          <a:xfrm>
            <a:off x="356650" y="1474434"/>
            <a:ext cx="4314628" cy="1440000"/>
            <a:chOff x="356650" y="1474434"/>
            <a:chExt cx="4314628" cy="1440000"/>
          </a:xfrm>
        </p:grpSpPr>
        <p:sp>
          <p:nvSpPr>
            <p:cNvPr id="32" name="Oval 31"/>
            <p:cNvSpPr/>
            <p:nvPr/>
          </p:nvSpPr>
          <p:spPr>
            <a:xfrm>
              <a:off x="356650" y="1474434"/>
              <a:ext cx="1440000" cy="1440000"/>
            </a:xfrm>
            <a:prstGeom prst="ellipse">
              <a:avLst/>
            </a:prstGeom>
            <a:blipFill>
              <a:blip r:embed="rId4"/>
              <a:stretch>
                <a:fillRect/>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Dikdörtgen 33"/>
            <p:cNvSpPr/>
            <p:nvPr/>
          </p:nvSpPr>
          <p:spPr>
            <a:xfrm>
              <a:off x="1796650" y="1732769"/>
              <a:ext cx="2874628" cy="923330"/>
            </a:xfrm>
            <a:prstGeom prst="rect">
              <a:avLst/>
            </a:prstGeom>
          </p:spPr>
          <p:txBody>
            <a:bodyPr wrap="square">
              <a:spAutoFit/>
            </a:bodyPr>
            <a:lstStyle/>
            <a:p>
              <a:r>
                <a:rPr lang="tr-TR" dirty="0">
                  <a:solidFill>
                    <a:srgbClr val="E61F4F"/>
                  </a:solidFill>
                </a:rPr>
                <a:t>Beyinde: </a:t>
              </a:r>
              <a:r>
                <a:rPr lang="tr-TR" dirty="0">
                  <a:solidFill>
                    <a:srgbClr val="231F20"/>
                  </a:solidFill>
                </a:rPr>
                <a:t>Mantıklı düşünme,</a:t>
              </a:r>
            </a:p>
            <a:p>
              <a:r>
                <a:rPr lang="tr-TR" dirty="0">
                  <a:solidFill>
                    <a:srgbClr val="231F20"/>
                  </a:solidFill>
                </a:rPr>
                <a:t>karar verme ve hareket etme</a:t>
              </a:r>
            </a:p>
            <a:p>
              <a:r>
                <a:rPr lang="tr-TR" dirty="0">
                  <a:solidFill>
                    <a:srgbClr val="231F20"/>
                  </a:solidFill>
                </a:rPr>
                <a:t>yeteneklerinde bozulma.</a:t>
              </a:r>
            </a:p>
          </p:txBody>
        </p:sp>
      </p:grpSp>
      <p:grpSp>
        <p:nvGrpSpPr>
          <p:cNvPr id="35" name="Grup 34"/>
          <p:cNvGrpSpPr/>
          <p:nvPr/>
        </p:nvGrpSpPr>
        <p:grpSpPr>
          <a:xfrm>
            <a:off x="356650" y="3169772"/>
            <a:ext cx="4314628" cy="1440000"/>
            <a:chOff x="356650" y="3169772"/>
            <a:chExt cx="4314628" cy="1440000"/>
          </a:xfrm>
        </p:grpSpPr>
        <p:sp>
          <p:nvSpPr>
            <p:cNvPr id="36" name="Oval 35"/>
            <p:cNvSpPr/>
            <p:nvPr/>
          </p:nvSpPr>
          <p:spPr>
            <a:xfrm>
              <a:off x="356650" y="3169772"/>
              <a:ext cx="1440000" cy="1440000"/>
            </a:xfrm>
            <a:prstGeom prst="ellipse">
              <a:avLst/>
            </a:prstGeom>
            <a:blipFill dpi="0" rotWithShape="1">
              <a:blip r:embed="rId5"/>
              <a:srcRect/>
              <a:stretch>
                <a:fillRect b="-57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Dikdörtgen 42"/>
            <p:cNvSpPr/>
            <p:nvPr/>
          </p:nvSpPr>
          <p:spPr>
            <a:xfrm>
              <a:off x="1796650" y="3433506"/>
              <a:ext cx="2874628" cy="923330"/>
            </a:xfrm>
            <a:prstGeom prst="rect">
              <a:avLst/>
            </a:prstGeom>
          </p:spPr>
          <p:txBody>
            <a:bodyPr wrap="square">
              <a:spAutoFit/>
            </a:bodyPr>
            <a:lstStyle/>
            <a:p>
              <a:r>
                <a:rPr lang="sv-SE" dirty="0">
                  <a:solidFill>
                    <a:srgbClr val="E61F4F"/>
                  </a:solidFill>
                </a:rPr>
                <a:t>Burunda: </a:t>
              </a:r>
              <a:r>
                <a:rPr lang="sv-SE" dirty="0">
                  <a:solidFill>
                    <a:srgbClr val="231F20"/>
                  </a:solidFill>
                </a:rPr>
                <a:t>Koku alma</a:t>
              </a:r>
            </a:p>
            <a:p>
              <a:r>
                <a:rPr lang="sv-SE" dirty="0">
                  <a:solidFill>
                    <a:srgbClr val="231F20"/>
                  </a:solidFill>
                </a:rPr>
                <a:t>duyusunda azalma, </a:t>
              </a:r>
            </a:p>
            <a:p>
              <a:r>
                <a:rPr lang="sv-SE" dirty="0">
                  <a:solidFill>
                    <a:srgbClr val="231F20"/>
                  </a:solidFill>
                </a:rPr>
                <a:t>burun kanamaları.</a:t>
              </a:r>
              <a:endParaRPr lang="tr-TR" dirty="0">
                <a:solidFill>
                  <a:srgbClr val="231F20"/>
                </a:solidFill>
              </a:endParaRPr>
            </a:p>
          </p:txBody>
        </p:sp>
      </p:grpSp>
      <p:grpSp>
        <p:nvGrpSpPr>
          <p:cNvPr id="44" name="Grup 43"/>
          <p:cNvGrpSpPr/>
          <p:nvPr/>
        </p:nvGrpSpPr>
        <p:grpSpPr>
          <a:xfrm>
            <a:off x="6111278" y="1474434"/>
            <a:ext cx="4685353" cy="1440000"/>
            <a:chOff x="6111278" y="1474434"/>
            <a:chExt cx="4685353" cy="1440000"/>
          </a:xfrm>
        </p:grpSpPr>
        <p:sp>
          <p:nvSpPr>
            <p:cNvPr id="45" name="Oval 44"/>
            <p:cNvSpPr/>
            <p:nvPr/>
          </p:nvSpPr>
          <p:spPr>
            <a:xfrm>
              <a:off x="6111278" y="1474434"/>
              <a:ext cx="1440000" cy="1440000"/>
            </a:xfrm>
            <a:prstGeom prst="ellipse">
              <a:avLst/>
            </a:prstGeom>
            <a:blipFill dpi="0" rotWithShape="1">
              <a:blip r:embed="rId6"/>
              <a:srcRect/>
              <a:stretch>
                <a:fillRect l="-128000" t="-9000" r="-77000" b="-90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6" name="Dikdörtgen 45"/>
            <p:cNvSpPr/>
            <p:nvPr/>
          </p:nvSpPr>
          <p:spPr>
            <a:xfrm>
              <a:off x="7551277" y="1594269"/>
              <a:ext cx="3245354" cy="1200329"/>
            </a:xfrm>
            <a:prstGeom prst="rect">
              <a:avLst/>
            </a:prstGeom>
          </p:spPr>
          <p:txBody>
            <a:bodyPr wrap="square">
              <a:spAutoFit/>
            </a:bodyPr>
            <a:lstStyle/>
            <a:p>
              <a:r>
                <a:rPr lang="sv-SE" dirty="0">
                  <a:solidFill>
                    <a:srgbClr val="E61F4F"/>
                  </a:solidFill>
                </a:rPr>
                <a:t>Yüzde: </a:t>
              </a:r>
              <a:r>
                <a:rPr lang="sv-SE" dirty="0">
                  <a:solidFill>
                    <a:srgbClr val="231F20"/>
                  </a:solidFill>
                </a:rPr>
                <a:t>Damarlarda genişleme.</a:t>
              </a:r>
            </a:p>
            <a:p>
              <a:r>
                <a:rPr lang="sv-SE" dirty="0">
                  <a:solidFill>
                    <a:srgbClr val="231F20"/>
                  </a:solidFill>
                </a:rPr>
                <a:t>Yüze daha fazla kan gelmesi,</a:t>
              </a:r>
            </a:p>
            <a:p>
              <a:r>
                <a:rPr lang="sv-SE" dirty="0">
                  <a:solidFill>
                    <a:srgbClr val="231F20"/>
                  </a:solidFill>
                </a:rPr>
                <a:t>dolayısıyla yüzde kızarıklık</a:t>
              </a:r>
            </a:p>
            <a:p>
              <a:r>
                <a:rPr lang="sv-SE" dirty="0">
                  <a:solidFill>
                    <a:srgbClr val="231F20"/>
                  </a:solidFill>
                </a:rPr>
                <a:t>ve şişkinlikler.</a:t>
              </a:r>
              <a:endParaRPr lang="tr-TR" dirty="0">
                <a:solidFill>
                  <a:srgbClr val="231F20"/>
                </a:solidFill>
              </a:endParaRPr>
            </a:p>
          </p:txBody>
        </p:sp>
      </p:grpSp>
      <p:grpSp>
        <p:nvGrpSpPr>
          <p:cNvPr id="47" name="Grup 46"/>
          <p:cNvGrpSpPr/>
          <p:nvPr/>
        </p:nvGrpSpPr>
        <p:grpSpPr>
          <a:xfrm>
            <a:off x="6111278" y="3169771"/>
            <a:ext cx="4685353" cy="1440000"/>
            <a:chOff x="6111278" y="3169771"/>
            <a:chExt cx="4685353" cy="1440000"/>
          </a:xfrm>
        </p:grpSpPr>
        <p:sp>
          <p:nvSpPr>
            <p:cNvPr id="48" name="Oval 47"/>
            <p:cNvSpPr/>
            <p:nvPr/>
          </p:nvSpPr>
          <p:spPr>
            <a:xfrm>
              <a:off x="6111278" y="3169771"/>
              <a:ext cx="1440000" cy="1440000"/>
            </a:xfrm>
            <a:prstGeom prst="ellipse">
              <a:avLst/>
            </a:prstGeom>
            <a:blipFill dpi="0" rotWithShape="1">
              <a:blip r:embed="rId7"/>
              <a:srcRect/>
              <a:stretch>
                <a:fillRect l="-38000" t="-31000" r="-112000" b="-40000"/>
              </a:stretch>
            </a:blipFill>
            <a:ln w="38100">
              <a:solidFill>
                <a:srgbClr val="E61F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9" name="Dikdörtgen 48"/>
            <p:cNvSpPr/>
            <p:nvPr/>
          </p:nvSpPr>
          <p:spPr>
            <a:xfrm>
              <a:off x="7551277" y="3573003"/>
              <a:ext cx="3245354" cy="646331"/>
            </a:xfrm>
            <a:prstGeom prst="rect">
              <a:avLst/>
            </a:prstGeom>
          </p:spPr>
          <p:txBody>
            <a:bodyPr wrap="square">
              <a:spAutoFit/>
            </a:bodyPr>
            <a:lstStyle/>
            <a:p>
              <a:r>
                <a:rPr lang="sv-SE" dirty="0">
                  <a:solidFill>
                    <a:srgbClr val="E61F4F"/>
                  </a:solidFill>
                </a:rPr>
                <a:t>Dişlerde: </a:t>
              </a:r>
              <a:r>
                <a:rPr lang="sv-SE" dirty="0">
                  <a:solidFill>
                    <a:srgbClr val="231F20"/>
                  </a:solidFill>
                </a:rPr>
                <a:t>Çeşitli</a:t>
              </a:r>
            </a:p>
            <a:p>
              <a:r>
                <a:rPr lang="sv-SE" dirty="0">
                  <a:solidFill>
                    <a:srgbClr val="231F20"/>
                  </a:solidFill>
                </a:rPr>
                <a:t>diş eti hastalıkları.</a:t>
              </a:r>
              <a:endParaRPr lang="tr-TR" dirty="0">
                <a:solidFill>
                  <a:srgbClr val="231F20"/>
                </a:solidFill>
              </a:endParaRPr>
            </a:p>
          </p:txBody>
        </p:sp>
      </p:gr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102"/>
                                        </p:tgtEl>
                                        <p:attrNameLst>
                                          <p:attrName>style.visibility</p:attrName>
                                        </p:attrNameLst>
                                      </p:cBhvr>
                                      <p:to>
                                        <p:strVal val="visible"/>
                                      </p:to>
                                    </p:set>
                                    <p:animEffect transition="in" filter="fade">
                                      <p:cBhvr>
                                        <p:cTn id="14" dur="250"/>
                                        <p:tgtEl>
                                          <p:spTgt spid="102"/>
                                        </p:tgtEl>
                                      </p:cBhvr>
                                    </p:animEffect>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250" fill="hold"/>
                                        <p:tgtEl>
                                          <p:spTgt spid="26"/>
                                        </p:tgtEl>
                                        <p:attrNameLst>
                                          <p:attrName>ppt_x</p:attrName>
                                        </p:attrNameLst>
                                      </p:cBhvr>
                                      <p:tavLst>
                                        <p:tav tm="0">
                                          <p:val>
                                            <p:strVal val="0-#ppt_w/2"/>
                                          </p:val>
                                        </p:tav>
                                        <p:tav tm="100000">
                                          <p:val>
                                            <p:strVal val="#ppt_x"/>
                                          </p:val>
                                        </p:tav>
                                      </p:tavLst>
                                    </p:anim>
                                    <p:anim calcmode="lin" valueType="num">
                                      <p:cBhvr additive="base">
                                        <p:cTn id="19" dur="25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75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250"/>
                                        <p:tgtEl>
                                          <p:spTgt spid="27"/>
                                        </p:tgtEl>
                                      </p:cBhvr>
                                    </p:animEffect>
                                  </p:childTnLst>
                                </p:cTn>
                              </p:par>
                            </p:childTnLst>
                          </p:cTn>
                        </p:par>
                        <p:par>
                          <p:cTn id="28" fill="hold">
                            <p:stCondLst>
                              <p:cond delay="1250"/>
                            </p:stCondLst>
                            <p:childTnLst>
                              <p:par>
                                <p:cTn id="29" presetID="10"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250"/>
                                        <p:tgtEl>
                                          <p:spTgt spid="44"/>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250"/>
                                        <p:tgtEl>
                                          <p:spTgt spid="35"/>
                                        </p:tgtEl>
                                      </p:cBhvr>
                                    </p:animEffect>
                                  </p:childTnLst>
                                </p:cTn>
                              </p:par>
                            </p:childTnLst>
                          </p:cTn>
                        </p:par>
                        <p:par>
                          <p:cTn id="36" fill="hold">
                            <p:stCondLst>
                              <p:cond delay="1750"/>
                            </p:stCondLst>
                            <p:childTnLst>
                              <p:par>
                                <p:cTn id="37" presetID="10" presetClass="entr" presetSubtype="0" fill="hold" nodeType="after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26" grpId="0" animBg="1"/>
      <p:bldP spid="28"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1433</TotalTime>
  <Words>2258</Words>
  <Application>Microsoft Office PowerPoint</Application>
  <PresentationFormat>Geniş ekran</PresentationFormat>
  <Paragraphs>407</Paragraphs>
  <Slides>42</Slides>
  <Notes>37</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42</vt:i4>
      </vt:variant>
    </vt:vector>
  </HeadingPairs>
  <TitlesOfParts>
    <vt:vector size="46"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Sevda BOLATCAN</cp:lastModifiedBy>
  <cp:revision>296</cp:revision>
  <dcterms:created xsi:type="dcterms:W3CDTF">2016-11-17T08:54:28Z</dcterms:created>
  <dcterms:modified xsi:type="dcterms:W3CDTF">2018-03-30T06:22:55Z</dcterms:modified>
</cp:coreProperties>
</file>