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870" r:id="rId1"/>
  </p:sldMasterIdLst>
  <p:notesMasterIdLst>
    <p:notesMasterId r:id="rId56"/>
  </p:notesMasterIdLst>
  <p:sldIdLst>
    <p:sldId id="256" r:id="rId2"/>
    <p:sldId id="340" r:id="rId3"/>
    <p:sldId id="342" r:id="rId4"/>
    <p:sldId id="343" r:id="rId5"/>
    <p:sldId id="344" r:id="rId6"/>
    <p:sldId id="345" r:id="rId7"/>
    <p:sldId id="346" r:id="rId8"/>
    <p:sldId id="347" r:id="rId9"/>
    <p:sldId id="348" r:id="rId10"/>
    <p:sldId id="349" r:id="rId11"/>
    <p:sldId id="350" r:id="rId12"/>
    <p:sldId id="351" r:id="rId13"/>
    <p:sldId id="352" r:id="rId14"/>
    <p:sldId id="353" r:id="rId15"/>
    <p:sldId id="323" r:id="rId16"/>
    <p:sldId id="324" r:id="rId17"/>
    <p:sldId id="329" r:id="rId18"/>
    <p:sldId id="330" r:id="rId19"/>
    <p:sldId id="331" r:id="rId20"/>
    <p:sldId id="332" r:id="rId21"/>
    <p:sldId id="354" r:id="rId22"/>
    <p:sldId id="355" r:id="rId23"/>
    <p:sldId id="306" r:id="rId24"/>
    <p:sldId id="307" r:id="rId25"/>
    <p:sldId id="308" r:id="rId26"/>
    <p:sldId id="309" r:id="rId27"/>
    <p:sldId id="310" r:id="rId28"/>
    <p:sldId id="311" r:id="rId29"/>
    <p:sldId id="312" r:id="rId30"/>
    <p:sldId id="313" r:id="rId31"/>
    <p:sldId id="314" r:id="rId32"/>
    <p:sldId id="315" r:id="rId33"/>
    <p:sldId id="316" r:id="rId34"/>
    <p:sldId id="338" r:id="rId35"/>
    <p:sldId id="321" r:id="rId36"/>
    <p:sldId id="337" r:id="rId37"/>
    <p:sldId id="318" r:id="rId38"/>
    <p:sldId id="317" r:id="rId39"/>
    <p:sldId id="319" r:id="rId40"/>
    <p:sldId id="320" r:id="rId41"/>
    <p:sldId id="336" r:id="rId42"/>
    <p:sldId id="322" r:id="rId43"/>
    <p:sldId id="356" r:id="rId44"/>
    <p:sldId id="357" r:id="rId45"/>
    <p:sldId id="358" r:id="rId46"/>
    <p:sldId id="359" r:id="rId47"/>
    <p:sldId id="360" r:id="rId48"/>
    <p:sldId id="361" r:id="rId49"/>
    <p:sldId id="362" r:id="rId50"/>
    <p:sldId id="363" r:id="rId51"/>
    <p:sldId id="333" r:id="rId52"/>
    <p:sldId id="334" r:id="rId53"/>
    <p:sldId id="335" r:id="rId54"/>
    <p:sldId id="305" r:id="rId55"/>
  </p:sldIdLst>
  <p:sldSz cx="9144000" cy="6858000" type="screen4x3"/>
  <p:notesSz cx="9144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75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620E3C-AD88-49BE-9E37-C3324288BCE3}" v="213" dt="2021-03-18T16:38:14.104"/>
    <p1510:client id="{821FE605-2E56-4692-9E2A-C6C303EB7AB9}" v="533" dt="2021-03-18T15:57:17.847"/>
    <p1510:client id="{AAF9B18D-B19D-4281-A365-1F251350FE2E}" v="322" dt="2021-03-18T16:19:32.98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320" y="4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65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09911A-D2B9-4FA7-973B-D0DFC285AAF9}" type="datetimeFigureOut">
              <a:rPr lang="tr-TR"/>
              <a:t>22.03.2021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DB7781-EC9D-4C6D-880E-52AAAEC43888}" type="slidenum">
              <a:rPr lang="tr-TR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0072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858FAB-B066-4C00-9C5E-B81ED76F0B57}" type="slidenum">
              <a:rPr lang="tr-TR" altLang="tr-TR"/>
              <a:pPr/>
              <a:t>2</a:t>
            </a:fld>
            <a:endParaRPr lang="tr-TR" altLang="tr-TR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267200"/>
            <a:ext cx="5029200" cy="4114800"/>
          </a:xfrm>
        </p:spPr>
        <p:txBody>
          <a:bodyPr/>
          <a:lstStyle/>
          <a:p>
            <a:r>
              <a:rPr lang="tr-TR" altLang="tr-TR"/>
              <a:t>Doğal olsun olmasın yeryüzünde bulunan pek çok madde bağımlılık yapar.</a:t>
            </a:r>
          </a:p>
          <a:p>
            <a:r>
              <a:rPr lang="tr-TR" altLang="tr-TR"/>
              <a:t>Her maddenin etkisi farklıdır. Etki ne olursa olsun özünde hepsi insan sağlığına zarar verir.</a:t>
            </a:r>
          </a:p>
        </p:txBody>
      </p:sp>
    </p:spTree>
    <p:extLst>
      <p:ext uri="{BB962C8B-B14F-4D97-AF65-F5344CB8AC3E}">
        <p14:creationId xmlns:p14="http://schemas.microsoft.com/office/powerpoint/2010/main" val="21964513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80D15F-5215-440F-8F3E-5E99FCD16E2A}" type="slidenum">
              <a:rPr lang="tr-TR" altLang="tr-TR"/>
              <a:pPr/>
              <a:t>11</a:t>
            </a:fld>
            <a:endParaRPr lang="tr-TR" altLang="tr-TR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267200"/>
            <a:ext cx="5029200" cy="4114800"/>
          </a:xfrm>
        </p:spPr>
        <p:txBody>
          <a:bodyPr/>
          <a:lstStyle/>
          <a:p>
            <a:r>
              <a:rPr lang="tr-TR" altLang="tr-TR"/>
              <a:t>Ailede alkol alan veya ruhsal sorunu olan birinin ailedeki sağlıklı iletişimi bozarak dengesizliğe sürüklemesi; </a:t>
            </a:r>
          </a:p>
          <a:p>
            <a:r>
              <a:rPr lang="tr-TR" altLang="tr-TR"/>
              <a:t>Tutarsız, aşırı kontrolcü, yada aşırı ilgisiz aile tutumları, </a:t>
            </a:r>
          </a:p>
          <a:p>
            <a:r>
              <a:rPr lang="tr-TR" altLang="tr-TR"/>
              <a:t>Şiddet içeren davranışların sık olması,</a:t>
            </a:r>
          </a:p>
          <a:p>
            <a:r>
              <a:rPr lang="tr-TR" altLang="tr-TR"/>
              <a:t>Düzenli ders çalışma alışkanlığının olmaması sonucu okul başarısının düşmesi, </a:t>
            </a:r>
          </a:p>
          <a:p>
            <a:r>
              <a:rPr lang="tr-TR" altLang="tr-TR"/>
              <a:t>Bir arkadaş grubuna girme, “hayır” diyebilme, sorunlarla başa çıkabilme gibi sosyal becerilerin yokluğu, </a:t>
            </a:r>
          </a:p>
          <a:p>
            <a:r>
              <a:rPr lang="tr-TR" altLang="tr-TR"/>
              <a:t>Başkalarını rahatsız etmek, canını yakmak, zor kullanarak istediklerini elde etmek gibi davranışlar sergileyen gruplarla arkadaşlık etme, </a:t>
            </a:r>
          </a:p>
          <a:p>
            <a:r>
              <a:rPr lang="tr-TR" altLang="tr-TR"/>
              <a:t>Gazete ve televizyonlarda bilinçsizce gösterilen ve uyuşturucuyu onaylar tarzdaki haberler çocukların kafasını karıştırdığından risk faktörleri olarak sayılmaktadır.</a:t>
            </a:r>
            <a:r>
              <a:rPr lang="tr-TR" altLang="tr-TR" sz="1100"/>
              <a:t> </a:t>
            </a:r>
          </a:p>
          <a:p>
            <a:endParaRPr lang="tr-TR" altLang="tr-TR" sz="1100"/>
          </a:p>
        </p:txBody>
      </p:sp>
    </p:spTree>
    <p:extLst>
      <p:ext uri="{BB962C8B-B14F-4D97-AF65-F5344CB8AC3E}">
        <p14:creationId xmlns:p14="http://schemas.microsoft.com/office/powerpoint/2010/main" val="37661411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D16564-3D54-4549-BDC3-95E4357BE9C5}" type="slidenum">
              <a:rPr lang="tr-TR" altLang="tr-TR"/>
              <a:pPr/>
              <a:t>12</a:t>
            </a:fld>
            <a:endParaRPr lang="tr-TR" altLang="tr-TR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267200"/>
            <a:ext cx="5029200" cy="4114800"/>
          </a:xfrm>
        </p:spPr>
        <p:txBody>
          <a:bodyPr/>
          <a:lstStyle/>
          <a:p>
            <a:r>
              <a:rPr lang="tr-TR" altLang="tr-TR"/>
              <a:t>Aile üyelerinin birbirlerini yargılamadan dinlemeleri, sorun yaşandığında birbirlerine destek olmaları (sorunu kişinin adına çözmek değil!), günlerini nasıl geçirdiklerini paylaşarak yaşamlarına ortak etmeleri güçlü ve pozitif aile bağlarını destekler.</a:t>
            </a:r>
          </a:p>
          <a:p>
            <a:r>
              <a:rPr lang="tr-TR" altLang="tr-TR"/>
              <a:t>Anne-babaların çocuklarına maddelerin etkileriyle ilgili doğru bilgiler aktarmaları gerektiğinden ilk önce kendileri bilgilenmelidir. </a:t>
            </a:r>
          </a:p>
          <a:p>
            <a:r>
              <a:rPr lang="tr-TR" altLang="tr-TR"/>
              <a:t>Çocuklarının maddeler hakkındaki düşüncelerini öğrenmek ve onları bilgilendirmek için uygun zaman ve ortamlar yaratmalılar.</a:t>
            </a:r>
          </a:p>
          <a:p>
            <a:r>
              <a:rPr lang="tr-TR" altLang="tr-TR"/>
              <a:t>Konuşmalar asla bir veya iki defa ile sınırlı kalmamalı. </a:t>
            </a:r>
          </a:p>
          <a:p>
            <a:r>
              <a:rPr lang="tr-TR" altLang="tr-TR"/>
              <a:t>Okuldaki ya da çeşitli dernek ve vakıflarla bağlantılı faaliyetlere katılmalarına destek olmalıdırlar. </a:t>
            </a:r>
          </a:p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7942474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4C57D1-803B-43AB-88F8-8347B2EBB3B8}" type="slidenum">
              <a:rPr lang="tr-TR" altLang="tr-TR"/>
              <a:pPr/>
              <a:t>13</a:t>
            </a:fld>
            <a:endParaRPr lang="tr-TR" altLang="tr-TR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267200"/>
            <a:ext cx="5029200" cy="4114800"/>
          </a:xfrm>
        </p:spPr>
        <p:txBody>
          <a:bodyPr/>
          <a:lstStyle/>
          <a:p>
            <a:r>
              <a:rPr lang="tr-TR" altLang="tr-TR"/>
              <a:t>Televizyon ve reklamlarda popüler kişilerin sigara kullandığının gösterilmesi “onlar gibi olmak” isteyen gençler tarafından taklit edilmektedirler. </a:t>
            </a:r>
          </a:p>
          <a:p>
            <a:r>
              <a:rPr lang="tr-TR" altLang="tr-TR"/>
              <a:t>Kız çocukları sigarayı daha erkeksi ve bağımsız gözükmek amacıyla deneyebilmektedir. </a:t>
            </a:r>
          </a:p>
          <a:p>
            <a:r>
              <a:rPr lang="tr-TR" altLang="tr-TR"/>
              <a:t>Sigara kullanan arkadaş gruplarındaki baskıya dayanamama ve “onlardan biri olma/gruba ait olma” isteğiyle sigara denemeye başlayabiliyorlar ve sonra sürekli kullanıcı haline geliyorlar. </a:t>
            </a:r>
          </a:p>
          <a:p>
            <a:r>
              <a:rPr lang="tr-TR" altLang="tr-TR"/>
              <a:t>Aileden, filmlerden ya da arkadaşlardan alkol, kahve, çay ile sigara içmenin daha keyif verici olduğu izlenimini edinip daha fazla haz almak için başlayabiliyorlar. </a:t>
            </a:r>
          </a:p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9737155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EA8495-BB7B-4AEB-B632-B404C164970E}" type="slidenum">
              <a:rPr lang="tr-TR" altLang="tr-TR"/>
              <a:pPr/>
              <a:t>14</a:t>
            </a:fld>
            <a:endParaRPr lang="tr-TR" altLang="tr-TR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4267200"/>
            <a:ext cx="5029200" cy="41148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r-TR" altLang="tr-TR"/>
              <a:t>Bu alanda yapılan çalışmalarda kişinin madde kullanmaya başlamasının başta gelen nedeninin merak olduğu belirlenmiştir. </a:t>
            </a:r>
          </a:p>
          <a:p>
            <a:r>
              <a:rPr lang="tr-TR" altLang="tr-TR"/>
              <a:t>Bunu sorunlardan kaçmak ya da onların üstesinden gelme isteği ile madde kullanmak takip etmiştir.  </a:t>
            </a:r>
          </a:p>
          <a:p>
            <a:r>
              <a:rPr lang="tr-TR" altLang="tr-TR"/>
              <a:t>Özellikle ergenler (arkadaşlıklar ve gruplar büyük önem kazandığından); arkadaşlarının beğenisini kazanmak, onların dikkatini çekmek ve eğlenmek için madde kullanmaya başlayabiliyorlar.  </a:t>
            </a:r>
          </a:p>
          <a:p>
            <a:endParaRPr lang="tr-TR" altLang="tr-TR"/>
          </a:p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0699564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FD1E2E-0A20-4DF9-B88A-CBBFD88EC9D6}" type="slidenum">
              <a:rPr lang="tr-TR" altLang="tr-TR"/>
              <a:pPr/>
              <a:t>21</a:t>
            </a:fld>
            <a:endParaRPr lang="tr-TR" altLang="tr-TR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67200"/>
          </a:xfrm>
        </p:spPr>
        <p:txBody>
          <a:bodyPr/>
          <a:lstStyle/>
          <a:p>
            <a:pPr>
              <a:buFontTx/>
              <a:buChar char="•"/>
            </a:pPr>
            <a:r>
              <a:rPr lang="tr-TR" altLang="tr-TR"/>
              <a:t>Kişi önce maddeye karşı merak duyar. Kullansam acaba neler olur diye merak eder ama aynı zamanda maddenin etkilerinden korkar. </a:t>
            </a:r>
          </a:p>
          <a:p>
            <a:pPr>
              <a:buFontTx/>
              <a:buChar char="•"/>
            </a:pPr>
            <a:r>
              <a:rPr lang="tr-TR" altLang="tr-TR"/>
              <a:t>Merak korkuyu yener ve kişi “Bir kereden bir şey olmaz” diyerek kullanmaya başlar. </a:t>
            </a:r>
          </a:p>
          <a:p>
            <a:pPr>
              <a:buFontTx/>
              <a:buChar char="•"/>
            </a:pPr>
            <a:r>
              <a:rPr lang="tr-TR" altLang="tr-TR"/>
              <a:t>Bundan sonraki her kullanışı son kullanışı olacaktır ama beklenen son hiç gelmez. </a:t>
            </a:r>
          </a:p>
          <a:p>
            <a:pPr>
              <a:buFontTx/>
              <a:buChar char="•"/>
            </a:pPr>
            <a:r>
              <a:rPr lang="tr-TR" altLang="tr-TR"/>
              <a:t>Bağımlı olduğunu inkar eder ve maddeyi kontrol edebileceğini iddia eder. </a:t>
            </a:r>
          </a:p>
          <a:p>
            <a:pPr>
              <a:buFontTx/>
              <a:buChar char="•"/>
            </a:pPr>
            <a:r>
              <a:rPr lang="tr-TR" altLang="tr-TR"/>
              <a:t>Kişi dibe vurduğunda artık bırakmak zorunda olduğunu anlar. </a:t>
            </a:r>
          </a:p>
          <a:p>
            <a:pPr>
              <a:buFontTx/>
              <a:buChar char="•"/>
            </a:pPr>
            <a:r>
              <a:rPr lang="tr-TR" altLang="tr-TR"/>
              <a:t>Bir süre temiz kalır</a:t>
            </a:r>
          </a:p>
          <a:p>
            <a:pPr>
              <a:buFontTx/>
              <a:buChar char="•"/>
            </a:pPr>
            <a:r>
              <a:rPr lang="tr-TR" altLang="tr-TR"/>
              <a:t>Fakat kişi kendine güven kazandıkça madde ile ilgili sıkıntılarını unutacak ve tekrar “bir kere” deneyecektir. </a:t>
            </a:r>
          </a:p>
          <a:p>
            <a:pPr>
              <a:buFontTx/>
              <a:buChar char="•"/>
            </a:pPr>
            <a:r>
              <a:rPr lang="tr-TR" altLang="tr-TR"/>
              <a:t>Bir kere denemekle kalmayıp kullanımı eskisi gibi olacaktır (“Battı balık yan gider” mantığıyla).</a:t>
            </a:r>
          </a:p>
          <a:p>
            <a:pPr>
              <a:buFontTx/>
              <a:buChar char="•"/>
            </a:pPr>
            <a:r>
              <a:rPr lang="tr-TR" altLang="tr-TR"/>
              <a:t>Böylece bağımlılık bir kısır döngü haline gelecektir. </a:t>
            </a:r>
          </a:p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3100523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CE2E2D-03C8-4A32-A3FB-7FF42C3E37D9}" type="slidenum">
              <a:rPr lang="tr-TR" altLang="tr-TR"/>
              <a:pPr/>
              <a:t>22</a:t>
            </a:fld>
            <a:endParaRPr lang="tr-TR" altLang="tr-TR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267200"/>
            <a:ext cx="5029200" cy="4114800"/>
          </a:xfrm>
        </p:spPr>
        <p:txBody>
          <a:bodyPr/>
          <a:lstStyle/>
          <a:p>
            <a:pPr>
              <a:buFontTx/>
              <a:buChar char="•"/>
            </a:pPr>
            <a:r>
              <a:rPr lang="tr-TR" altLang="tr-TR"/>
              <a:t> Kişi bir kadeh içip masadan kalkmayı hedeflerken kullanımını kontrol edemediğinden bir şişeyi bitirip kalkar.</a:t>
            </a:r>
          </a:p>
          <a:p>
            <a:pPr>
              <a:buFontTx/>
              <a:buChar char="•"/>
            </a:pPr>
            <a:r>
              <a:rPr lang="tr-TR" altLang="tr-TR"/>
              <a:t>Vücut alınan maddeye tolerans geliştirdiğinden (alıştığından) aynı etkiyi elde edebilmek için zaman içinde alınan miktarın arttırılması gerekir.</a:t>
            </a:r>
          </a:p>
          <a:p>
            <a:pPr>
              <a:buFontTx/>
              <a:buChar char="•"/>
            </a:pPr>
            <a:r>
              <a:rPr lang="tr-TR" altLang="tr-TR"/>
              <a:t>Okul başarısı düşmeye, arkadaşlarından uzaklaşmaya ya da sağlığı bozulmaya başlasa bile madde kullanmaya devam eder.</a:t>
            </a:r>
          </a:p>
          <a:p>
            <a:pPr>
              <a:buFontTx/>
              <a:buChar char="•"/>
            </a:pPr>
            <a:r>
              <a:rPr lang="tr-TR" altLang="tr-TR"/>
              <a:t>Zamanının çoğunu madde arayarak ya da kullanarak geçirdiğinden aile, arkadaş ya da işe ayıracak vakit yoktur. Kullanımı saklamak için bu kişilerden kaçınması gerekir. </a:t>
            </a:r>
          </a:p>
          <a:p>
            <a:pPr>
              <a:buFontTx/>
              <a:buChar char="•"/>
            </a:pPr>
            <a:r>
              <a:rPr lang="tr-TR" altLang="tr-TR"/>
              <a:t>Kendi kendine bırakmayı deneyip başarısız olurlar. </a:t>
            </a:r>
          </a:p>
          <a:p>
            <a:pPr>
              <a:buFontTx/>
              <a:buChar char="•"/>
            </a:pPr>
            <a:r>
              <a:rPr lang="tr-TR" altLang="tr-TR"/>
              <a:t>Madde alımını bıraktığında ya da miktarı azalttığında kullandığı maddenin yoksunluk belirtileri ortaya çıkar. Yoksunluk döneminde madde alma isteği çok güçlüdür. </a:t>
            </a:r>
          </a:p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1885510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B20373-72CF-4690-9260-A396F61B9BAA}" type="slidenum">
              <a:rPr lang="tr-TR" altLang="tr-TR"/>
              <a:pPr/>
              <a:t>43</a:t>
            </a:fld>
            <a:endParaRPr lang="tr-TR" altLang="tr-TR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4267200"/>
            <a:ext cx="5029200" cy="41148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r-TR" altLang="tr-TR"/>
              <a:t>Madde kullanımını önlemek için neler yapabileceklerini dinleyici  gruba sorun.</a:t>
            </a:r>
          </a:p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214971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012FB1-DD0F-46A3-96AC-1A18E4AB2CFB}" type="slidenum">
              <a:rPr lang="tr-TR" altLang="tr-TR"/>
              <a:pPr/>
              <a:t>44</a:t>
            </a:fld>
            <a:endParaRPr lang="tr-TR" altLang="tr-TR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4267200"/>
            <a:ext cx="5029200" cy="41148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r-TR" altLang="tr-TR"/>
              <a:t>İstediğiniz  gibi davranmadığında bu sizde öfke yaratabilir ve buna engel olamadığınız anda aklınıza gelen şeyleri söylemeye başlarsınız; biraz düşündüğünüzde nasıl farkında olmadan bazen yargılayıcı bir dil kullandığınızı görebilirsiniz. </a:t>
            </a:r>
          </a:p>
          <a:p>
            <a:r>
              <a:rPr lang="tr-TR" altLang="tr-TR"/>
              <a:t>Öfkenizi kontrol edebilirseniz olayın birden fazla sebebi olabileceğini görme şansınız artar. Bu sayede ne siz yaptığınızdan dolayı pişmanlık duyarsınız ne de çocuğunuz “Ama ben bunu hakketmedim” hissini yaşamaz.  </a:t>
            </a:r>
          </a:p>
        </p:txBody>
      </p:sp>
    </p:spTree>
    <p:extLst>
      <p:ext uri="{BB962C8B-B14F-4D97-AF65-F5344CB8AC3E}">
        <p14:creationId xmlns:p14="http://schemas.microsoft.com/office/powerpoint/2010/main" val="23964642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950136-18D5-4F63-B315-594FCCBD4BC4}" type="slidenum">
              <a:rPr lang="tr-TR" altLang="tr-TR"/>
              <a:pPr/>
              <a:t>45</a:t>
            </a:fld>
            <a:endParaRPr lang="tr-TR" altLang="tr-TR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4267200"/>
            <a:ext cx="5029200" cy="41148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r-TR" altLang="tr-TR"/>
              <a:t>En sevdiğimiz şeylerden biri kendi geçmişimizden bahsetmek:  “Ben senin yaşındayken ne doğru dürüst oyuncağım vardı ne de böyle bilgisayar. Hiç kıymetini bilmiyorsun; halbuki biz....” </a:t>
            </a:r>
          </a:p>
          <a:p>
            <a:r>
              <a:rPr lang="tr-TR" altLang="tr-TR"/>
              <a:t>Deneyimlerinizi çocuklarınızla paylaşmanız önemli ancak bunlar nasihat tarzında olduğu anda çocuğunuzun kapıları size kapanıyor ve iletişiminiz daha başlamadan bitmiş oluyor.</a:t>
            </a:r>
          </a:p>
        </p:txBody>
      </p:sp>
    </p:spTree>
    <p:extLst>
      <p:ext uri="{BB962C8B-B14F-4D97-AF65-F5344CB8AC3E}">
        <p14:creationId xmlns:p14="http://schemas.microsoft.com/office/powerpoint/2010/main" val="9982482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062525-54F0-4BD5-AE86-F4772B877FCA}" type="slidenum">
              <a:rPr lang="tr-TR" altLang="tr-TR"/>
              <a:pPr/>
              <a:t>46</a:t>
            </a:fld>
            <a:endParaRPr lang="tr-TR" altLang="tr-TR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4267200"/>
            <a:ext cx="5029200" cy="41148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r-TR" altLang="tr-TR"/>
              <a:t>“Hele bir dediğimi yapma, ben bilirim yapacağımı sana!” ya da “Sınıfı geçmezsen tatil de yok!” veya “Dersini bitir yoksa televizyon yok!” gibi. </a:t>
            </a:r>
          </a:p>
          <a:p>
            <a:r>
              <a:rPr lang="tr-TR" altLang="tr-TR"/>
              <a:t>Tehdit o an için çocuğunuzu sadece korkutmaya yarar; ama etkili olmaz çünkü “tehdit”tir. Söylediğiniz şeyi gerçekleştirmediğinizde de yaptığınız her türlü uyarının zamanla ciddiye alınma olasılığı düşer. </a:t>
            </a:r>
          </a:p>
          <a:p>
            <a:r>
              <a:rPr lang="tr-TR" altLang="tr-TR"/>
              <a:t>En önemli nokta çocuğunuzla olan iletişim dilidir. Eğer ne istediğinizi ve bunu neden istediğinizi ona anlatır; beklentilerinizi onun potansiyeline göre belirlerseniz çocuğunuzun bunları yerine getirme olasılığı artar. </a:t>
            </a:r>
          </a:p>
        </p:txBody>
      </p:sp>
    </p:spTree>
    <p:extLst>
      <p:ext uri="{BB962C8B-B14F-4D97-AF65-F5344CB8AC3E}">
        <p14:creationId xmlns:p14="http://schemas.microsoft.com/office/powerpoint/2010/main" val="3106744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58F315-E7B6-434D-9197-84F2938465E4}" type="slidenum">
              <a:rPr lang="tr-TR" altLang="tr-TR"/>
              <a:pPr/>
              <a:t>3</a:t>
            </a:fld>
            <a:endParaRPr lang="tr-TR" altLang="tr-TR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267200"/>
            <a:ext cx="5029200" cy="4114800"/>
          </a:xfrm>
        </p:spPr>
        <p:txBody>
          <a:bodyPr/>
          <a:lstStyle/>
          <a:p>
            <a:r>
              <a:rPr lang="tr-TR" altLang="tr-TR"/>
              <a:t>90’lı yıllarda tütün ve türevlerinin 3 milyon insanın ölümüne yol açtığı ve bu sayının giderek artacağı tespit edilmiştir.</a:t>
            </a:r>
          </a:p>
          <a:p>
            <a:r>
              <a:rPr lang="tr-TR" altLang="tr-TR"/>
              <a:t>Şu anki kullanım durumu değişmezse bu rakamlar 2020’de 10 milyona varacak ve ölümlerin %70’i gelişmekte olan ülkelerde meydana gelecektir.</a:t>
            </a:r>
          </a:p>
        </p:txBody>
      </p:sp>
    </p:spTree>
    <p:extLst>
      <p:ext uri="{BB962C8B-B14F-4D97-AF65-F5344CB8AC3E}">
        <p14:creationId xmlns:p14="http://schemas.microsoft.com/office/powerpoint/2010/main" val="28407363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A3F870-D93F-40CD-BC56-D32ADC16E94E}" type="slidenum">
              <a:rPr lang="tr-TR" altLang="tr-TR"/>
              <a:pPr/>
              <a:t>47</a:t>
            </a:fld>
            <a:endParaRPr lang="tr-TR" altLang="tr-TR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4267200"/>
            <a:ext cx="5029200" cy="41148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r-TR" altLang="tr-TR"/>
              <a:t>Onun hayatı hakkında bilgi sahibi olmanız çok önemli  Arkadaşları kim; nerelere gider, neler yapmaktan hoşlanır? Ancak bunları öğrenmek için onu sorgulamamalısınız. Unutmayın niyetiniz “paylaşmak”. </a:t>
            </a:r>
          </a:p>
          <a:p>
            <a:r>
              <a:rPr lang="tr-TR" altLang="tr-TR"/>
              <a:t>Eğer o anda size cevap vermiyorsa “Şu anda konuşmaya çok hazır değilsin; ama istediğin zaman ben seni dinlemeye hazırım” şeklinde karşılık vermeniz  o anda  hemen kapıları açmasa da ileride size geri dönecektir. </a:t>
            </a:r>
          </a:p>
        </p:txBody>
      </p:sp>
    </p:spTree>
    <p:extLst>
      <p:ext uri="{BB962C8B-B14F-4D97-AF65-F5344CB8AC3E}">
        <p14:creationId xmlns:p14="http://schemas.microsoft.com/office/powerpoint/2010/main" val="42141414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116BFA-0DF9-48AB-942E-ACBC4DFE977A}" type="slidenum">
              <a:rPr lang="tr-TR" altLang="tr-TR"/>
              <a:pPr/>
              <a:t>48</a:t>
            </a:fld>
            <a:endParaRPr lang="tr-TR" altLang="tr-TR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4267200"/>
            <a:ext cx="5029200" cy="41148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r-TR" altLang="tr-TR"/>
              <a:t>Bir sıkıntısından, sorunundan bahsettiğinde hemen etiket koymayı, ne olduğunu bulmayı denemek yerine dinlemek ve kendisini ifade etmesine müsaade etmek daha uygun olacaktır. </a:t>
            </a:r>
          </a:p>
          <a:p>
            <a:r>
              <a:rPr lang="tr-TR" altLang="tr-TR"/>
              <a:t>O anda ne hissediyor, ne yaşamış, neye ihtiyacı var, bunları anlamaya çalışın.</a:t>
            </a:r>
          </a:p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9823853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2B5D02-7311-43B8-A3C7-F528555427E6}" type="slidenum">
              <a:rPr lang="tr-TR" altLang="tr-TR"/>
              <a:pPr/>
              <a:t>49</a:t>
            </a:fld>
            <a:endParaRPr lang="tr-TR" altLang="tr-TR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4267200"/>
            <a:ext cx="5029200" cy="41148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r-TR" altLang="tr-TR"/>
              <a:t>“Senin bu yaptığın çok ayıp.”</a:t>
            </a:r>
          </a:p>
          <a:p>
            <a:r>
              <a:rPr lang="tr-TR" altLang="tr-TR"/>
              <a:t>“Bunlar hiç uygun davranışlar değil; ne yapıyorsun sen?”</a:t>
            </a:r>
          </a:p>
          <a:p>
            <a:r>
              <a:rPr lang="tr-TR" altLang="tr-TR"/>
              <a:t>“Büyüklerine saygılı ol!”</a:t>
            </a:r>
          </a:p>
          <a:p>
            <a:r>
              <a:rPr lang="tr-TR" altLang="tr-TR"/>
              <a:t>“Her istediğin olmaz, öğrenemedin mi daha bunu?”</a:t>
            </a:r>
          </a:p>
          <a:p>
            <a:r>
              <a:rPr lang="tr-TR" altLang="tr-TR"/>
              <a:t>Yapılmaması gereken bir şeyi yapmış olsa bile bunu ahlak dersi verir tarzda değil; yaptığının olumsuz sonuçlarını (nelere yol açtığını) ve uyandırdığı duyguları dile getirmeniz yerinde olacaktır. “</a:t>
            </a:r>
          </a:p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2773490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3A57ED-BFC5-4143-88DA-8329E7A2B144}" type="slidenum">
              <a:rPr lang="tr-TR" altLang="tr-TR"/>
              <a:pPr/>
              <a:t>50</a:t>
            </a:fld>
            <a:endParaRPr lang="tr-TR" altLang="tr-TR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4267200"/>
            <a:ext cx="5029200" cy="41148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r-TR" altLang="tr-TR"/>
              <a:t>Siz kendinizi düşünün, biri size emir verdiğinde ya da o tarzda konuştuğunda neler hissediyorsunuz? </a:t>
            </a:r>
          </a:p>
          <a:p>
            <a:r>
              <a:rPr lang="tr-TR" altLang="tr-TR"/>
              <a:t>İstediğiniz şeyin nedenini açıklamanız çok önemlidir. </a:t>
            </a:r>
          </a:p>
        </p:txBody>
      </p:sp>
    </p:spTree>
    <p:extLst>
      <p:ext uri="{BB962C8B-B14F-4D97-AF65-F5344CB8AC3E}">
        <p14:creationId xmlns:p14="http://schemas.microsoft.com/office/powerpoint/2010/main" val="1995012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A11C47-E261-4B86-BB9C-7F2F5A99DF22}" type="slidenum">
              <a:rPr lang="tr-TR" altLang="tr-TR"/>
              <a:pPr/>
              <a:t>4</a:t>
            </a:fld>
            <a:endParaRPr lang="tr-TR" altLang="tr-TR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267200"/>
            <a:ext cx="5029200" cy="4114800"/>
          </a:xfrm>
        </p:spPr>
        <p:txBody>
          <a:bodyPr/>
          <a:lstStyle/>
          <a:p>
            <a:r>
              <a:rPr lang="tr-TR" altLang="tr-TR"/>
              <a:t>Alkol</a:t>
            </a:r>
            <a:r>
              <a:rPr lang="tr-TR" altLang="tr-TR">
                <a:latin typeface="Verdana" panose="020B0604030504040204" pitchFamily="34" charset="0"/>
              </a:rPr>
              <a:t>ü</a:t>
            </a:r>
            <a:r>
              <a:rPr lang="tr-TR" altLang="tr-TR"/>
              <a:t>n yarattığı fiziksel sorunlar:</a:t>
            </a:r>
          </a:p>
          <a:p>
            <a:pPr>
              <a:buFontTx/>
              <a:buChar char="•"/>
            </a:pPr>
            <a:r>
              <a:rPr lang="tr-TR" altLang="tr-TR"/>
              <a:t>G</a:t>
            </a:r>
            <a:r>
              <a:rPr lang="tr-TR" altLang="tr-TR">
                <a:cs typeface="Times New Roman" panose="02020603050405020304" pitchFamily="18" charset="0"/>
              </a:rPr>
              <a:t>astrit</a:t>
            </a:r>
            <a:r>
              <a:rPr lang="tr-TR" altLang="tr-TR"/>
              <a:t>, </a:t>
            </a:r>
            <a:r>
              <a:rPr lang="tr-TR" altLang="tr-TR">
                <a:latin typeface="Verdana" panose="020B0604030504040204" pitchFamily="34" charset="0"/>
              </a:rPr>
              <a:t>ü</a:t>
            </a:r>
            <a:r>
              <a:rPr lang="tr-TR" altLang="tr-TR">
                <a:cs typeface="Times New Roman" panose="02020603050405020304" pitchFamily="18" charset="0"/>
              </a:rPr>
              <a:t>lser</a:t>
            </a:r>
            <a:r>
              <a:rPr lang="tr-TR" altLang="tr-TR"/>
              <a:t> gibi m</a:t>
            </a:r>
            <a:r>
              <a:rPr lang="tr-TR" altLang="tr-TR">
                <a:cs typeface="Times New Roman" panose="02020603050405020304" pitchFamily="18" charset="0"/>
              </a:rPr>
              <a:t>ide</a:t>
            </a:r>
            <a:r>
              <a:rPr lang="tr-TR" altLang="tr-TR"/>
              <a:t> ve</a:t>
            </a:r>
            <a:r>
              <a:rPr lang="tr-TR" altLang="tr-TR">
                <a:cs typeface="Times New Roman" panose="02020603050405020304" pitchFamily="18" charset="0"/>
              </a:rPr>
              <a:t> ba</a:t>
            </a:r>
            <a:r>
              <a:rPr lang="tr-TR" altLang="tr-TR"/>
              <a:t>ğı</a:t>
            </a:r>
            <a:r>
              <a:rPr lang="tr-TR" altLang="tr-TR">
                <a:cs typeface="Times New Roman" panose="02020603050405020304" pitchFamily="18" charset="0"/>
              </a:rPr>
              <a:t>rsak sorunlar</a:t>
            </a:r>
            <a:r>
              <a:rPr lang="tr-TR" altLang="tr-TR"/>
              <a:t>ı</a:t>
            </a:r>
          </a:p>
          <a:p>
            <a:pPr>
              <a:buFontTx/>
              <a:buChar char="•"/>
            </a:pPr>
            <a:r>
              <a:rPr lang="tr-TR" altLang="tr-TR"/>
              <a:t>Y</a:t>
            </a:r>
            <a:r>
              <a:rPr lang="tr-TR" altLang="tr-TR">
                <a:cs typeface="Times New Roman" panose="02020603050405020304" pitchFamily="18" charset="0"/>
              </a:rPr>
              <a:t>utak borusu hastal</a:t>
            </a:r>
            <a:r>
              <a:rPr lang="tr-TR" altLang="tr-TR"/>
              <a:t>ı</a:t>
            </a:r>
            <a:r>
              <a:rPr lang="tr-TR" altLang="tr-TR">
                <a:cs typeface="Times New Roman" panose="02020603050405020304" pitchFamily="18" charset="0"/>
              </a:rPr>
              <a:t>klar</a:t>
            </a:r>
            <a:r>
              <a:rPr lang="tr-TR" altLang="tr-TR"/>
              <a:t>ı</a:t>
            </a:r>
          </a:p>
          <a:p>
            <a:pPr>
              <a:buFontTx/>
              <a:buChar char="•"/>
            </a:pPr>
            <a:r>
              <a:rPr lang="tr-TR" altLang="tr-TR"/>
              <a:t>P</a:t>
            </a:r>
            <a:r>
              <a:rPr lang="tr-TR" altLang="tr-TR">
                <a:cs typeface="Times New Roman" panose="02020603050405020304" pitchFamily="18" charset="0"/>
              </a:rPr>
              <a:t>ankreas iltihab</a:t>
            </a:r>
            <a:r>
              <a:rPr lang="tr-TR" altLang="tr-TR"/>
              <a:t>ı</a:t>
            </a:r>
          </a:p>
          <a:p>
            <a:pPr>
              <a:buFontTx/>
              <a:buChar char="•"/>
            </a:pPr>
            <a:r>
              <a:rPr lang="tr-TR" altLang="tr-TR"/>
              <a:t>Ka</a:t>
            </a:r>
            <a:r>
              <a:rPr lang="tr-TR" altLang="tr-TR">
                <a:cs typeface="Times New Roman" panose="02020603050405020304" pitchFamily="18" charset="0"/>
              </a:rPr>
              <a:t>raci</a:t>
            </a:r>
            <a:r>
              <a:rPr lang="tr-TR" altLang="tr-TR"/>
              <a:t>ğ</a:t>
            </a:r>
            <a:r>
              <a:rPr lang="tr-TR" altLang="tr-TR">
                <a:cs typeface="Times New Roman" panose="02020603050405020304" pitchFamily="18" charset="0"/>
              </a:rPr>
              <a:t>erde ya</a:t>
            </a:r>
            <a:r>
              <a:rPr lang="tr-TR" altLang="tr-TR"/>
              <a:t>ğ</a:t>
            </a:r>
            <a:r>
              <a:rPr lang="tr-TR" altLang="tr-TR">
                <a:cs typeface="Times New Roman" panose="02020603050405020304" pitchFamily="18" charset="0"/>
              </a:rPr>
              <a:t>lanma</a:t>
            </a:r>
            <a:r>
              <a:rPr lang="tr-TR" altLang="tr-TR"/>
              <a:t>,</a:t>
            </a:r>
            <a:r>
              <a:rPr lang="tr-TR" altLang="tr-TR">
                <a:cs typeface="Times New Roman" panose="02020603050405020304" pitchFamily="18" charset="0"/>
              </a:rPr>
              <a:t> </a:t>
            </a:r>
            <a:r>
              <a:rPr lang="tr-TR" altLang="tr-TR"/>
              <a:t>h</a:t>
            </a:r>
            <a:r>
              <a:rPr lang="tr-TR" altLang="tr-TR">
                <a:cs typeface="Times New Roman" panose="02020603050405020304" pitchFamily="18" charset="0"/>
              </a:rPr>
              <a:t>epatit</a:t>
            </a:r>
            <a:r>
              <a:rPr lang="tr-TR" altLang="tr-TR"/>
              <a:t>, s</a:t>
            </a:r>
            <a:r>
              <a:rPr lang="tr-TR" altLang="tr-TR">
                <a:cs typeface="Times New Roman" panose="02020603050405020304" pitchFamily="18" charset="0"/>
              </a:rPr>
              <a:t>iroz</a:t>
            </a:r>
            <a:endParaRPr lang="tr-TR" altLang="tr-TR"/>
          </a:p>
          <a:p>
            <a:pPr>
              <a:buFontTx/>
              <a:buChar char="•"/>
            </a:pPr>
            <a:r>
              <a:rPr lang="tr-TR" altLang="tr-TR"/>
              <a:t>B</a:t>
            </a:r>
            <a:r>
              <a:rPr lang="tr-TR" altLang="tr-TR">
                <a:cs typeface="Times New Roman" panose="02020603050405020304" pitchFamily="18" charset="0"/>
              </a:rPr>
              <a:t>eslenme bozukluklar</a:t>
            </a:r>
            <a:r>
              <a:rPr lang="tr-TR" altLang="tr-TR"/>
              <a:t>ı</a:t>
            </a:r>
            <a:r>
              <a:rPr lang="tr-TR" altLang="tr-TR">
                <a:cs typeface="Times New Roman" panose="02020603050405020304" pitchFamily="18" charset="0"/>
              </a:rPr>
              <a:t> (vitamin eksiklikleri</a:t>
            </a:r>
            <a:r>
              <a:rPr lang="tr-TR" altLang="tr-TR"/>
              <a:t>)</a:t>
            </a:r>
          </a:p>
          <a:p>
            <a:pPr>
              <a:buFontTx/>
              <a:buChar char="•"/>
            </a:pPr>
            <a:r>
              <a:rPr lang="tr-TR" altLang="tr-TR"/>
              <a:t>K</a:t>
            </a:r>
            <a:r>
              <a:rPr lang="tr-TR" altLang="tr-TR">
                <a:cs typeface="Times New Roman" panose="02020603050405020304" pitchFamily="18" charset="0"/>
              </a:rPr>
              <a:t>ans</a:t>
            </a:r>
            <a:r>
              <a:rPr lang="tr-TR" altLang="tr-TR"/>
              <a:t>ı</a:t>
            </a:r>
            <a:r>
              <a:rPr lang="tr-TR" altLang="tr-TR">
                <a:cs typeface="Times New Roman" panose="02020603050405020304" pitchFamily="18" charset="0"/>
              </a:rPr>
              <a:t>zl</a:t>
            </a:r>
            <a:r>
              <a:rPr lang="tr-TR" altLang="tr-TR"/>
              <a:t>ık</a:t>
            </a:r>
          </a:p>
          <a:p>
            <a:pPr>
              <a:buFontTx/>
              <a:buChar char="•"/>
            </a:pPr>
            <a:r>
              <a:rPr lang="tr-TR" altLang="tr-TR"/>
              <a:t>B</a:t>
            </a:r>
            <a:r>
              <a:rPr lang="tr-TR" altLang="tr-TR">
                <a:cs typeface="Times New Roman" panose="02020603050405020304" pitchFamily="18" charset="0"/>
              </a:rPr>
              <a:t>a</a:t>
            </a:r>
            <a:r>
              <a:rPr lang="tr-TR" altLang="tr-TR"/>
              <a:t>ğışı</a:t>
            </a:r>
            <a:r>
              <a:rPr lang="tr-TR" altLang="tr-TR">
                <a:cs typeface="Times New Roman" panose="02020603050405020304" pitchFamily="18" charset="0"/>
              </a:rPr>
              <a:t>kl</a:t>
            </a:r>
            <a:r>
              <a:rPr lang="tr-TR" altLang="tr-TR"/>
              <a:t>ı</a:t>
            </a:r>
            <a:r>
              <a:rPr lang="tr-TR" altLang="tr-TR">
                <a:cs typeface="Times New Roman" panose="02020603050405020304" pitchFamily="18" charset="0"/>
              </a:rPr>
              <a:t>k sisteminin bask</a:t>
            </a:r>
            <a:r>
              <a:rPr lang="tr-TR" altLang="tr-TR"/>
              <a:t>ı</a:t>
            </a:r>
            <a:r>
              <a:rPr lang="tr-TR" altLang="tr-TR">
                <a:cs typeface="Times New Roman" panose="02020603050405020304" pitchFamily="18" charset="0"/>
              </a:rPr>
              <a:t>lanmas</a:t>
            </a:r>
            <a:r>
              <a:rPr lang="tr-TR" altLang="tr-TR"/>
              <a:t>ı</a:t>
            </a:r>
          </a:p>
          <a:p>
            <a:pPr>
              <a:buFontTx/>
              <a:buChar char="•"/>
            </a:pPr>
            <a:r>
              <a:rPr lang="tr-TR" altLang="tr-TR"/>
              <a:t>S</a:t>
            </a:r>
            <a:r>
              <a:rPr lang="tr-TR" altLang="tr-TR">
                <a:cs typeface="Times New Roman" panose="02020603050405020304" pitchFamily="18" charset="0"/>
              </a:rPr>
              <a:t>inir sistemi hastal</a:t>
            </a:r>
            <a:r>
              <a:rPr lang="tr-TR" altLang="tr-TR"/>
              <a:t>ı</a:t>
            </a:r>
            <a:r>
              <a:rPr lang="tr-TR" altLang="tr-TR">
                <a:cs typeface="Times New Roman" panose="02020603050405020304" pitchFamily="18" charset="0"/>
              </a:rPr>
              <a:t>klar</a:t>
            </a:r>
            <a:r>
              <a:rPr lang="tr-TR" altLang="tr-TR"/>
              <a:t>ı, b</a:t>
            </a:r>
            <a:r>
              <a:rPr lang="tr-TR" altLang="tr-TR">
                <a:cs typeface="Times New Roman" panose="02020603050405020304" pitchFamily="18" charset="0"/>
              </a:rPr>
              <a:t>unama</a:t>
            </a:r>
            <a:endParaRPr lang="tr-TR" altLang="tr-TR"/>
          </a:p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302018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BAFE1D-9A9F-41D4-A894-D67B113D8FED}" type="slidenum">
              <a:rPr lang="tr-TR" altLang="tr-TR"/>
              <a:pPr/>
              <a:t>5</a:t>
            </a:fld>
            <a:endParaRPr lang="tr-TR" altLang="tr-TR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267200"/>
            <a:ext cx="5029200" cy="4114800"/>
          </a:xfrm>
        </p:spPr>
        <p:txBody>
          <a:bodyPr/>
          <a:lstStyle/>
          <a:p>
            <a:r>
              <a:rPr lang="tr-TR" altLang="tr-TR"/>
              <a:t>Genellikle ilk denenen yasa dışı uyuşturucu madde esrardır.</a:t>
            </a:r>
          </a:p>
          <a:p>
            <a:r>
              <a:rPr lang="tr-TR" altLang="tr-TR"/>
              <a:t>Eroin, kokain gibi diğer bağımlılık yapan maddelere geçişe neden olabilir.</a:t>
            </a:r>
          </a:p>
          <a:p>
            <a:r>
              <a:rPr lang="tr-TR" altLang="tr-TR"/>
              <a:t>Tıpkı sigara gibi yağ dokusunda birikir </a:t>
            </a:r>
          </a:p>
          <a:p>
            <a:r>
              <a:rPr lang="tr-TR" altLang="tr-TR"/>
              <a:t>Sigaranın beden üstündeki olumsuz etkileri esrar için de geçerlidir.</a:t>
            </a:r>
          </a:p>
          <a:p>
            <a:r>
              <a:rPr lang="tr-TR" altLang="tr-TR"/>
              <a:t>412 ayrı kimyasal madde içerir. </a:t>
            </a:r>
          </a:p>
          <a:p>
            <a:r>
              <a:rPr lang="tr-TR" altLang="tr-TR"/>
              <a:t>Bağımlılık potansiyeli vardır. </a:t>
            </a:r>
          </a:p>
        </p:txBody>
      </p:sp>
    </p:spTree>
    <p:extLst>
      <p:ext uri="{BB962C8B-B14F-4D97-AF65-F5344CB8AC3E}">
        <p14:creationId xmlns:p14="http://schemas.microsoft.com/office/powerpoint/2010/main" val="1110217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FF018C-69A0-4144-B4C3-506D6BDC0182}" type="slidenum">
              <a:rPr lang="tr-TR" altLang="tr-TR"/>
              <a:pPr/>
              <a:t>6</a:t>
            </a:fld>
            <a:endParaRPr lang="tr-TR" altLang="tr-TR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267200"/>
            <a:ext cx="5105400" cy="4114800"/>
          </a:xfrm>
        </p:spPr>
        <p:txBody>
          <a:bodyPr/>
          <a:lstStyle/>
          <a:p>
            <a:r>
              <a:rPr lang="tr-TR" altLang="tr-TR"/>
              <a:t>İlk denemede bile boğulmaya ve kanamaya bağlı olarak ölüme neden olabilir.</a:t>
            </a:r>
          </a:p>
          <a:p>
            <a:r>
              <a:rPr lang="tr-TR" altLang="tr-TR"/>
              <a:t>Madde etkisinde kişi agresif, öfkeli, saldırgan olabilir.</a:t>
            </a:r>
          </a:p>
          <a:p>
            <a:r>
              <a:rPr lang="tr-TR" altLang="tr-TR"/>
              <a:t>Hafıza kaybı, konuşma bozukluğu gibi ciddi zihinsel tahribatlara yol açabilir.</a:t>
            </a:r>
          </a:p>
          <a:p>
            <a:r>
              <a:rPr lang="tr-TR" altLang="tr-TR"/>
              <a:t>Genel yargının aksine, uçucu maddeler sadece sokak çocukları tarafından kullanılmazlar. Elde etmek ucuz ve kolay olduğundan yaygın olarak kullanılmaktadırlar. </a:t>
            </a:r>
          </a:p>
        </p:txBody>
      </p:sp>
    </p:spTree>
    <p:extLst>
      <p:ext uri="{BB962C8B-B14F-4D97-AF65-F5344CB8AC3E}">
        <p14:creationId xmlns:p14="http://schemas.microsoft.com/office/powerpoint/2010/main" val="2688166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144A70-8F09-4684-BF1D-25E74524598C}" type="slidenum">
              <a:rPr lang="tr-TR" altLang="tr-TR"/>
              <a:pPr/>
              <a:t>7</a:t>
            </a:fld>
            <a:endParaRPr lang="tr-TR" altLang="tr-TR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267200"/>
            <a:ext cx="5029200" cy="4114800"/>
          </a:xfrm>
        </p:spPr>
        <p:txBody>
          <a:bodyPr/>
          <a:lstStyle/>
          <a:p>
            <a:r>
              <a:rPr lang="tr-TR" altLang="tr-TR"/>
              <a:t>Parti (club) uyuşturucusudur. </a:t>
            </a:r>
          </a:p>
          <a:p>
            <a:r>
              <a:rPr lang="tr-TR" altLang="tr-TR"/>
              <a:t>Alındığı mekanın özellikleri olan kalabalık ve dans ısı artışını ve su kaybını hızlandırır.</a:t>
            </a:r>
          </a:p>
          <a:p>
            <a:r>
              <a:rPr lang="tr-TR" altLang="tr-TR"/>
              <a:t>Bağımlılık potansiyeli vardır.</a:t>
            </a:r>
          </a:p>
          <a:p>
            <a:r>
              <a:rPr lang="tr-TR" altLang="tr-TR"/>
              <a:t>Kişi bir süre sonra bu maddeyi almadan eğlenemez olur. </a:t>
            </a:r>
          </a:p>
          <a:p>
            <a:r>
              <a:rPr lang="tr-TR" altLang="tr-TR"/>
              <a:t>Kişi aldığı hapın içinde hangi maddelerin olduğunu bilemediğinden zaman zaman ecstasy yerine başka şeyler alma olasılığı yüksektir.</a:t>
            </a:r>
          </a:p>
        </p:txBody>
      </p:sp>
    </p:spTree>
    <p:extLst>
      <p:ext uri="{BB962C8B-B14F-4D97-AF65-F5344CB8AC3E}">
        <p14:creationId xmlns:p14="http://schemas.microsoft.com/office/powerpoint/2010/main" val="3796154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F484B3-A70E-4D16-9E53-20E991109707}" type="slidenum">
              <a:rPr lang="tr-TR" altLang="tr-TR"/>
              <a:pPr/>
              <a:t>8</a:t>
            </a:fld>
            <a:endParaRPr lang="tr-TR" altLang="tr-TR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990600" y="4572000"/>
            <a:ext cx="4876800" cy="3943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r-TR" altLang="tr-TR" sz="1200">
                <a:latin typeface="Verdana" panose="020B0604030504040204" pitchFamily="34" charset="0"/>
              </a:rPr>
              <a:t>Eroin afyon haşhaşından elde edilir. </a:t>
            </a:r>
          </a:p>
          <a:p>
            <a:pPr eaLnBrk="0" hangingPunct="0">
              <a:spcBef>
                <a:spcPct val="50000"/>
              </a:spcBef>
            </a:pPr>
            <a:r>
              <a:rPr lang="tr-TR" altLang="tr-TR" sz="1200">
                <a:latin typeface="Verdana" panose="020B0604030504040204" pitchFamily="34" charset="0"/>
              </a:rPr>
              <a:t>Alındıktan sonra kişide ağız kuruluğu, mide bulantısı, kusma ve kuvvetli bir kaşınma isteği ortaya çıkar. </a:t>
            </a:r>
          </a:p>
          <a:p>
            <a:pPr eaLnBrk="0" hangingPunct="0">
              <a:spcBef>
                <a:spcPct val="50000"/>
              </a:spcBef>
            </a:pPr>
            <a:r>
              <a:rPr lang="tr-TR" altLang="tr-TR" sz="1200">
                <a:latin typeface="Verdana" panose="020B0604030504040204" pitchFamily="34" charset="0"/>
              </a:rPr>
              <a:t>Konuşmada yavaşlama, dikkat ve bellek bozuklukları görülebilir. </a:t>
            </a:r>
          </a:p>
          <a:p>
            <a:pPr eaLnBrk="0" hangingPunct="0">
              <a:spcBef>
                <a:spcPct val="50000"/>
              </a:spcBef>
            </a:pPr>
            <a:r>
              <a:rPr lang="tr-TR" altLang="tr-TR" sz="1200">
                <a:latin typeface="Verdana" panose="020B0604030504040204" pitchFamily="34" charset="0"/>
              </a:rPr>
              <a:t>Enjektörlerin paylaşılmasından ya da aynı enjektörün tekrar tekrar kullanılmasından ve madde etkisindeyken korunmasız cinsel ilişkiye girmekten dolayı kullanıcılarda HIV virüsü, Hepatit C ve diğer enfeksiyon hastalıkları görülür. </a:t>
            </a:r>
          </a:p>
          <a:p>
            <a:pPr eaLnBrk="0" hangingPunct="0">
              <a:spcBef>
                <a:spcPct val="50000"/>
              </a:spcBef>
            </a:pPr>
            <a:endParaRPr lang="tr-TR" altLang="tr-TR" sz="1200">
              <a:latin typeface="Verdana" panose="020B0604030504040204" pitchFamily="34" charset="0"/>
            </a:endParaRPr>
          </a:p>
          <a:p>
            <a:pPr eaLnBrk="0" hangingPunct="0">
              <a:spcBef>
                <a:spcPct val="50000"/>
              </a:spcBef>
            </a:pPr>
            <a:endParaRPr lang="tr-TR" altLang="tr-TR" sz="1200">
              <a:latin typeface="Verdana" panose="020B0604030504040204" pitchFamily="34" charset="0"/>
            </a:endParaRPr>
          </a:p>
          <a:p>
            <a:pPr eaLnBrk="0" hangingPunct="0">
              <a:spcBef>
                <a:spcPct val="50000"/>
              </a:spcBef>
            </a:pPr>
            <a:endParaRPr lang="tr-TR" altLang="tr-TR" sz="1200">
              <a:latin typeface="Verdana" panose="020B0604030504040204" pitchFamily="34" charset="0"/>
            </a:endParaRPr>
          </a:p>
          <a:p>
            <a:pPr eaLnBrk="0" hangingPunct="0">
              <a:spcBef>
                <a:spcPct val="50000"/>
              </a:spcBef>
            </a:pPr>
            <a:endParaRPr lang="tr-TR" altLang="tr-TR" sz="1200">
              <a:latin typeface="Verdana" panose="020B0604030504040204" pitchFamily="34" charset="0"/>
            </a:endParaRPr>
          </a:p>
          <a:p>
            <a:pPr eaLnBrk="0" hangingPunct="0">
              <a:spcBef>
                <a:spcPct val="50000"/>
              </a:spcBef>
            </a:pPr>
            <a:endParaRPr lang="tr-TR" altLang="tr-TR" sz="1200">
              <a:latin typeface="Verdana" panose="020B0604030504040204" pitchFamily="34" charset="0"/>
            </a:endParaRPr>
          </a:p>
          <a:p>
            <a:pPr eaLnBrk="0" hangingPunct="0">
              <a:spcBef>
                <a:spcPct val="50000"/>
              </a:spcBef>
            </a:pPr>
            <a:endParaRPr lang="tr-TR" altLang="tr-TR" sz="1200">
              <a:latin typeface="Verdana" panose="020B0604030504040204" pitchFamily="34" charset="0"/>
            </a:endParaRPr>
          </a:p>
          <a:p>
            <a:pPr eaLnBrk="0" hangingPunct="0">
              <a:spcBef>
                <a:spcPct val="50000"/>
              </a:spcBef>
            </a:pPr>
            <a:endParaRPr lang="tr-TR" altLang="tr-TR" sz="12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639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C0F692-80E4-42B9-ABA8-82A529CB9E86}" type="slidenum">
              <a:rPr lang="tr-TR" altLang="tr-TR"/>
              <a:pPr/>
              <a:t>9</a:t>
            </a:fld>
            <a:endParaRPr lang="tr-TR" altLang="tr-TR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267200"/>
            <a:ext cx="5029200" cy="4114800"/>
          </a:xfrm>
        </p:spPr>
        <p:txBody>
          <a:bodyPr/>
          <a:lstStyle/>
          <a:p>
            <a:r>
              <a:rPr lang="tr-TR" altLang="tr-TR"/>
              <a:t>İlaç, doktor tavsiyesiyle kullanılan tedavi amaçlı kimyasaldır. Belirtilen miktar, süre ve doktor kontrolünde kullanıldığında amacına ulaşır. Bunun dışında kalanlar kötü kullanımdır.</a:t>
            </a:r>
          </a:p>
          <a:p>
            <a:r>
              <a:rPr lang="tr-TR" altLang="tr-TR"/>
              <a:t>Bu ilaçlar “Roş” ve “Papik” adı ile anılmaktadır.</a:t>
            </a:r>
          </a:p>
          <a:p>
            <a:r>
              <a:rPr lang="tr-TR" altLang="tr-TR"/>
              <a:t>Rohypnol Türkiye’de satılmamaktadır. </a:t>
            </a:r>
          </a:p>
          <a:p>
            <a:r>
              <a:rPr lang="tr-TR" altLang="tr-TR"/>
              <a:t>Sadece yeşil reçeteli haplar değil, öksürük şurupları, kilo verdirme hapları, kas geliştiren ve doping içeren haplar, kas gevşetici spreyler de bağımlılık yapabilir.</a:t>
            </a:r>
          </a:p>
          <a:p>
            <a:r>
              <a:rPr lang="tr-TR" altLang="tr-TR"/>
              <a:t>Akineton akıl hastalıklarının tedavisinde kullanılan ilaçların yan etkilerini gidermek için verilen bir ilaçtır ve bağımlılık yaratan etkisi vardır. </a:t>
            </a:r>
          </a:p>
          <a:p>
            <a:r>
              <a:rPr lang="tr-TR" altLang="tr-TR"/>
              <a:t>Alındıktan sonra vücutta gevşemeye ve uykuya sebep olurlar. Heyecan gideren, sakinleştirici etkiye sahiptirler. </a:t>
            </a:r>
          </a:p>
          <a:p>
            <a:r>
              <a:rPr lang="tr-TR" altLang="tr-TR"/>
              <a:t>Ecstasy, kokain, eroin kullanıcıları tarafından kullandıkları maddelerin etkilerini değiştirmek veya o maddeyi bulmadığı zaman yerine kullanmak suretiyle de alınırlar. </a:t>
            </a:r>
          </a:p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947512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F47562-8845-4D35-A5D4-AA3EAA6FE2FE}" type="slidenum">
              <a:rPr lang="tr-TR" altLang="tr-TR"/>
              <a:pPr/>
              <a:t>10</a:t>
            </a:fld>
            <a:endParaRPr lang="tr-TR" altLang="tr-TR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267200"/>
            <a:ext cx="5029200" cy="4114800"/>
          </a:xfrm>
        </p:spPr>
        <p:txBody>
          <a:bodyPr/>
          <a:lstStyle/>
          <a:p>
            <a:r>
              <a:rPr lang="tr-TR" altLang="tr-TR"/>
              <a:t>Dinleyici gruba ilk önce “Sizce madde kullanma riskini arttıran faktörler neler olabilir?”sonra da “Peki sizce madde kullanmayı önleyecek etkenler nelerdir?”diye sorun. </a:t>
            </a:r>
          </a:p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807473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tr-T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6F15528-21DE-4FAA-801E-634DDDAF4B2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6F15528-21DE-4FAA-801E-634DDDAF4B2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gif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7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11.png"/><Relationship Id="rId7" Type="http://schemas.openxmlformats.org/officeDocument/2006/relationships/image" Target="../media/image44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905000" y="4419600"/>
            <a:ext cx="6096000" cy="1600200"/>
          </a:xfrm>
          <a:prstGeom prst="rect">
            <a:avLst/>
          </a:prstGeom>
          <a:solidFill>
            <a:srgbClr val="F275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438400"/>
            <a:ext cx="9144000" cy="1524000"/>
          </a:xfrm>
          <a:prstGeom prst="rect">
            <a:avLst/>
          </a:prstGeom>
          <a:solidFill>
            <a:srgbClr val="F275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303362" y="2974412"/>
            <a:ext cx="10744200" cy="63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7525" marR="511175" indent="558800">
              <a:lnSpc>
                <a:spcPct val="119900"/>
              </a:lnSpc>
              <a:spcBef>
                <a:spcPts val="100"/>
              </a:spcBef>
            </a:pPr>
            <a:r>
              <a:rPr lang="tr-TR" sz="3600">
                <a:solidFill>
                  <a:schemeClr val="bg1"/>
                </a:solidFill>
                <a:latin typeface="Anton"/>
                <a:cs typeface="Arial"/>
              </a:rPr>
              <a:t>ERGENLERDE EKRAN VE MADDE BAĞIMLILIĞI</a:t>
            </a:r>
            <a:endParaRPr lang="tr-TR" sz="3600">
              <a:solidFill>
                <a:schemeClr val="bg1"/>
              </a:solidFill>
              <a:latin typeface="Anton" pitchFamily="2" charset="-94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24860" y="710577"/>
            <a:ext cx="9715733" cy="156966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tr-TR" sz="4800" b="1">
                <a:solidFill>
                  <a:srgbClr val="F2750E"/>
                </a:solidFill>
                <a:latin typeface="Anton"/>
              </a:rPr>
              <a:t>ERGENLERDE PSİKOLOJİK SORUNLAR VE RİSKLER</a:t>
            </a:r>
            <a:endParaRPr lang="tr-TR" sz="4800" b="1">
              <a:solidFill>
                <a:srgbClr val="F2750E"/>
              </a:solidFill>
              <a:latin typeface="Anton" pitchFamily="2" charset="-9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400" y="4495800"/>
            <a:ext cx="632460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400" b="1">
                <a:solidFill>
                  <a:schemeClr val="bg1"/>
                </a:solidFill>
              </a:rPr>
              <a:t>Psikiyatrist / Psikoterapist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4600" y="502920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>
                <a:solidFill>
                  <a:schemeClr val="bg1"/>
                </a:solidFill>
                <a:latin typeface="+mj-lt"/>
              </a:rPr>
              <a:t>Dr. Sedat İRGİL</a:t>
            </a:r>
          </a:p>
        </p:txBody>
      </p:sp>
      <p:pic>
        <p:nvPicPr>
          <p:cNvPr id="1027" name="Picture 3" descr="C:\Users\neu\Desktop\1000ppi\Varlık 2@1000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0138" y="253095"/>
            <a:ext cx="2963862" cy="2032905"/>
          </a:xfrm>
          <a:prstGeom prst="rect">
            <a:avLst/>
          </a:prstGeom>
          <a:noFill/>
        </p:spPr>
      </p:pic>
      <p:pic>
        <p:nvPicPr>
          <p:cNvPr id="1028" name="Picture 4" descr="C:\Users\neu\Desktop\1000ppi\Varlık 3@1000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463" y="3983617"/>
            <a:ext cx="1912937" cy="21123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381000" y="381000"/>
            <a:ext cx="8534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tr-TR" altLang="tr-TR" sz="4000" b="1">
                <a:latin typeface="Trebuchet MS" panose="020B0603020202020204" pitchFamily="34" charset="0"/>
              </a:rPr>
              <a:t>Önleyici ve Risk Yaratan Faktörler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71600"/>
            <a:ext cx="5275263" cy="497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580" name="Group 4"/>
          <p:cNvGrpSpPr>
            <a:grpSpLocks/>
          </p:cNvGrpSpPr>
          <p:nvPr/>
        </p:nvGrpSpPr>
        <p:grpSpPr bwMode="auto">
          <a:xfrm>
            <a:off x="422275" y="1600200"/>
            <a:ext cx="1125538" cy="1295400"/>
            <a:chOff x="5136" y="2256"/>
            <a:chExt cx="768" cy="816"/>
          </a:xfrm>
        </p:grpSpPr>
        <p:pic>
          <p:nvPicPr>
            <p:cNvPr id="24581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7" y="2352"/>
              <a:ext cx="463" cy="6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582" name="Oval 6"/>
            <p:cNvSpPr>
              <a:spLocks noChangeArrowheads="1"/>
            </p:cNvSpPr>
            <p:nvPr/>
          </p:nvSpPr>
          <p:spPr bwMode="auto">
            <a:xfrm>
              <a:off x="5136" y="2256"/>
              <a:ext cx="768" cy="816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402406884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633413" y="1525588"/>
            <a:ext cx="7948612" cy="38846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84175" indent="-384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2395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7165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41935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06705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5242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9814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4386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8958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35000"/>
              </a:spcBef>
              <a:buSzPct val="105000"/>
              <a:buFont typeface="Wingdings" panose="05000000000000000000" pitchFamily="2" charset="2"/>
              <a:buChar char="§"/>
            </a:pPr>
            <a:r>
              <a:rPr lang="tr-TR" altLang="tr-TR" sz="2000">
                <a:latin typeface="Verdana" panose="020B0604030504040204" pitchFamily="34" charset="0"/>
              </a:rPr>
              <a:t>Ruhsal sorunları ya da bağımlılığı olan ebeveynin bulunduğu kaotik aileler,</a:t>
            </a:r>
          </a:p>
          <a:p>
            <a:pPr>
              <a:spcBef>
                <a:spcPct val="35000"/>
              </a:spcBef>
              <a:buSzPct val="105000"/>
              <a:buFont typeface="Wingdings" panose="05000000000000000000" pitchFamily="2" charset="2"/>
              <a:buChar char="§"/>
            </a:pPr>
            <a:r>
              <a:rPr lang="tr-TR" altLang="tr-TR" sz="2000">
                <a:latin typeface="Verdana" panose="020B0604030504040204" pitchFamily="34" charset="0"/>
              </a:rPr>
              <a:t>Doğru olmayan yetiştirme yolları,</a:t>
            </a:r>
          </a:p>
          <a:p>
            <a:pPr>
              <a:spcBef>
                <a:spcPct val="35000"/>
              </a:spcBef>
              <a:buSzPct val="105000"/>
              <a:buFont typeface="Wingdings" panose="05000000000000000000" pitchFamily="2" charset="2"/>
              <a:buChar char="§"/>
            </a:pPr>
            <a:r>
              <a:rPr lang="tr-TR" altLang="tr-TR" sz="2000">
                <a:latin typeface="Verdana" panose="020B0604030504040204" pitchFamily="34" charset="0"/>
              </a:rPr>
              <a:t>Ebeveyn-çocuk arasında bağlanma ve ilgi eksikliği,</a:t>
            </a:r>
          </a:p>
          <a:p>
            <a:pPr>
              <a:spcBef>
                <a:spcPct val="35000"/>
              </a:spcBef>
              <a:buSzPct val="105000"/>
              <a:buFont typeface="Wingdings" panose="05000000000000000000" pitchFamily="2" charset="2"/>
              <a:buChar char="§"/>
            </a:pPr>
            <a:r>
              <a:rPr lang="tr-TR" altLang="tr-TR" sz="2000">
                <a:latin typeface="Verdana" panose="020B0604030504040204" pitchFamily="34" charset="0"/>
              </a:rPr>
              <a:t>Sınıfta aşırı utangaçlık ya da şiddet içeren davranışlar,</a:t>
            </a:r>
          </a:p>
          <a:p>
            <a:pPr>
              <a:spcBef>
                <a:spcPct val="35000"/>
              </a:spcBef>
              <a:buSzPct val="105000"/>
              <a:buFont typeface="Wingdings" panose="05000000000000000000" pitchFamily="2" charset="2"/>
              <a:buChar char="§"/>
            </a:pPr>
            <a:r>
              <a:rPr lang="tr-TR" altLang="tr-TR" sz="2000">
                <a:latin typeface="Verdana" panose="020B0604030504040204" pitchFamily="34" charset="0"/>
              </a:rPr>
              <a:t>Okul başarısında düşüş,</a:t>
            </a:r>
          </a:p>
          <a:p>
            <a:pPr>
              <a:spcBef>
                <a:spcPct val="35000"/>
              </a:spcBef>
              <a:buSzPct val="105000"/>
              <a:buFont typeface="Wingdings" panose="05000000000000000000" pitchFamily="2" charset="2"/>
              <a:buChar char="§"/>
            </a:pPr>
            <a:r>
              <a:rPr lang="tr-TR" altLang="tr-TR" sz="2000">
                <a:latin typeface="Verdana" panose="020B0604030504040204" pitchFamily="34" charset="0"/>
              </a:rPr>
              <a:t>Sosyal becerilerin zayıf olması,</a:t>
            </a:r>
          </a:p>
          <a:p>
            <a:pPr>
              <a:spcBef>
                <a:spcPct val="35000"/>
              </a:spcBef>
              <a:buSzPct val="105000"/>
              <a:buFont typeface="Wingdings" panose="05000000000000000000" pitchFamily="2" charset="2"/>
              <a:buChar char="§"/>
            </a:pPr>
            <a:r>
              <a:rPr lang="tr-TR" altLang="tr-TR" sz="2000">
                <a:latin typeface="Verdana" panose="020B0604030504040204" pitchFamily="34" charset="0"/>
              </a:rPr>
              <a:t>Sapkın davranışlar sergileyen arkadaşlarla “takılma”,</a:t>
            </a:r>
          </a:p>
          <a:p>
            <a:pPr>
              <a:spcBef>
                <a:spcPct val="35000"/>
              </a:spcBef>
              <a:buSzPct val="105000"/>
              <a:buFont typeface="Wingdings" panose="05000000000000000000" pitchFamily="2" charset="2"/>
              <a:buChar char="§"/>
            </a:pPr>
            <a:r>
              <a:rPr lang="tr-TR" altLang="tr-TR" sz="2000">
                <a:latin typeface="Verdana" panose="020B0604030504040204" pitchFamily="34" charset="0"/>
              </a:rPr>
              <a:t>Okul, iş, aile ortamlarında uyuşturucu kullanımının onaylanması.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381000" y="381000"/>
            <a:ext cx="8534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tr-TR" altLang="tr-TR" sz="4000" b="1">
                <a:latin typeface="Trebuchet MS" panose="020B0603020202020204" pitchFamily="34" charset="0"/>
              </a:rPr>
              <a:t>Risk Yaratan Faktörler</a:t>
            </a:r>
          </a:p>
        </p:txBody>
      </p:sp>
    </p:spTree>
    <p:extLst>
      <p:ext uri="{BB962C8B-B14F-4D97-AF65-F5344CB8AC3E}">
        <p14:creationId xmlns:p14="http://schemas.microsoft.com/office/powerpoint/2010/main" val="305303399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585788" y="1462088"/>
            <a:ext cx="7996237" cy="4203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84175" indent="-384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2395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7165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41935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06705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5242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9814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4386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8958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45000"/>
              </a:spcBef>
              <a:buSzPct val="105000"/>
              <a:buFont typeface="Wingdings" panose="05000000000000000000" pitchFamily="2" charset="2"/>
              <a:buChar char="§"/>
            </a:pPr>
            <a:r>
              <a:rPr lang="tr-TR" altLang="tr-TR" sz="2400">
                <a:latin typeface="Verdana" panose="020B0604030504040204" pitchFamily="34" charset="0"/>
              </a:rPr>
              <a:t>Güçlü ve pozitif aile bağları,</a:t>
            </a:r>
          </a:p>
          <a:p>
            <a:pPr>
              <a:spcBef>
                <a:spcPct val="45000"/>
              </a:spcBef>
              <a:buSzPct val="105000"/>
              <a:buFont typeface="Wingdings" panose="05000000000000000000" pitchFamily="2" charset="2"/>
              <a:buChar char="§"/>
            </a:pPr>
            <a:r>
              <a:rPr lang="tr-TR" altLang="tr-TR" sz="2400">
                <a:latin typeface="Verdana" panose="020B0604030504040204" pitchFamily="34" charset="0"/>
              </a:rPr>
              <a:t>Ebeveynlerin çocuklarının arkadaşlarından ve neler yaptıklarından haberdar olması,</a:t>
            </a:r>
          </a:p>
          <a:p>
            <a:pPr>
              <a:spcBef>
                <a:spcPct val="45000"/>
              </a:spcBef>
              <a:buSzPct val="105000"/>
              <a:buFont typeface="Wingdings" panose="05000000000000000000" pitchFamily="2" charset="2"/>
              <a:buChar char="§"/>
            </a:pPr>
            <a:r>
              <a:rPr lang="tr-TR" altLang="tr-TR" sz="2400">
                <a:latin typeface="Verdana" panose="020B0604030504040204" pitchFamily="34" charset="0"/>
              </a:rPr>
              <a:t>Aile içi kuralların açık olması ve herkesin bunlara uyması,</a:t>
            </a:r>
          </a:p>
          <a:p>
            <a:pPr>
              <a:spcBef>
                <a:spcPct val="45000"/>
              </a:spcBef>
              <a:buSzPct val="105000"/>
              <a:buFont typeface="Wingdings" panose="05000000000000000000" pitchFamily="2" charset="2"/>
              <a:buChar char="§"/>
            </a:pPr>
            <a:r>
              <a:rPr lang="tr-TR" altLang="tr-TR" sz="2400">
                <a:latin typeface="Verdana" panose="020B0604030504040204" pitchFamily="34" charset="0"/>
              </a:rPr>
              <a:t>Ebeveynlerin çocuklarının yaşamlarına ilgili olmaları,</a:t>
            </a:r>
          </a:p>
          <a:p>
            <a:pPr>
              <a:spcBef>
                <a:spcPct val="45000"/>
              </a:spcBef>
              <a:buSzPct val="105000"/>
              <a:buFont typeface="Wingdings" panose="05000000000000000000" pitchFamily="2" charset="2"/>
              <a:buChar char="§"/>
            </a:pPr>
            <a:r>
              <a:rPr lang="tr-TR" altLang="tr-TR" sz="2400">
                <a:latin typeface="Verdana" panose="020B0604030504040204" pitchFamily="34" charset="0"/>
              </a:rPr>
              <a:t>Okulda başarılı olma; okul, klüpler gibi kurumlarla kurulmuş güçlü bir bağ,</a:t>
            </a:r>
          </a:p>
          <a:p>
            <a:pPr>
              <a:spcBef>
                <a:spcPct val="45000"/>
              </a:spcBef>
              <a:buSzPct val="105000"/>
              <a:buFont typeface="Wingdings" panose="05000000000000000000" pitchFamily="2" charset="2"/>
              <a:buChar char="§"/>
            </a:pPr>
            <a:r>
              <a:rPr lang="tr-TR" altLang="tr-TR" sz="2400">
                <a:latin typeface="Verdana" panose="020B0604030504040204" pitchFamily="34" charset="0"/>
              </a:rPr>
              <a:t>Uyuşturucu kullanımı ile ilgili doğru bilgilenme.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1000"/>
            <a:ext cx="8534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tr-TR" altLang="tr-TR" sz="4000" b="1">
                <a:latin typeface="Trebuchet MS" panose="020B0603020202020204" pitchFamily="34" charset="0"/>
              </a:rPr>
              <a:t>Önleyici Faktörler</a:t>
            </a:r>
          </a:p>
        </p:txBody>
      </p:sp>
    </p:spTree>
    <p:extLst>
      <p:ext uri="{BB962C8B-B14F-4D97-AF65-F5344CB8AC3E}">
        <p14:creationId xmlns:p14="http://schemas.microsoft.com/office/powerpoint/2010/main" val="291443212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/>
              <a:t>Sigaraya başlama nedenleri...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tr-TR" sz="2800"/>
              <a:t>Büyümenin bir sembolü olarak görülmesi</a:t>
            </a:r>
          </a:p>
          <a:p>
            <a:r>
              <a:rPr lang="tr-TR" altLang="tr-TR" sz="2800"/>
              <a:t>Reklam ve filmlerin özendirici etkisi</a:t>
            </a:r>
          </a:p>
          <a:p>
            <a:r>
              <a:rPr lang="tr-TR" altLang="tr-TR" sz="2800"/>
              <a:t>Kız çocuklarında erkeksi olma hevesi</a:t>
            </a:r>
          </a:p>
          <a:p>
            <a:r>
              <a:rPr lang="tr-TR" altLang="tr-TR" sz="2800"/>
              <a:t>Meydan okuma tarzı</a:t>
            </a:r>
          </a:p>
          <a:p>
            <a:r>
              <a:rPr lang="tr-TR" altLang="tr-TR" sz="2800"/>
              <a:t>Arkadaş grubuna ayak uydurma çabası </a:t>
            </a:r>
          </a:p>
        </p:txBody>
      </p:sp>
    </p:spTree>
    <p:extLst>
      <p:ext uri="{BB962C8B-B14F-4D97-AF65-F5344CB8AC3E}">
        <p14:creationId xmlns:p14="http://schemas.microsoft.com/office/powerpoint/2010/main" val="373237969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altLang="tr-TR" sz="3600">
                <a:solidFill>
                  <a:schemeClr val="tx1"/>
                </a:solidFill>
              </a:rPr>
              <a:t>Madde kullanmaya başlama nedenleri</a:t>
            </a:r>
            <a:br>
              <a:rPr lang="tr-TR" altLang="tr-TR" sz="3600">
                <a:solidFill>
                  <a:schemeClr val="tx1"/>
                </a:solidFill>
              </a:rPr>
            </a:br>
            <a:endParaRPr lang="tr-TR" altLang="tr-TR" sz="3600">
              <a:solidFill>
                <a:schemeClr val="tx1"/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altLang="tr-TR" sz="2400"/>
              <a:t>Arkadaş baskısı 			% 23.3</a:t>
            </a:r>
          </a:p>
          <a:p>
            <a:pPr>
              <a:spcBef>
                <a:spcPct val="50000"/>
              </a:spcBef>
            </a:pPr>
            <a:r>
              <a:rPr lang="tr-TR" altLang="tr-TR" sz="2400"/>
              <a:t>Merak 				% 29.4</a:t>
            </a:r>
          </a:p>
          <a:p>
            <a:pPr>
              <a:spcBef>
                <a:spcPct val="50000"/>
              </a:spcBef>
            </a:pPr>
            <a:r>
              <a:rPr lang="tr-TR" altLang="tr-TR" sz="2400"/>
              <a:t>Sorunlara çözüm aramak 	% 27.1 </a:t>
            </a:r>
          </a:p>
          <a:p>
            <a:pPr>
              <a:spcBef>
                <a:spcPct val="50000"/>
              </a:spcBef>
            </a:pPr>
            <a:r>
              <a:rPr lang="tr-TR" altLang="tr-TR" sz="2400"/>
              <a:t>Sorunlardan  kaçmak 		% 26.0</a:t>
            </a:r>
          </a:p>
          <a:p>
            <a:pPr>
              <a:spcBef>
                <a:spcPct val="50000"/>
              </a:spcBef>
            </a:pPr>
            <a:r>
              <a:rPr lang="tr-TR" altLang="tr-TR" sz="2400"/>
              <a:t>Beğeni toplamak 			% 24.3</a:t>
            </a:r>
          </a:p>
          <a:p>
            <a:pPr>
              <a:spcBef>
                <a:spcPct val="50000"/>
              </a:spcBef>
            </a:pPr>
            <a:r>
              <a:rPr lang="tr-TR" altLang="tr-TR" sz="2400"/>
              <a:t>Eğlenmek 				% 25.9</a:t>
            </a:r>
          </a:p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014307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44D50B1-E005-4608-B2F9-D9C73F582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562" y="219974"/>
            <a:ext cx="8229600" cy="914400"/>
          </a:xfrm>
        </p:spPr>
        <p:txBody>
          <a:bodyPr vert="horz" lIns="91440" tIns="45720" rIns="91440" bIns="45720" anchor="b" anchorCtr="0">
            <a:normAutofit/>
          </a:bodyPr>
          <a:lstStyle/>
          <a:p>
            <a:r>
              <a:rPr lang="tr-TR" b="1" dirty="0">
                <a:solidFill>
                  <a:srgbClr val="F2750E"/>
                </a:solidFill>
                <a:latin typeface="Anton"/>
              </a:rPr>
              <a:t>MADDE BAĞIMLILIĞI</a:t>
            </a:r>
          </a:p>
        </p:txBody>
      </p:sp>
      <p:pic>
        <p:nvPicPr>
          <p:cNvPr id="4" name="Picture 3" descr="C:\Users\neu\Desktop\1000ppi\Varlık 2@1000x.png">
            <a:extLst>
              <a:ext uri="{FF2B5EF4-FFF2-40B4-BE49-F238E27FC236}">
                <a16:creationId xmlns:a16="http://schemas.microsoft.com/office/drawing/2014/main" id="{60CF6F25-62F3-4124-A712-2BEA44FC6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0338" y="152400"/>
            <a:ext cx="1363662" cy="935332"/>
          </a:xfrm>
          <a:prstGeom prst="rect">
            <a:avLst/>
          </a:prstGeom>
          <a:noFill/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F3A2BB0A-40E9-424A-B489-7D109F62AF79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00894" y="2592237"/>
            <a:ext cx="4846607" cy="1151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defRPr/>
            </a:pPr>
            <a:r>
              <a:rPr lang="tr-TR" sz="1800" dirty="0">
                <a:solidFill>
                  <a:srgbClr val="F2750E"/>
                </a:solidFill>
                <a:latin typeface="Anton"/>
              </a:rPr>
              <a:t>‘Sentetik hap’;  </a:t>
            </a:r>
            <a:r>
              <a:rPr lang="tr-TR" sz="1800" dirty="0" err="1">
                <a:solidFill>
                  <a:srgbClr val="F2750E"/>
                </a:solidFill>
                <a:latin typeface="Anton"/>
              </a:rPr>
              <a:t>Ecstasy</a:t>
            </a:r>
            <a:r>
              <a:rPr lang="tr-TR" sz="1800" dirty="0">
                <a:solidFill>
                  <a:srgbClr val="F2750E"/>
                </a:solidFill>
                <a:latin typeface="Anton"/>
              </a:rPr>
              <a:t>; </a:t>
            </a:r>
            <a:r>
              <a:rPr lang="tr-TR" sz="1800" dirty="0" err="1">
                <a:solidFill>
                  <a:srgbClr val="F2750E"/>
                </a:solidFill>
                <a:latin typeface="Anton"/>
              </a:rPr>
              <a:t>mitsubişhi</a:t>
            </a:r>
            <a:r>
              <a:rPr lang="tr-TR" sz="1800" dirty="0">
                <a:solidFill>
                  <a:srgbClr val="F2750E"/>
                </a:solidFill>
                <a:latin typeface="Anton"/>
              </a:rPr>
              <a:t>; kalp, </a:t>
            </a:r>
            <a:r>
              <a:rPr lang="tr-TR" sz="1800" dirty="0" err="1">
                <a:solidFill>
                  <a:srgbClr val="F2750E"/>
                </a:solidFill>
                <a:latin typeface="Anton"/>
              </a:rPr>
              <a:t>Pokemon</a:t>
            </a:r>
            <a:r>
              <a:rPr lang="tr-TR" sz="1800" dirty="0">
                <a:solidFill>
                  <a:srgbClr val="F2750E"/>
                </a:solidFill>
                <a:latin typeface="Anton"/>
              </a:rPr>
              <a:t>, </a:t>
            </a:r>
            <a:r>
              <a:rPr lang="tr-TR" sz="1800" dirty="0" err="1">
                <a:solidFill>
                  <a:srgbClr val="F2750E"/>
                </a:solidFill>
                <a:latin typeface="Anton"/>
              </a:rPr>
              <a:t>Benetton</a:t>
            </a:r>
            <a:r>
              <a:rPr lang="tr-TR" sz="1800" dirty="0">
                <a:solidFill>
                  <a:srgbClr val="F2750E"/>
                </a:solidFill>
                <a:latin typeface="Anton"/>
              </a:rPr>
              <a:t> , Tenten vb.</a:t>
            </a:r>
          </a:p>
          <a:p>
            <a:pPr algn="l" eaLnBrk="1" hangingPunct="1">
              <a:defRPr/>
            </a:pPr>
            <a:r>
              <a:rPr lang="tr-TR" sz="1800" dirty="0">
                <a:solidFill>
                  <a:srgbClr val="F2750E"/>
                </a:solidFill>
                <a:latin typeface="Anton"/>
              </a:rPr>
              <a:t>Özellikle 10’lu yaş grubunu tehdit ediyor. 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6FBAB3A7-1F8C-471B-A91F-F4113F78D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296837"/>
            <a:ext cx="564131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anchor="t">
            <a:spAutoFit/>
          </a:bodyPr>
          <a:lstStyle>
            <a:defPPr>
              <a:defRPr lang="tr-T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r>
              <a:rPr lang="tr-TR" altLang="en-US" dirty="0" err="1">
                <a:solidFill>
                  <a:srgbClr val="F2750E"/>
                </a:solidFill>
                <a:latin typeface="Times New Roman"/>
                <a:cs typeface="Times New Roman"/>
              </a:rPr>
              <a:t>Ekstazy</a:t>
            </a:r>
            <a:r>
              <a:rPr lang="tr-TR" altLang="en-US" dirty="0">
                <a:solidFill>
                  <a:srgbClr val="F2750E"/>
                </a:solidFill>
                <a:latin typeface="Times New Roman"/>
                <a:cs typeface="Times New Roman"/>
              </a:rPr>
              <a:t> tüm dünyada hızla yayılıyor</a:t>
            </a:r>
          </a:p>
          <a:p>
            <a:pPr eaLnBrk="1" hangingPunct="1">
              <a:spcBef>
                <a:spcPct val="50000"/>
              </a:spcBef>
              <a:buClr>
                <a:srgbClr val="A50021"/>
              </a:buClr>
              <a:buSzPct val="75000"/>
            </a:pPr>
            <a:r>
              <a:rPr lang="tr-TR" altLang="en-US" dirty="0">
                <a:solidFill>
                  <a:srgbClr val="F2750E"/>
                </a:solidFill>
                <a:latin typeface="Times New Roman"/>
                <a:cs typeface="Times New Roman"/>
              </a:rPr>
              <a:t>Ucuz; yaygın; ağır etkileri yok. </a:t>
            </a:r>
            <a:endParaRPr lang="tr-TR" altLang="en-US" dirty="0">
              <a:solidFill>
                <a:srgbClr val="F2750E"/>
              </a:solidFill>
              <a:latin typeface="Times New Roman" panose="02020603050405020304" pitchFamily="18" charset="0"/>
              <a:cs typeface="Times New Roman"/>
            </a:endParaRPr>
          </a:p>
          <a:p>
            <a:pPr eaLnBrk="1" hangingPunct="1">
              <a:spcBef>
                <a:spcPct val="5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r>
              <a:rPr lang="tr-TR" altLang="en-US" dirty="0">
                <a:solidFill>
                  <a:srgbClr val="F2750E"/>
                </a:solidFill>
                <a:latin typeface="Times New Roman"/>
                <a:cs typeface="Times New Roman"/>
              </a:rPr>
              <a:t>Renkli; farklı görünümleri mevcut</a:t>
            </a:r>
          </a:p>
        </p:txBody>
      </p:sp>
      <p:pic>
        <p:nvPicPr>
          <p:cNvPr id="12" name="Picture 6" descr="ekstasy4">
            <a:extLst>
              <a:ext uri="{FF2B5EF4-FFF2-40B4-BE49-F238E27FC236}">
                <a16:creationId xmlns:a16="http://schemas.microsoft.com/office/drawing/2014/main" id="{4E8A1107-F753-4E2C-A561-83FA5D1CD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574" y="1216325"/>
            <a:ext cx="2541916" cy="821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esim 4">
            <a:extLst>
              <a:ext uri="{FF2B5EF4-FFF2-40B4-BE49-F238E27FC236}">
                <a16:creationId xmlns:a16="http://schemas.microsoft.com/office/drawing/2014/main" id="{16A599E2-53E4-427E-B9EB-DADF782F01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2762" y="4200917"/>
            <a:ext cx="4451229" cy="2493327"/>
          </a:xfrm>
          <a:prstGeom prst="rect">
            <a:avLst/>
          </a:prstGeom>
        </p:spPr>
      </p:pic>
      <p:sp>
        <p:nvSpPr>
          <p:cNvPr id="5" name="Başlık 1">
            <a:extLst>
              <a:ext uri="{FF2B5EF4-FFF2-40B4-BE49-F238E27FC236}">
                <a16:creationId xmlns:a16="http://schemas.microsoft.com/office/drawing/2014/main" id="{D4A3A5D4-E0FE-4D20-AA1D-3536F37357A1}"/>
              </a:ext>
            </a:extLst>
          </p:cNvPr>
          <p:cNvSpPr txBox="1">
            <a:spLocks/>
          </p:cNvSpPr>
          <p:nvPr/>
        </p:nvSpPr>
        <p:spPr>
          <a:xfrm>
            <a:off x="230038" y="3365741"/>
            <a:ext cx="8229600" cy="914400"/>
          </a:xfrm>
          <a:prstGeom prst="rect">
            <a:avLst/>
          </a:prstGeom>
        </p:spPr>
        <p:txBody>
          <a:bodyPr vert="horz" lIns="91440" tIns="45720" rIns="91440" bIns="4572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>
                <a:solidFill>
                  <a:srgbClr val="F2750E"/>
                </a:solidFill>
                <a:latin typeface="Anton"/>
                <a:ea typeface="+mj-lt"/>
                <a:cs typeface="+mj-lt"/>
              </a:rPr>
              <a:t>METAMFETAMİN</a:t>
            </a:r>
            <a:endParaRPr lang="tr-TR" b="1" dirty="0">
              <a:solidFill>
                <a:srgbClr val="F2750E"/>
              </a:solidFill>
              <a:latin typeface="Anton"/>
              <a:ea typeface="+mj-lt"/>
              <a:cs typeface="+mj-lt"/>
            </a:endParaRP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6AF2CD03-EEA5-41E5-BB7E-F91A9DE0AE07}"/>
              </a:ext>
            </a:extLst>
          </p:cNvPr>
          <p:cNvSpPr txBox="1"/>
          <p:nvPr/>
        </p:nvSpPr>
        <p:spPr>
          <a:xfrm>
            <a:off x="345057" y="4201064"/>
            <a:ext cx="2743200" cy="369332"/>
          </a:xfrm>
          <a:prstGeom prst="rect">
            <a:avLst/>
          </a:prstGeom>
          <a:solidFill>
            <a:srgbClr val="ED7D3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tr-TR" dirty="0">
                <a:solidFill>
                  <a:schemeClr val="bg1"/>
                </a:solidFill>
                <a:ea typeface="+mn-lt"/>
                <a:cs typeface="+mn-lt"/>
              </a:rPr>
              <a:t>kristal, ateş buz, met 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8" name="Resim 18" descr="kişi, poz, adam, iç mekan içeren bir resim&#10;&#10;Açıklama otomatik olarak oluşturuldu">
            <a:extLst>
              <a:ext uri="{FF2B5EF4-FFF2-40B4-BE49-F238E27FC236}">
                <a16:creationId xmlns:a16="http://schemas.microsoft.com/office/drawing/2014/main" id="{F7EE970F-2076-4A2A-8C2B-435ADC7974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057" y="4666342"/>
            <a:ext cx="2743200" cy="2028305"/>
          </a:xfrm>
          <a:prstGeom prst="rect">
            <a:avLst/>
          </a:prstGeom>
        </p:spPr>
      </p:pic>
      <p:pic>
        <p:nvPicPr>
          <p:cNvPr id="20" name="Resim 20" descr="yiyecek, kişi, sandviç, iç mekan içeren bir resim&#10;&#10;Açıklama otomatik olarak oluşturuldu">
            <a:extLst>
              <a:ext uri="{FF2B5EF4-FFF2-40B4-BE49-F238E27FC236}">
                <a16:creationId xmlns:a16="http://schemas.microsoft.com/office/drawing/2014/main" id="{CD28DE87-6381-40DB-B195-0CC5666D0E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1449" y="2169818"/>
            <a:ext cx="3942271" cy="190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07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neu\Desktop\1000ppi\Varlık 2@1000x.png">
            <a:extLst>
              <a:ext uri="{FF2B5EF4-FFF2-40B4-BE49-F238E27FC236}">
                <a16:creationId xmlns:a16="http://schemas.microsoft.com/office/drawing/2014/main" id="{60CF6F25-62F3-4124-A712-2BEA44FC6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0338" y="152400"/>
            <a:ext cx="1363662" cy="935332"/>
          </a:xfrm>
          <a:prstGeom prst="rect">
            <a:avLst/>
          </a:prstGeom>
          <a:noFill/>
        </p:spPr>
      </p:pic>
      <p:sp>
        <p:nvSpPr>
          <p:cNvPr id="5" name="Başlık 1">
            <a:extLst>
              <a:ext uri="{FF2B5EF4-FFF2-40B4-BE49-F238E27FC236}">
                <a16:creationId xmlns:a16="http://schemas.microsoft.com/office/drawing/2014/main" id="{D4A3A5D4-E0FE-4D20-AA1D-3536F37357A1}"/>
              </a:ext>
            </a:extLst>
          </p:cNvPr>
          <p:cNvSpPr txBox="1">
            <a:spLocks/>
          </p:cNvSpPr>
          <p:nvPr/>
        </p:nvSpPr>
        <p:spPr>
          <a:xfrm>
            <a:off x="454325" y="234352"/>
            <a:ext cx="8229600" cy="914400"/>
          </a:xfrm>
          <a:prstGeom prst="rect">
            <a:avLst/>
          </a:prstGeom>
        </p:spPr>
        <p:txBody>
          <a:bodyPr vert="horz" lIns="91440" tIns="45720" rIns="91440" bIns="45720" anchor="b" anchorCtr="0">
            <a:normAutofit fontScale="9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>
                <a:solidFill>
                  <a:srgbClr val="F2750E"/>
                </a:solidFill>
                <a:latin typeface="Anton"/>
                <a:ea typeface="+mj-lt"/>
                <a:cs typeface="+mj-lt"/>
              </a:rPr>
              <a:t>ESRAR , BONZAİ, OTLAR VE ELEKTRONİK SİGARA</a:t>
            </a:r>
          </a:p>
        </p:txBody>
      </p:sp>
      <p:pic>
        <p:nvPicPr>
          <p:cNvPr id="8" name="Resim 10" descr="bitki içeren bir resim&#10;&#10;Açıklama otomatik olarak oluşturuldu">
            <a:extLst>
              <a:ext uri="{FF2B5EF4-FFF2-40B4-BE49-F238E27FC236}">
                <a16:creationId xmlns:a16="http://schemas.microsoft.com/office/drawing/2014/main" id="{41E9F56E-BEB3-4C94-94FB-550205D5D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6182" y="1230279"/>
            <a:ext cx="3045124" cy="1999298"/>
          </a:xfrm>
          <a:prstGeom prst="rect">
            <a:avLst/>
          </a:prstGeom>
        </p:spPr>
      </p:pic>
      <p:pic>
        <p:nvPicPr>
          <p:cNvPr id="11" name="Resim 12" descr="içecek, sebze içeren bir resim&#10;&#10;Açıklama otomatik olarak oluşturuldu">
            <a:extLst>
              <a:ext uri="{FF2B5EF4-FFF2-40B4-BE49-F238E27FC236}">
                <a16:creationId xmlns:a16="http://schemas.microsoft.com/office/drawing/2014/main" id="{DC552EED-E285-46A5-894A-FB25FAE035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695" y="1227368"/>
            <a:ext cx="4986067" cy="1987866"/>
          </a:xfrm>
          <a:prstGeom prst="rect">
            <a:avLst/>
          </a:prstGeom>
        </p:spPr>
      </p:pic>
      <p:pic>
        <p:nvPicPr>
          <p:cNvPr id="13" name="Resim 13">
            <a:extLst>
              <a:ext uri="{FF2B5EF4-FFF2-40B4-BE49-F238E27FC236}">
                <a16:creationId xmlns:a16="http://schemas.microsoft.com/office/drawing/2014/main" id="{578EAA9A-76CD-4FCD-B661-41B373911B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2450" y="3300503"/>
            <a:ext cx="4271152" cy="3008820"/>
          </a:xfrm>
          <a:prstGeom prst="rect">
            <a:avLst/>
          </a:prstGeom>
        </p:spPr>
      </p:pic>
      <p:pic>
        <p:nvPicPr>
          <p:cNvPr id="14" name="Resim 14" descr="ilkbahar, bakarken, duman, doğa içeren bir resim&#10;&#10;Açıklama otomatik olarak oluşturuldu">
            <a:extLst>
              <a:ext uri="{FF2B5EF4-FFF2-40B4-BE49-F238E27FC236}">
                <a16:creationId xmlns:a16="http://schemas.microsoft.com/office/drawing/2014/main" id="{9EFA03C7-9C2A-47E4-9682-E9C0FDBBD3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3297447"/>
            <a:ext cx="3994030" cy="299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44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  <p:pic>
        <p:nvPicPr>
          <p:cNvPr id="421907" name="Picture 19" descr="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6264275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1908" name="Picture 20" descr="2 yıl uyustur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213100"/>
            <a:ext cx="6300787" cy="347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87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  <p:pic>
        <p:nvPicPr>
          <p:cNvPr id="422916" name="Picture 4" descr="İçerideki böcekleri çıkarmak için derinizi deşmek normal değildir Ama metamfetamin kullanırken normald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874871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2917" name="Picture 5" descr="15 papele seks yapmak normal değildir Ama metamfetamin kullanırken normald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716338"/>
            <a:ext cx="8785225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25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  <p:pic>
        <p:nvPicPr>
          <p:cNvPr id="427012" name="Picture 4" descr="Kardeşim hep beni örnek alır Onu bir bağımlı yaptıktan sonra b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287338"/>
            <a:ext cx="8605837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7013" name="Picture 5" descr="Kimse bekaretini burada kaybedeceğini düşünmez Metamfetamin bunu değiştir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57563"/>
            <a:ext cx="8569325" cy="329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88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/>
              <a:t>Bağımlılık Yapan Maddeler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25963"/>
          </a:xfrm>
        </p:spPr>
        <p:txBody>
          <a:bodyPr/>
          <a:lstStyle/>
          <a:p>
            <a:r>
              <a:rPr lang="tr-TR" altLang="tr-TR" sz="2400"/>
              <a:t>Sigara</a:t>
            </a:r>
          </a:p>
          <a:p>
            <a:r>
              <a:rPr lang="tr-TR" altLang="tr-TR" sz="2400"/>
              <a:t>Esrar</a:t>
            </a:r>
          </a:p>
          <a:p>
            <a:r>
              <a:rPr lang="tr-TR" altLang="tr-TR" sz="2400"/>
              <a:t>Eroin</a:t>
            </a:r>
          </a:p>
          <a:p>
            <a:r>
              <a:rPr lang="tr-TR" altLang="tr-TR" sz="2400"/>
              <a:t>Kokain</a:t>
            </a:r>
          </a:p>
          <a:p>
            <a:r>
              <a:rPr lang="tr-TR" altLang="tr-TR" sz="2400"/>
              <a:t>Kafein</a:t>
            </a:r>
          </a:p>
          <a:p>
            <a:r>
              <a:rPr lang="tr-TR" altLang="tr-TR" sz="2400"/>
              <a:t>Lsd/ghb/pcp/ice</a:t>
            </a:r>
          </a:p>
          <a:p>
            <a:r>
              <a:rPr lang="tr-TR" altLang="tr-TR" sz="2400"/>
              <a:t>Bazı kaktüsler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27538" y="1628775"/>
            <a:ext cx="4038600" cy="3176588"/>
          </a:xfrm>
        </p:spPr>
        <p:txBody>
          <a:bodyPr/>
          <a:lstStyle/>
          <a:p>
            <a:r>
              <a:rPr lang="tr-TR" altLang="tr-TR" sz="2400"/>
              <a:t>Alkol</a:t>
            </a:r>
          </a:p>
          <a:p>
            <a:r>
              <a:rPr lang="tr-TR" altLang="tr-TR" sz="2400"/>
              <a:t>Uçucu maddeler</a:t>
            </a:r>
          </a:p>
          <a:p>
            <a:r>
              <a:rPr lang="tr-TR" altLang="tr-TR" sz="2400"/>
              <a:t>Ecstasy</a:t>
            </a:r>
          </a:p>
          <a:p>
            <a:r>
              <a:rPr lang="tr-TR" altLang="tr-TR" sz="2400"/>
              <a:t>Morfin</a:t>
            </a:r>
          </a:p>
          <a:p>
            <a:r>
              <a:rPr lang="tr-TR" altLang="tr-TR" sz="2400"/>
              <a:t>Akineton</a:t>
            </a:r>
          </a:p>
          <a:p>
            <a:r>
              <a:rPr lang="tr-TR" altLang="tr-TR" sz="2400"/>
              <a:t>Rohypnol</a:t>
            </a:r>
          </a:p>
          <a:p>
            <a:r>
              <a:rPr lang="tr-TR" altLang="tr-TR" sz="2400"/>
              <a:t>Mantarlar</a:t>
            </a:r>
          </a:p>
        </p:txBody>
      </p:sp>
    </p:spTree>
    <p:extLst>
      <p:ext uri="{BB962C8B-B14F-4D97-AF65-F5344CB8AC3E}">
        <p14:creationId xmlns:p14="http://schemas.microsoft.com/office/powerpoint/2010/main" val="369339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  <p:pic>
        <p:nvPicPr>
          <p:cNvPr id="428037" name="Picture 5" descr="Kızarkadaşım benim için herşeyi yapar Ben de vücudunu satmasını sağladı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8642350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8039" name="Picture 7" descr="Kimse burada 'romantik' bir gece geçireceğini düşünmez Metamfetamin bunu değiştir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429000"/>
            <a:ext cx="864235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17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tr-TR" altLang="tr-TR"/>
              <a:t>Bağımlılık süreci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984250" y="1828800"/>
            <a:ext cx="2579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tr-TR" altLang="tr-TR" sz="2000">
                <a:latin typeface="Times New Roman" panose="02020603050405020304" pitchFamily="18" charset="0"/>
              </a:rPr>
              <a:t>“Belki kullanabilirim”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1266825" y="2590800"/>
            <a:ext cx="19002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r-TR" altLang="tr-TR" sz="2000">
                <a:latin typeface="Times New Roman" panose="02020603050405020304" pitchFamily="18" charset="0"/>
              </a:rPr>
              <a:t>“Korku ve merak”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773113" y="3276600"/>
            <a:ext cx="2797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r-TR" altLang="tr-TR" sz="2000">
                <a:latin typeface="Times New Roman" panose="02020603050405020304" pitchFamily="18" charset="0"/>
              </a:rPr>
              <a:t>“Bir kereden bir şey olmaz”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1266825" y="4038600"/>
            <a:ext cx="1676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r-TR" altLang="tr-TR" sz="2000">
                <a:latin typeface="Times New Roman" panose="02020603050405020304" pitchFamily="18" charset="0"/>
              </a:rPr>
              <a:t>“Bir daha asla!”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1055688" y="4648200"/>
            <a:ext cx="2235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r-TR" altLang="tr-TR" sz="2000">
                <a:latin typeface="Times New Roman" panose="02020603050405020304" pitchFamily="18" charset="0"/>
              </a:rPr>
              <a:t>“Ben bağımlı olmam”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984250" y="5486400"/>
            <a:ext cx="20970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tr-TR" altLang="tr-TR" sz="2000">
                <a:latin typeface="Times New Roman" panose="02020603050405020304" pitchFamily="18" charset="0"/>
              </a:rPr>
              <a:t>“İstersem bırakırım”</a:t>
            </a: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5416550" y="5486400"/>
            <a:ext cx="2617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tr-TR" altLang="tr-TR" sz="2000">
                <a:latin typeface="Times New Roman" panose="02020603050405020304" pitchFamily="18" charset="0"/>
              </a:rPr>
              <a:t>“Bu meret bırakılmaz ki!”</a:t>
            </a: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5416550" y="4648200"/>
            <a:ext cx="2555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tr-TR" altLang="tr-TR" sz="2000">
                <a:latin typeface="Times New Roman" panose="02020603050405020304" pitchFamily="18" charset="0"/>
              </a:rPr>
              <a:t>“Bırakmak zorundayım!”</a:t>
            </a:r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5205413" y="3352800"/>
            <a:ext cx="3092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tr-TR" altLang="tr-TR" sz="2000">
                <a:latin typeface="Times New Roman" panose="02020603050405020304" pitchFamily="18" charset="0"/>
              </a:rPr>
              <a:t>“Bıraktım, bir daha başlamam”</a:t>
            </a:r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5556250" y="4038600"/>
            <a:ext cx="2087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tr-TR" altLang="tr-TR" sz="2000">
                <a:latin typeface="Times New Roman" panose="02020603050405020304" pitchFamily="18" charset="0"/>
              </a:rPr>
              <a:t>“Artık bırakacağım”</a:t>
            </a:r>
          </a:p>
        </p:txBody>
      </p:sp>
      <p:sp>
        <p:nvSpPr>
          <p:cNvPr id="34829" name="Line 13"/>
          <p:cNvSpPr>
            <a:spLocks noChangeShapeType="1"/>
          </p:cNvSpPr>
          <p:nvPr/>
        </p:nvSpPr>
        <p:spPr bwMode="auto">
          <a:xfrm>
            <a:off x="2057400" y="22860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4830" name="Line 14"/>
          <p:cNvSpPr>
            <a:spLocks noChangeShapeType="1"/>
          </p:cNvSpPr>
          <p:nvPr/>
        </p:nvSpPr>
        <p:spPr bwMode="auto">
          <a:xfrm>
            <a:off x="2057400" y="29718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4831" name="Line 15"/>
          <p:cNvSpPr>
            <a:spLocks noChangeShapeType="1"/>
          </p:cNvSpPr>
          <p:nvPr/>
        </p:nvSpPr>
        <p:spPr bwMode="auto">
          <a:xfrm>
            <a:off x="2057400" y="36576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4832" name="Line 16"/>
          <p:cNvSpPr>
            <a:spLocks noChangeShapeType="1"/>
          </p:cNvSpPr>
          <p:nvPr/>
        </p:nvSpPr>
        <p:spPr bwMode="auto">
          <a:xfrm>
            <a:off x="2039938" y="44196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4833" name="Line 17"/>
          <p:cNvSpPr>
            <a:spLocks noChangeShapeType="1"/>
          </p:cNvSpPr>
          <p:nvPr/>
        </p:nvSpPr>
        <p:spPr bwMode="auto">
          <a:xfrm>
            <a:off x="2057400" y="51054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4834" name="Line 18"/>
          <p:cNvSpPr>
            <a:spLocks noChangeShapeType="1"/>
          </p:cNvSpPr>
          <p:nvPr/>
        </p:nvSpPr>
        <p:spPr bwMode="auto">
          <a:xfrm rot="5400000">
            <a:off x="4381500" y="2857500"/>
            <a:ext cx="0" cy="1447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4835" name="Line 19"/>
          <p:cNvSpPr>
            <a:spLocks noChangeShapeType="1"/>
          </p:cNvSpPr>
          <p:nvPr/>
        </p:nvSpPr>
        <p:spPr bwMode="auto">
          <a:xfrm flipV="1">
            <a:off x="6629400" y="51054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4836" name="Line 20"/>
          <p:cNvSpPr>
            <a:spLocks noChangeShapeType="1"/>
          </p:cNvSpPr>
          <p:nvPr/>
        </p:nvSpPr>
        <p:spPr bwMode="auto">
          <a:xfrm flipV="1">
            <a:off x="6629400" y="44196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4837" name="Line 21"/>
          <p:cNvSpPr>
            <a:spLocks noChangeShapeType="1"/>
          </p:cNvSpPr>
          <p:nvPr/>
        </p:nvSpPr>
        <p:spPr bwMode="auto">
          <a:xfrm flipV="1">
            <a:off x="6629400" y="37338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4838" name="Line 22"/>
          <p:cNvSpPr>
            <a:spLocks noChangeShapeType="1"/>
          </p:cNvSpPr>
          <p:nvPr/>
        </p:nvSpPr>
        <p:spPr bwMode="auto">
          <a:xfrm>
            <a:off x="3446463" y="5715000"/>
            <a:ext cx="17589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72717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/>
              <a:t>Bağımlı kişide...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altLang="tr-TR" sz="2400"/>
              <a:t>Madde kullanımını kontrol etmekte güçlük çekme,</a:t>
            </a:r>
          </a:p>
          <a:p>
            <a:pPr>
              <a:lnSpc>
                <a:spcPct val="90000"/>
              </a:lnSpc>
            </a:pPr>
            <a:r>
              <a:rPr lang="tr-TR" altLang="tr-TR" sz="2400"/>
              <a:t>Giderek kullanılan maddenin dozunun artırma, </a:t>
            </a:r>
          </a:p>
          <a:p>
            <a:pPr>
              <a:lnSpc>
                <a:spcPct val="90000"/>
              </a:lnSpc>
            </a:pPr>
            <a:r>
              <a:rPr lang="tr-TR" altLang="tr-TR" sz="2400"/>
              <a:t>Zarar vermesine rağmen madde kullanmaya devam etme,</a:t>
            </a:r>
          </a:p>
          <a:p>
            <a:pPr>
              <a:lnSpc>
                <a:spcPct val="90000"/>
              </a:lnSpc>
            </a:pPr>
            <a:r>
              <a:rPr lang="tr-TR" altLang="tr-TR" sz="2400"/>
              <a:t>Aile, iş ve çevre ilişkilerinde bozulma,</a:t>
            </a:r>
          </a:p>
          <a:p>
            <a:pPr>
              <a:lnSpc>
                <a:spcPct val="90000"/>
              </a:lnSpc>
            </a:pPr>
            <a:r>
              <a:rPr lang="tr-TR" altLang="tr-TR" sz="2400"/>
              <a:t>Başarısız bırakma girişimleri,</a:t>
            </a:r>
          </a:p>
          <a:p>
            <a:pPr>
              <a:lnSpc>
                <a:spcPct val="90000"/>
              </a:lnSpc>
            </a:pPr>
            <a:r>
              <a:rPr lang="tr-TR" altLang="tr-TR" sz="2400"/>
              <a:t>Bıraktığı zaman ruhsal ya da fiziksel yoksunluk belirtilerinin ortaya çıkması (huzursuzluk, uykusuzluk vb) gözlenebilir.</a:t>
            </a:r>
          </a:p>
        </p:txBody>
      </p:sp>
    </p:spTree>
    <p:extLst>
      <p:ext uri="{BB962C8B-B14F-4D97-AF65-F5344CB8AC3E}">
        <p14:creationId xmlns:p14="http://schemas.microsoft.com/office/powerpoint/2010/main" val="103202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 vert="horz" lIns="91440" tIns="45720" rIns="91440" bIns="45720" anchor="b" anchorCtr="0">
            <a:normAutofit/>
          </a:bodyPr>
          <a:lstStyle/>
          <a:p>
            <a:r>
              <a:rPr lang="tr-TR">
                <a:solidFill>
                  <a:srgbClr val="F2750E"/>
                </a:solidFill>
                <a:latin typeface="Anton"/>
                <a:ea typeface="+mj-lt"/>
                <a:cs typeface="+mj-lt"/>
              </a:rPr>
              <a:t>TEKNOLOJİK DEĞİŞİM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447800"/>
            <a:ext cx="8153400" cy="105157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Noto Sans Symbols,Sans-Serif"/>
              <a:buChar char="❧"/>
            </a:pPr>
            <a:r>
              <a:rPr lang="tr-TR">
                <a:ea typeface="+mn-lt"/>
                <a:cs typeface="+mn-lt"/>
              </a:rPr>
              <a:t>DÜNYA YÜZÜNDEKİ TÜM İCATLARIN %99’U </a:t>
            </a:r>
            <a:endParaRPr lang="en-US">
              <a:ea typeface="+mn-lt"/>
              <a:cs typeface="+mn-lt"/>
            </a:endParaRPr>
          </a:p>
          <a:p>
            <a:pPr marL="285750" indent="-285750">
              <a:spcBef>
                <a:spcPts val="420"/>
              </a:spcBef>
              <a:buFont typeface="Noto Sans Symbols,Sans-Serif"/>
              <a:buChar char="❧"/>
            </a:pPr>
            <a:r>
              <a:rPr lang="tr-TR">
                <a:ea typeface="+mn-lt"/>
                <a:cs typeface="+mn-lt"/>
              </a:rPr>
              <a:t>BİLİNEN TARİHİN % 1 İNDE YAPILDI</a:t>
            </a:r>
            <a:endParaRPr lang="en-US">
              <a:ea typeface="+mn-lt"/>
              <a:cs typeface="+mn-lt"/>
            </a:endParaRPr>
          </a:p>
          <a:p>
            <a:pPr marL="285750" indent="-285750">
              <a:spcBef>
                <a:spcPts val="560"/>
              </a:spcBef>
              <a:buFont typeface="Noto Sans Symbols,Sans-Serif"/>
              <a:buChar char="❧"/>
            </a:pPr>
            <a:r>
              <a:rPr lang="tr-TR">
                <a:ea typeface="+mn-lt"/>
                <a:cs typeface="+mn-lt"/>
              </a:rPr>
              <a:t>GÜNÜMÜZ TEKNOLOJİSİ PARABOLİK BİR GELİŞİM GÖSTERİYOR</a:t>
            </a:r>
          </a:p>
        </p:txBody>
      </p:sp>
      <p:pic>
        <p:nvPicPr>
          <p:cNvPr id="20" name="Picture 3" descr="C:\Users\neu\Desktop\1000ppi\Varlık 2@1000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0338" y="152400"/>
            <a:ext cx="1363662" cy="935332"/>
          </a:xfrm>
          <a:prstGeom prst="rect">
            <a:avLst/>
          </a:prstGeom>
          <a:noFill/>
        </p:spPr>
      </p:pic>
      <p:pic>
        <p:nvPicPr>
          <p:cNvPr id="21" name="Picture 20" descr="L:\asus d yedek tüm işler\logolarım\logo antetli kartvizit vs\sedatirgil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6400800"/>
            <a:ext cx="980202" cy="457200"/>
          </a:xfrm>
          <a:prstGeom prst="rect">
            <a:avLst/>
          </a:prstGeom>
          <a:noFill/>
        </p:spPr>
      </p:pic>
      <p:cxnSp>
        <p:nvCxnSpPr>
          <p:cNvPr id="29" name="Google Shape;122;p16">
            <a:extLst>
              <a:ext uri="{FF2B5EF4-FFF2-40B4-BE49-F238E27FC236}">
                <a16:creationId xmlns:a16="http://schemas.microsoft.com/office/drawing/2014/main" id="{5561FE84-46CB-4940-8EAD-A46F85E53197}"/>
              </a:ext>
            </a:extLst>
          </p:cNvPr>
          <p:cNvCxnSpPr/>
          <p:nvPr/>
        </p:nvCxnSpPr>
        <p:spPr>
          <a:xfrm>
            <a:off x="1642943" y="6002427"/>
            <a:ext cx="5976937" cy="0"/>
          </a:xfrm>
          <a:prstGeom prst="straightConnector1">
            <a:avLst/>
          </a:prstGeom>
          <a:noFill/>
          <a:ln w="53975" cap="flat" cmpd="sng">
            <a:solidFill>
              <a:srgbClr val="FFFF00">
                <a:alpha val="98823"/>
              </a:srgbClr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30" name="Google Shape;123;p16">
            <a:extLst>
              <a:ext uri="{FF2B5EF4-FFF2-40B4-BE49-F238E27FC236}">
                <a16:creationId xmlns:a16="http://schemas.microsoft.com/office/drawing/2014/main" id="{C00B9888-D7ED-4213-9059-9A12DD3121E7}"/>
              </a:ext>
            </a:extLst>
          </p:cNvPr>
          <p:cNvCxnSpPr/>
          <p:nvPr/>
        </p:nvCxnSpPr>
        <p:spPr>
          <a:xfrm rot="10800000">
            <a:off x="1642943" y="3481477"/>
            <a:ext cx="0" cy="2520950"/>
          </a:xfrm>
          <a:prstGeom prst="straightConnector1">
            <a:avLst/>
          </a:prstGeom>
          <a:noFill/>
          <a:ln w="53975" cap="flat" cmpd="sng">
            <a:solidFill>
              <a:srgbClr val="FFFF00">
                <a:alpha val="98823"/>
              </a:srgbClr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31" name="Google Shape;124;p16">
            <a:extLst>
              <a:ext uri="{FF2B5EF4-FFF2-40B4-BE49-F238E27FC236}">
                <a16:creationId xmlns:a16="http://schemas.microsoft.com/office/drawing/2014/main" id="{E20A1EBC-F767-452C-930D-24EC2C61B025}"/>
              </a:ext>
            </a:extLst>
          </p:cNvPr>
          <p:cNvSpPr/>
          <p:nvPr/>
        </p:nvSpPr>
        <p:spPr>
          <a:xfrm>
            <a:off x="1915783" y="3298076"/>
            <a:ext cx="5627688" cy="2433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119999"/>
                </a:moveTo>
                <a:cubicBezTo>
                  <a:pt x="13713" y="117512"/>
                  <a:pt x="27426" y="115024"/>
                  <a:pt x="41265" y="111219"/>
                </a:cubicBezTo>
                <a:cubicBezTo>
                  <a:pt x="55105" y="107414"/>
                  <a:pt x="71856" y="105853"/>
                  <a:pt x="83037" y="97170"/>
                </a:cubicBezTo>
                <a:cubicBezTo>
                  <a:pt x="94219" y="88487"/>
                  <a:pt x="102194" y="75317"/>
                  <a:pt x="108354" y="59121"/>
                </a:cubicBezTo>
                <a:cubicBezTo>
                  <a:pt x="114514" y="42926"/>
                  <a:pt x="120000" y="0"/>
                  <a:pt x="120000" y="0"/>
                </a:cubicBezTo>
                <a:lnTo>
                  <a:pt x="120000" y="0"/>
                </a:lnTo>
              </a:path>
            </a:pathLst>
          </a:custGeom>
          <a:noFill/>
          <a:ln w="698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tr-TR" sz="1800" b="0" i="0" u="none" strike="noStrike" cap="none">
              <a:solidFill>
                <a:srgbClr val="F2750E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2" name="Google Shape;125;p16">
            <a:extLst>
              <a:ext uri="{FF2B5EF4-FFF2-40B4-BE49-F238E27FC236}">
                <a16:creationId xmlns:a16="http://schemas.microsoft.com/office/drawing/2014/main" id="{194D5FC9-E04E-490B-A0B1-D7CA5BC135F4}"/>
              </a:ext>
            </a:extLst>
          </p:cNvPr>
          <p:cNvSpPr txBox="1"/>
          <p:nvPr/>
        </p:nvSpPr>
        <p:spPr>
          <a:xfrm>
            <a:off x="1930280" y="5281702"/>
            <a:ext cx="936625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</a:pPr>
            <a:r>
              <a:rPr lang="tr-TR" sz="1800" b="0" i="0" u="none" strike="noStrike" cap="none">
                <a:solidFill>
                  <a:srgbClr val="F2750E"/>
                </a:solidFill>
                <a:latin typeface="Arial"/>
                <a:ea typeface="Arial"/>
                <a:cs typeface="Arial"/>
                <a:sym typeface="Arial"/>
              </a:rPr>
              <a:t>neolitik</a:t>
            </a:r>
            <a:endParaRPr lang="tr-TR">
              <a:solidFill>
                <a:srgbClr val="F2750E"/>
              </a:solidFill>
            </a:endParaRPr>
          </a:p>
        </p:txBody>
      </p:sp>
      <p:sp>
        <p:nvSpPr>
          <p:cNvPr id="33" name="Google Shape;126;p16">
            <a:extLst>
              <a:ext uri="{FF2B5EF4-FFF2-40B4-BE49-F238E27FC236}">
                <a16:creationId xmlns:a16="http://schemas.microsoft.com/office/drawing/2014/main" id="{7F57333A-E89D-4918-B16F-175E8D8E15B7}"/>
              </a:ext>
            </a:extLst>
          </p:cNvPr>
          <p:cNvSpPr/>
          <p:nvPr/>
        </p:nvSpPr>
        <p:spPr>
          <a:xfrm>
            <a:off x="3587630" y="4994365"/>
            <a:ext cx="146685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</a:pPr>
            <a:r>
              <a:rPr lang="tr-TR" sz="1800" b="0" i="0" u="none" strike="noStrike" cap="none">
                <a:solidFill>
                  <a:srgbClr val="F2750E"/>
                </a:solidFill>
                <a:latin typeface="Arial"/>
                <a:ea typeface="Arial"/>
                <a:cs typeface="Arial"/>
                <a:sym typeface="Arial"/>
              </a:rPr>
              <a:t>Antik dönem</a:t>
            </a:r>
            <a:endParaRPr lang="tr-TR">
              <a:solidFill>
                <a:srgbClr val="F2750E"/>
              </a:solidFill>
            </a:endParaRPr>
          </a:p>
        </p:txBody>
      </p:sp>
      <p:sp>
        <p:nvSpPr>
          <p:cNvPr id="34" name="Google Shape;127;p16">
            <a:extLst>
              <a:ext uri="{FF2B5EF4-FFF2-40B4-BE49-F238E27FC236}">
                <a16:creationId xmlns:a16="http://schemas.microsoft.com/office/drawing/2014/main" id="{4D3DBF7F-379D-4801-BC9C-26EE3B5E08F1}"/>
              </a:ext>
            </a:extLst>
          </p:cNvPr>
          <p:cNvSpPr/>
          <p:nvPr/>
        </p:nvSpPr>
        <p:spPr>
          <a:xfrm>
            <a:off x="5746630" y="4705440"/>
            <a:ext cx="6985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</a:pPr>
            <a:r>
              <a:rPr lang="tr-TR" sz="1800" b="0" i="0" u="none" strike="noStrike" cap="none">
                <a:solidFill>
                  <a:srgbClr val="F2750E"/>
                </a:solidFill>
                <a:latin typeface="Arial"/>
                <a:ea typeface="Arial"/>
                <a:cs typeface="Arial"/>
                <a:sym typeface="Arial"/>
              </a:rPr>
              <a:t>1800</a:t>
            </a:r>
            <a:endParaRPr lang="tr-TR">
              <a:solidFill>
                <a:srgbClr val="F2750E"/>
              </a:solidFill>
            </a:endParaRPr>
          </a:p>
        </p:txBody>
      </p:sp>
      <p:sp>
        <p:nvSpPr>
          <p:cNvPr id="35" name="Google Shape;128;p16">
            <a:extLst>
              <a:ext uri="{FF2B5EF4-FFF2-40B4-BE49-F238E27FC236}">
                <a16:creationId xmlns:a16="http://schemas.microsoft.com/office/drawing/2014/main" id="{EF805B64-0E88-42DC-8C9E-FBA277CCF561}"/>
              </a:ext>
            </a:extLst>
          </p:cNvPr>
          <p:cNvSpPr/>
          <p:nvPr/>
        </p:nvSpPr>
        <p:spPr>
          <a:xfrm>
            <a:off x="6754693" y="3481477"/>
            <a:ext cx="698500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</a:pPr>
            <a:r>
              <a:rPr lang="tr-TR" sz="1800" b="0" i="0" u="none" strike="noStrike" cap="none">
                <a:solidFill>
                  <a:srgbClr val="F2750E"/>
                </a:solidFill>
                <a:latin typeface="Arial"/>
                <a:ea typeface="Arial"/>
                <a:cs typeface="Arial"/>
                <a:sym typeface="Arial"/>
              </a:rPr>
              <a:t>2000</a:t>
            </a:r>
            <a:endParaRPr lang="tr-TR">
              <a:solidFill>
                <a:srgbClr val="F2750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64" y="737558"/>
            <a:ext cx="6788989" cy="914400"/>
          </a:xfrm>
          <a:solidFill>
            <a:schemeClr val="bg1"/>
          </a:solidFill>
        </p:spPr>
        <p:txBody>
          <a:bodyPr vert="horz" lIns="91440" tIns="45720" rIns="91440" bIns="45720" anchor="b" anchorCtr="0">
            <a:normAutofit fontScale="90000"/>
          </a:bodyPr>
          <a:lstStyle/>
          <a:p>
            <a:r>
              <a:rPr lang="tr-TR">
                <a:solidFill>
                  <a:srgbClr val="F2750E"/>
                </a:solidFill>
                <a:latin typeface="Anton"/>
                <a:ea typeface="+mj-lt"/>
                <a:cs typeface="+mj-lt"/>
              </a:rPr>
              <a:t>YAŞAMIN HER DÖNEMİNDE TEKNOLOJİ VE ENERJİ BAĞIMLISI OLUNACAK</a:t>
            </a:r>
          </a:p>
          <a:p>
            <a:endParaRPr lang="tr-TR">
              <a:solidFill>
                <a:srgbClr val="F2750E"/>
              </a:solidFill>
              <a:latin typeface="Anton"/>
              <a:ea typeface="+mj-lt"/>
              <a:cs typeface="+mj-lt"/>
            </a:endParaRPr>
          </a:p>
        </p:txBody>
      </p:sp>
      <p:pic>
        <p:nvPicPr>
          <p:cNvPr id="20" name="Picture 3" descr="C:\Users\neu\Desktop\1000ppi\Varlık 2@1000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0338" y="152400"/>
            <a:ext cx="1363662" cy="935332"/>
          </a:xfrm>
          <a:prstGeom prst="rect">
            <a:avLst/>
          </a:prstGeom>
          <a:noFill/>
        </p:spPr>
      </p:pic>
      <p:pic>
        <p:nvPicPr>
          <p:cNvPr id="21" name="Picture 20" descr="L:\asus d yedek tüm işler\logolarım\logo antetli kartvizit vs\sedatirgil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6400800"/>
            <a:ext cx="980202" cy="457200"/>
          </a:xfrm>
          <a:prstGeom prst="rect">
            <a:avLst/>
          </a:prstGeom>
          <a:noFill/>
        </p:spPr>
      </p:pic>
      <p:pic>
        <p:nvPicPr>
          <p:cNvPr id="5" name="Resim 5" descr="kişi, iç mekan, küçük, oğlan içeren bir resim&#10;&#10;Açıklama otomatik olarak oluşturuldu">
            <a:extLst>
              <a:ext uri="{FF2B5EF4-FFF2-40B4-BE49-F238E27FC236}">
                <a16:creationId xmlns:a16="http://schemas.microsoft.com/office/drawing/2014/main" id="{89E95FA6-58B9-406F-B156-515E8C9159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148" y="1305577"/>
            <a:ext cx="3571336" cy="2003978"/>
          </a:xfrm>
          <a:prstGeom prst="rect">
            <a:avLst/>
          </a:prstGeom>
        </p:spPr>
      </p:pic>
      <p:pic>
        <p:nvPicPr>
          <p:cNvPr id="7" name="Resim 7" descr="açık hava, kişi, köpek, insanlar içeren bir resim&#10;&#10;Açıklama otomatik olarak oluşturuldu">
            <a:extLst>
              <a:ext uri="{FF2B5EF4-FFF2-40B4-BE49-F238E27FC236}">
                <a16:creationId xmlns:a16="http://schemas.microsoft.com/office/drawing/2014/main" id="{DBE08DF0-0BD4-4E67-A5C4-F9653B2D91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148" y="3369605"/>
            <a:ext cx="3571336" cy="2706714"/>
          </a:xfrm>
          <a:prstGeom prst="rect">
            <a:avLst/>
          </a:prstGeom>
        </p:spPr>
      </p:pic>
      <p:pic>
        <p:nvPicPr>
          <p:cNvPr id="17" name="Google Shape;173;p22">
            <a:extLst>
              <a:ext uri="{FF2B5EF4-FFF2-40B4-BE49-F238E27FC236}">
                <a16:creationId xmlns:a16="http://schemas.microsoft.com/office/drawing/2014/main" id="{AF6419DC-4B23-45A7-BDFB-47502300ED08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66007" y="1306294"/>
            <a:ext cx="3679313" cy="2006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Resim 8" descr="metin, iç mekan, yer, duvar içeren bir resim&#10;&#10;Açıklama otomatik olarak oluşturuldu">
            <a:extLst>
              <a:ext uri="{FF2B5EF4-FFF2-40B4-BE49-F238E27FC236}">
                <a16:creationId xmlns:a16="http://schemas.microsoft.com/office/drawing/2014/main" id="{31C5C247-EE9B-47DC-A8DD-F11141FA1D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63375" y="3346187"/>
            <a:ext cx="3683479" cy="272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61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64" y="737558"/>
            <a:ext cx="6788989" cy="914400"/>
          </a:xfrm>
          <a:solidFill>
            <a:schemeClr val="bg1"/>
          </a:solidFill>
        </p:spPr>
        <p:txBody>
          <a:bodyPr vert="horz" lIns="91440" tIns="45720" rIns="91440" bIns="45720" anchor="b" anchorCtr="0">
            <a:normAutofit fontScale="90000"/>
          </a:bodyPr>
          <a:lstStyle/>
          <a:p>
            <a:r>
              <a:rPr lang="tr-TR">
                <a:solidFill>
                  <a:srgbClr val="F2750E"/>
                </a:solidFill>
                <a:latin typeface="Anton"/>
                <a:ea typeface="+mj-lt"/>
                <a:cs typeface="+mj-lt"/>
              </a:rPr>
              <a:t>YAŞAMIN HER DÖNEMİNDE TEKNOLOJİ VE ENERJİ BAĞIMLISI OLUNACAK</a:t>
            </a:r>
          </a:p>
          <a:p>
            <a:endParaRPr lang="tr-TR">
              <a:solidFill>
                <a:srgbClr val="F2750E"/>
              </a:solidFill>
              <a:latin typeface="Anton"/>
              <a:ea typeface="+mj-lt"/>
              <a:cs typeface="+mj-lt"/>
            </a:endParaRPr>
          </a:p>
        </p:txBody>
      </p:sp>
      <p:pic>
        <p:nvPicPr>
          <p:cNvPr id="20" name="Picture 3" descr="C:\Users\neu\Desktop\1000ppi\Varlık 2@1000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0338" y="152400"/>
            <a:ext cx="1363662" cy="935332"/>
          </a:xfrm>
          <a:prstGeom prst="rect">
            <a:avLst/>
          </a:prstGeom>
          <a:noFill/>
        </p:spPr>
      </p:pic>
      <p:pic>
        <p:nvPicPr>
          <p:cNvPr id="21" name="Picture 20" descr="L:\asus d yedek tüm işler\logolarım\logo antetli kartvizit vs\sedatirgil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6400800"/>
            <a:ext cx="980202" cy="457200"/>
          </a:xfrm>
          <a:prstGeom prst="rect">
            <a:avLst/>
          </a:prstGeom>
          <a:noFill/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5468AB55-3881-4917-BAF6-1EF43CAD6204}"/>
              </a:ext>
            </a:extLst>
          </p:cNvPr>
          <p:cNvSpPr txBox="1"/>
          <p:nvPr/>
        </p:nvSpPr>
        <p:spPr>
          <a:xfrm>
            <a:off x="215660" y="1224951"/>
            <a:ext cx="4123426" cy="427809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har char="•"/>
            </a:pPr>
            <a:r>
              <a:rPr lang="tr-TR" sz="1600">
                <a:solidFill>
                  <a:srgbClr val="F2750E"/>
                </a:solidFill>
                <a:latin typeface="Palatino Linotype"/>
                <a:cs typeface="Arial"/>
              </a:rPr>
              <a:t>ÇOK HIZLI DEĞİŞEN GÜNDEM</a:t>
            </a:r>
            <a:r>
              <a:rPr lang="en-US" sz="1600">
                <a:solidFill>
                  <a:srgbClr val="F2750E"/>
                </a:solidFill>
                <a:latin typeface="Palatino Linotype"/>
                <a:cs typeface="Arial"/>
              </a:rPr>
              <a:t>​</a:t>
            </a:r>
          </a:p>
          <a:p>
            <a:endParaRPr lang="en-US" sz="1600">
              <a:solidFill>
                <a:srgbClr val="F2750E"/>
              </a:solidFill>
              <a:latin typeface="Palatino Linotype"/>
              <a:cs typeface="Arial"/>
            </a:endParaRPr>
          </a:p>
          <a:p>
            <a:pPr>
              <a:buChar char="•"/>
            </a:pPr>
            <a:r>
              <a:rPr lang="tr-TR" sz="1600">
                <a:solidFill>
                  <a:srgbClr val="F2750E"/>
                </a:solidFill>
                <a:latin typeface="Palatino Linotype"/>
                <a:cs typeface="Arial"/>
              </a:rPr>
              <a:t>DUYARSIZLAŞMA –NORMALİZASYON-</a:t>
            </a:r>
            <a:r>
              <a:rPr lang="en-US" sz="1600">
                <a:solidFill>
                  <a:srgbClr val="F2750E"/>
                </a:solidFill>
                <a:latin typeface="Palatino Linotype"/>
                <a:cs typeface="Arial"/>
              </a:rPr>
              <a:t>​</a:t>
            </a:r>
          </a:p>
          <a:p>
            <a:endParaRPr lang="en-US" sz="1600">
              <a:solidFill>
                <a:srgbClr val="F2750E"/>
              </a:solidFill>
              <a:latin typeface="Palatino Linotype"/>
              <a:cs typeface="Arial"/>
            </a:endParaRPr>
          </a:p>
          <a:p>
            <a:pPr>
              <a:buChar char="•"/>
            </a:pPr>
            <a:r>
              <a:rPr lang="tr-TR" sz="1600">
                <a:solidFill>
                  <a:srgbClr val="F2750E"/>
                </a:solidFill>
                <a:latin typeface="Palatino Linotype"/>
                <a:cs typeface="Arial"/>
              </a:rPr>
              <a:t>HERŞEYDEN BİRAZ BİLEN İNSANLAR</a:t>
            </a:r>
            <a:r>
              <a:rPr lang="en-US" sz="1600">
                <a:solidFill>
                  <a:srgbClr val="F2750E"/>
                </a:solidFill>
                <a:latin typeface="Palatino Linotype"/>
                <a:cs typeface="Arial"/>
              </a:rPr>
              <a:t>​</a:t>
            </a:r>
          </a:p>
          <a:p>
            <a:endParaRPr lang="en-US" sz="1600">
              <a:solidFill>
                <a:srgbClr val="F2750E"/>
              </a:solidFill>
              <a:latin typeface="Palatino Linotype"/>
              <a:cs typeface="Arial"/>
            </a:endParaRPr>
          </a:p>
          <a:p>
            <a:pPr>
              <a:buChar char="•"/>
            </a:pPr>
            <a:r>
              <a:rPr lang="tr-TR" sz="1600">
                <a:solidFill>
                  <a:srgbClr val="F2750E"/>
                </a:solidFill>
                <a:latin typeface="Palatino Linotype"/>
                <a:cs typeface="Arial"/>
              </a:rPr>
              <a:t>“SLOGAN” YAŞAMLAR</a:t>
            </a:r>
            <a:r>
              <a:rPr lang="en-US" sz="1600">
                <a:solidFill>
                  <a:srgbClr val="F2750E"/>
                </a:solidFill>
                <a:latin typeface="Palatino Linotype"/>
                <a:cs typeface="Arial"/>
              </a:rPr>
              <a:t>​</a:t>
            </a:r>
          </a:p>
          <a:p>
            <a:endParaRPr lang="en-US" sz="1600">
              <a:solidFill>
                <a:srgbClr val="F2750E"/>
              </a:solidFill>
              <a:latin typeface="Palatino Linotype"/>
              <a:cs typeface="Arial"/>
            </a:endParaRPr>
          </a:p>
          <a:p>
            <a:pPr>
              <a:buChar char="•"/>
            </a:pPr>
            <a:r>
              <a:rPr lang="tr-TR" sz="1600">
                <a:solidFill>
                  <a:srgbClr val="F2750E"/>
                </a:solidFill>
                <a:latin typeface="Palatino Linotype"/>
                <a:cs typeface="Arial"/>
              </a:rPr>
              <a:t>“GERÇEK” DEĞİL, “EKRANDA OLAN”</a:t>
            </a:r>
            <a:r>
              <a:rPr lang="en-US" sz="1600">
                <a:solidFill>
                  <a:srgbClr val="F2750E"/>
                </a:solidFill>
                <a:latin typeface="Palatino Linotype"/>
                <a:cs typeface="Arial"/>
              </a:rPr>
              <a:t>​</a:t>
            </a:r>
          </a:p>
          <a:p>
            <a:endParaRPr lang="en-US" sz="1600">
              <a:solidFill>
                <a:srgbClr val="F2750E"/>
              </a:solidFill>
              <a:latin typeface="Palatino Linotype"/>
              <a:cs typeface="Arial"/>
            </a:endParaRPr>
          </a:p>
          <a:p>
            <a:pPr>
              <a:buChar char="•"/>
            </a:pPr>
            <a:r>
              <a:rPr lang="tr-TR" sz="1600">
                <a:solidFill>
                  <a:srgbClr val="F2750E"/>
                </a:solidFill>
                <a:latin typeface="Palatino Linotype"/>
                <a:cs typeface="Arial"/>
              </a:rPr>
              <a:t>BİREYSELLEŞME</a:t>
            </a:r>
            <a:r>
              <a:rPr lang="en-US" sz="1600">
                <a:solidFill>
                  <a:srgbClr val="F2750E"/>
                </a:solidFill>
                <a:latin typeface="Palatino Linotype"/>
                <a:cs typeface="Arial"/>
              </a:rPr>
              <a:t>​</a:t>
            </a:r>
          </a:p>
          <a:p>
            <a:endParaRPr lang="en-US" sz="1600">
              <a:solidFill>
                <a:srgbClr val="F2750E"/>
              </a:solidFill>
              <a:latin typeface="Palatino Linotype"/>
              <a:cs typeface="Arial"/>
            </a:endParaRPr>
          </a:p>
          <a:p>
            <a:pPr>
              <a:buChar char="•"/>
            </a:pPr>
            <a:r>
              <a:rPr lang="tr-TR" sz="1600">
                <a:solidFill>
                  <a:srgbClr val="F2750E"/>
                </a:solidFill>
                <a:latin typeface="Palatino Linotype"/>
                <a:cs typeface="Arial"/>
              </a:rPr>
              <a:t>AZALAN İLETİŞİM VE EMPATİ</a:t>
            </a:r>
            <a:r>
              <a:rPr lang="en-US" sz="1600">
                <a:solidFill>
                  <a:srgbClr val="F2750E"/>
                </a:solidFill>
                <a:latin typeface="Palatino Linotype"/>
                <a:cs typeface="Arial"/>
              </a:rPr>
              <a:t>​</a:t>
            </a:r>
          </a:p>
          <a:p>
            <a:endParaRPr lang="en-US" sz="1600">
              <a:solidFill>
                <a:srgbClr val="F2750E"/>
              </a:solidFill>
              <a:latin typeface="Palatino Linotype"/>
              <a:cs typeface="Arial"/>
            </a:endParaRPr>
          </a:p>
          <a:p>
            <a:pPr>
              <a:buChar char="•"/>
            </a:pPr>
            <a:r>
              <a:rPr lang="tr-TR" sz="1600">
                <a:solidFill>
                  <a:srgbClr val="F2750E"/>
                </a:solidFill>
                <a:latin typeface="Palatino Linotype"/>
                <a:cs typeface="Arial"/>
              </a:rPr>
              <a:t>ARTAN BİREYSEL ÇATIŞMA-KİŞİLİK BOZUKLUĞU</a:t>
            </a:r>
            <a:r>
              <a:rPr lang="en-US" sz="1600">
                <a:solidFill>
                  <a:srgbClr val="F2750E"/>
                </a:solidFill>
                <a:latin typeface="Palatino Linotype"/>
                <a:cs typeface="Arial"/>
              </a:rPr>
              <a:t>​</a:t>
            </a:r>
          </a:p>
        </p:txBody>
      </p:sp>
      <p:pic>
        <p:nvPicPr>
          <p:cNvPr id="4" name="Resim 5" descr="kişi, iç mekan, yatak, yerleştirme içeren bir resim&#10;&#10;Açıklama otomatik olarak oluşturuldu">
            <a:extLst>
              <a:ext uri="{FF2B5EF4-FFF2-40B4-BE49-F238E27FC236}">
                <a16:creationId xmlns:a16="http://schemas.microsoft.com/office/drawing/2014/main" id="{E78D0F38-0AAD-4445-8C98-636CD131BC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5571" y="1251003"/>
            <a:ext cx="4632384" cy="333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16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8">
            <a:extLst>
              <a:ext uri="{FF2B5EF4-FFF2-40B4-BE49-F238E27FC236}">
                <a16:creationId xmlns:a16="http://schemas.microsoft.com/office/drawing/2014/main" id="{B95D6BEA-E032-4CD3-86E2-1E2C7079D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7268" y="677174"/>
            <a:ext cx="2743200" cy="274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64" y="737558"/>
            <a:ext cx="6788989" cy="914400"/>
          </a:xfrm>
          <a:solidFill>
            <a:schemeClr val="bg1"/>
          </a:solidFill>
        </p:spPr>
        <p:txBody>
          <a:bodyPr vert="horz" lIns="91440" tIns="45720" rIns="91440" bIns="45720" anchor="b" anchorCtr="0">
            <a:normAutofit/>
          </a:bodyPr>
          <a:lstStyle/>
          <a:p>
            <a:r>
              <a:rPr lang="tr-TR">
                <a:solidFill>
                  <a:srgbClr val="F2750E"/>
                </a:solidFill>
                <a:latin typeface="Anton"/>
                <a:ea typeface="+mj-lt"/>
                <a:cs typeface="+mj-lt"/>
              </a:rPr>
              <a:t>YENİ BİR YAŞAM BİÇİMİ </a:t>
            </a:r>
          </a:p>
          <a:p>
            <a:endParaRPr lang="tr-TR">
              <a:solidFill>
                <a:srgbClr val="F2750E"/>
              </a:solidFill>
              <a:latin typeface="Anton"/>
              <a:ea typeface="+mj-lt"/>
              <a:cs typeface="+mj-lt"/>
            </a:endParaRPr>
          </a:p>
        </p:txBody>
      </p:sp>
      <p:pic>
        <p:nvPicPr>
          <p:cNvPr id="20" name="Picture 3" descr="C:\Users\neu\Desktop\1000ppi\Varlık 2@1000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0338" y="152400"/>
            <a:ext cx="1363662" cy="935332"/>
          </a:xfrm>
          <a:prstGeom prst="rect">
            <a:avLst/>
          </a:prstGeom>
          <a:noFill/>
        </p:spPr>
      </p:pic>
      <p:pic>
        <p:nvPicPr>
          <p:cNvPr id="21" name="Picture 20" descr="L:\asus d yedek tüm işler\logolarım\logo antetli kartvizit vs\sedatirgil 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6400800"/>
            <a:ext cx="980202" cy="457200"/>
          </a:xfrm>
          <a:prstGeom prst="rect">
            <a:avLst/>
          </a:prstGeom>
          <a:noFill/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5468AB55-3881-4917-BAF6-1EF43CAD6204}"/>
              </a:ext>
            </a:extLst>
          </p:cNvPr>
          <p:cNvSpPr txBox="1"/>
          <p:nvPr/>
        </p:nvSpPr>
        <p:spPr>
          <a:xfrm>
            <a:off x="215660" y="1224951"/>
            <a:ext cx="4123426" cy="242117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Noto Sans Symbols,Sans-Serif"/>
              <a:buChar char="❧"/>
            </a:pPr>
            <a:r>
              <a:rPr lang="tr-TR" sz="1600" dirty="0">
                <a:solidFill>
                  <a:srgbClr val="F2750E"/>
                </a:solidFill>
                <a:ea typeface="+mn-lt"/>
                <a:cs typeface="+mn-lt"/>
              </a:rPr>
              <a:t>YOUTUBER</a:t>
            </a:r>
            <a:endParaRPr lang="en-US" sz="1600" dirty="0">
              <a:solidFill>
                <a:srgbClr val="F2750E"/>
              </a:solidFill>
              <a:ea typeface="+mn-lt"/>
              <a:cs typeface="+mn-lt"/>
            </a:endParaRPr>
          </a:p>
          <a:p>
            <a:pPr marL="285750" indent="-285750">
              <a:spcBef>
                <a:spcPts val="420"/>
              </a:spcBef>
              <a:buFont typeface="Noto Sans Symbols,Sans-Serif"/>
              <a:buChar char="❧"/>
            </a:pPr>
            <a:r>
              <a:rPr lang="tr-TR" sz="1600" dirty="0">
                <a:solidFill>
                  <a:srgbClr val="F2750E"/>
                </a:solidFill>
                <a:ea typeface="+mn-lt"/>
                <a:cs typeface="+mn-lt"/>
              </a:rPr>
              <a:t>PROGAMER</a:t>
            </a:r>
            <a:endParaRPr lang="en-US" sz="1600" dirty="0">
              <a:solidFill>
                <a:srgbClr val="F2750E"/>
              </a:solidFill>
              <a:ea typeface="+mn-lt"/>
              <a:cs typeface="+mn-lt"/>
            </a:endParaRPr>
          </a:p>
          <a:p>
            <a:pPr marL="285750" indent="-285750">
              <a:spcBef>
                <a:spcPts val="420"/>
              </a:spcBef>
              <a:buFont typeface="Noto Sans Symbols,Sans-Serif"/>
              <a:buChar char="❧"/>
            </a:pPr>
            <a:r>
              <a:rPr lang="tr-TR" sz="1600" dirty="0">
                <a:solidFill>
                  <a:srgbClr val="F2750E"/>
                </a:solidFill>
                <a:ea typeface="+mn-lt"/>
                <a:cs typeface="+mn-lt"/>
              </a:rPr>
              <a:t>PERİGİRL</a:t>
            </a:r>
            <a:endParaRPr lang="en-US" sz="1600" dirty="0">
              <a:solidFill>
                <a:srgbClr val="F2750E"/>
              </a:solidFill>
              <a:ea typeface="+mn-lt"/>
              <a:cs typeface="+mn-lt"/>
            </a:endParaRPr>
          </a:p>
          <a:p>
            <a:pPr marL="285750" indent="-285750">
              <a:spcBef>
                <a:spcPts val="420"/>
              </a:spcBef>
              <a:buFont typeface="Noto Sans Symbols,Sans-Serif"/>
              <a:buChar char="❧"/>
            </a:pPr>
            <a:r>
              <a:rPr lang="tr-TR" sz="1600" dirty="0">
                <a:solidFill>
                  <a:srgbClr val="F2750E"/>
                </a:solidFill>
                <a:ea typeface="+mn-lt"/>
                <a:cs typeface="+mn-lt"/>
              </a:rPr>
              <a:t>STUMBLR</a:t>
            </a:r>
            <a:endParaRPr lang="en-US" sz="1600" dirty="0">
              <a:solidFill>
                <a:srgbClr val="F2750E"/>
              </a:solidFill>
              <a:ea typeface="+mn-lt"/>
              <a:cs typeface="+mn-lt"/>
            </a:endParaRPr>
          </a:p>
          <a:p>
            <a:pPr marL="285750" indent="-285750">
              <a:spcBef>
                <a:spcPts val="420"/>
              </a:spcBef>
              <a:buFont typeface="Noto Sans Symbols,Sans-Serif"/>
              <a:buChar char="❧"/>
            </a:pPr>
            <a:r>
              <a:rPr lang="tr-TR" sz="1600" dirty="0" smtClean="0">
                <a:solidFill>
                  <a:srgbClr val="F2750E"/>
                </a:solidFill>
                <a:ea typeface="+mn-lt"/>
                <a:cs typeface="+mn-lt"/>
              </a:rPr>
              <a:t>WİNER</a:t>
            </a:r>
          </a:p>
          <a:p>
            <a:pPr marL="285750" indent="-285750">
              <a:spcBef>
                <a:spcPts val="420"/>
              </a:spcBef>
              <a:buFont typeface="Noto Sans Symbols,Sans-Serif"/>
              <a:buChar char="❧"/>
            </a:pPr>
            <a:r>
              <a:rPr lang="tr-TR" sz="1600" dirty="0" smtClean="0">
                <a:solidFill>
                  <a:srgbClr val="F2750E"/>
                </a:solidFill>
                <a:ea typeface="+mn-lt"/>
                <a:cs typeface="+mn-lt"/>
              </a:rPr>
              <a:t>DEEPFAKE</a:t>
            </a:r>
            <a:endParaRPr lang="en-US" sz="1600" dirty="0">
              <a:solidFill>
                <a:srgbClr val="F2750E"/>
              </a:solidFill>
              <a:ea typeface="+mn-lt"/>
              <a:cs typeface="+mn-lt"/>
            </a:endParaRPr>
          </a:p>
          <a:p>
            <a:pPr marL="285750" indent="-285750">
              <a:spcBef>
                <a:spcPts val="420"/>
              </a:spcBef>
              <a:buFont typeface="Arial"/>
              <a:buChar char="•"/>
            </a:pPr>
            <a:endParaRPr lang="en-US" sz="1600" dirty="0">
              <a:solidFill>
                <a:srgbClr val="F2750E"/>
              </a:solidFill>
              <a:ea typeface="+mn-lt"/>
              <a:cs typeface="+mn-lt"/>
            </a:endParaRPr>
          </a:p>
          <a:p>
            <a:pPr marL="285750" indent="-285750">
              <a:spcBef>
                <a:spcPts val="420"/>
              </a:spcBef>
              <a:buFont typeface="Noto Sans Symbols,Sans-Serif"/>
              <a:buChar char="❧"/>
            </a:pPr>
            <a:r>
              <a:rPr lang="tr-TR" sz="1600" dirty="0">
                <a:solidFill>
                  <a:srgbClr val="F2750E"/>
                </a:solidFill>
                <a:ea typeface="+mn-lt"/>
                <a:cs typeface="+mn-lt"/>
              </a:rPr>
              <a:t>ANLAYIŞIMIZ DEĞİŞMELİ</a:t>
            </a:r>
            <a:endParaRPr lang="en-US" dirty="0">
              <a:solidFill>
                <a:srgbClr val="F2750E"/>
              </a:solidFill>
            </a:endParaRPr>
          </a:p>
        </p:txBody>
      </p:sp>
      <p:pic>
        <p:nvPicPr>
          <p:cNvPr id="5" name="Resim 5" descr="metin içeren bir resim&#10;&#10;Açıklama otomatik olarak oluşturuldu">
            <a:extLst>
              <a:ext uri="{FF2B5EF4-FFF2-40B4-BE49-F238E27FC236}">
                <a16:creationId xmlns:a16="http://schemas.microsoft.com/office/drawing/2014/main" id="{37E5B137-E4F9-481F-87CA-EA8EE2AEF8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4589" y="1366875"/>
            <a:ext cx="2855343" cy="1941767"/>
          </a:xfrm>
          <a:prstGeom prst="rect">
            <a:avLst/>
          </a:prstGeom>
        </p:spPr>
      </p:pic>
      <p:pic>
        <p:nvPicPr>
          <p:cNvPr id="6" name="Resim 6" descr="projektör, düzenlenmiş, otomat içeren bir resim&#10;&#10;Açıklama otomatik olarak oluşturuldu">
            <a:extLst>
              <a:ext uri="{FF2B5EF4-FFF2-40B4-BE49-F238E27FC236}">
                <a16:creationId xmlns:a16="http://schemas.microsoft.com/office/drawing/2014/main" id="{130C8F05-B97D-4283-9F72-D3914E20DA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793" y="3429000"/>
            <a:ext cx="2967486" cy="2967486"/>
          </a:xfrm>
          <a:prstGeom prst="rect">
            <a:avLst/>
          </a:prstGeom>
        </p:spPr>
      </p:pic>
      <p:pic>
        <p:nvPicPr>
          <p:cNvPr id="7" name="Resim 7">
            <a:extLst>
              <a:ext uri="{FF2B5EF4-FFF2-40B4-BE49-F238E27FC236}">
                <a16:creationId xmlns:a16="http://schemas.microsoft.com/office/drawing/2014/main" id="{CEE46C87-3136-47E5-A179-D7B1F659D0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60785" y="3425019"/>
            <a:ext cx="5503652" cy="269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79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64" y="737558"/>
            <a:ext cx="6788989" cy="914400"/>
          </a:xfrm>
          <a:solidFill>
            <a:schemeClr val="bg1"/>
          </a:solidFill>
        </p:spPr>
        <p:txBody>
          <a:bodyPr vert="horz" lIns="91440" tIns="45720" rIns="91440" bIns="45720" anchor="b" anchorCtr="0">
            <a:normAutofit/>
          </a:bodyPr>
          <a:lstStyle/>
          <a:p>
            <a:r>
              <a:rPr lang="tr-TR">
                <a:solidFill>
                  <a:srgbClr val="F2750E"/>
                </a:solidFill>
                <a:latin typeface="Anton"/>
                <a:ea typeface="+mj-lt"/>
                <a:cs typeface="+mj-lt"/>
              </a:rPr>
              <a:t>RİSKLER</a:t>
            </a:r>
            <a:endParaRPr lang="tr-TR">
              <a:solidFill>
                <a:srgbClr val="424456"/>
              </a:solidFill>
              <a:latin typeface="Anton"/>
            </a:endParaRPr>
          </a:p>
          <a:p>
            <a:endParaRPr lang="tr-TR">
              <a:solidFill>
                <a:srgbClr val="F2750E"/>
              </a:solidFill>
              <a:latin typeface="Anton"/>
              <a:ea typeface="+mj-lt"/>
              <a:cs typeface="+mj-lt"/>
            </a:endParaRPr>
          </a:p>
        </p:txBody>
      </p:sp>
      <p:pic>
        <p:nvPicPr>
          <p:cNvPr id="20" name="Picture 3" descr="C:\Users\neu\Desktop\1000ppi\Varlık 2@1000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0338" y="152400"/>
            <a:ext cx="1363662" cy="935332"/>
          </a:xfrm>
          <a:prstGeom prst="rect">
            <a:avLst/>
          </a:prstGeom>
          <a:noFill/>
        </p:spPr>
      </p:pic>
      <p:pic>
        <p:nvPicPr>
          <p:cNvPr id="21" name="Picture 20" descr="L:\asus d yedek tüm işler\logolarım\logo antetli kartvizit vs\sedatirgil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6400800"/>
            <a:ext cx="980202" cy="457200"/>
          </a:xfrm>
          <a:prstGeom prst="rect">
            <a:avLst/>
          </a:prstGeom>
          <a:noFill/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E9A4E43B-7411-4240-83DB-4A0839BEDBB5}"/>
              </a:ext>
            </a:extLst>
          </p:cNvPr>
          <p:cNvSpPr txBox="1"/>
          <p:nvPr/>
        </p:nvSpPr>
        <p:spPr>
          <a:xfrm>
            <a:off x="224287" y="1397480"/>
            <a:ext cx="5719313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tr-TR">
                <a:solidFill>
                  <a:srgbClr val="F2750E"/>
                </a:solidFill>
                <a:latin typeface="Palatino Linotype"/>
                <a:cs typeface="Segoe UI"/>
              </a:rPr>
              <a:t>ASOSYAL YAŞAM</a:t>
            </a:r>
            <a:r>
              <a:rPr lang="en-US">
                <a:solidFill>
                  <a:srgbClr val="F2750E"/>
                </a:solidFill>
                <a:latin typeface="Palatino Linotype"/>
                <a:cs typeface="Segoe UI"/>
              </a:rPr>
              <a:t>​</a:t>
            </a:r>
          </a:p>
          <a:p>
            <a:r>
              <a:rPr lang="tr-TR">
                <a:solidFill>
                  <a:srgbClr val="F2750E"/>
                </a:solidFill>
                <a:latin typeface="Palatino Linotype"/>
                <a:cs typeface="Segoe UI"/>
              </a:rPr>
              <a:t>SİBERBULYİNG</a:t>
            </a:r>
            <a:r>
              <a:rPr lang="en-US">
                <a:solidFill>
                  <a:srgbClr val="F2750E"/>
                </a:solidFill>
                <a:latin typeface="Palatino Linotype"/>
                <a:cs typeface="Segoe UI"/>
              </a:rPr>
              <a:t>​</a:t>
            </a:r>
          </a:p>
          <a:p>
            <a:r>
              <a:rPr lang="tr-TR">
                <a:solidFill>
                  <a:srgbClr val="F2750E"/>
                </a:solidFill>
                <a:latin typeface="Palatino Linotype"/>
                <a:cs typeface="Segoe UI"/>
              </a:rPr>
              <a:t>SUÇA KARIŞMA</a:t>
            </a:r>
            <a:r>
              <a:rPr lang="en-US">
                <a:solidFill>
                  <a:srgbClr val="F2750E"/>
                </a:solidFill>
                <a:latin typeface="Palatino Linotype"/>
                <a:cs typeface="Segoe UI"/>
              </a:rPr>
              <a:t>​</a:t>
            </a:r>
          </a:p>
          <a:p>
            <a:r>
              <a:rPr lang="tr-TR">
                <a:solidFill>
                  <a:srgbClr val="F2750E"/>
                </a:solidFill>
                <a:latin typeface="Palatino Linotype"/>
                <a:cs typeface="Segoe UI"/>
              </a:rPr>
              <a:t>ERKEN BİLGİLENME </a:t>
            </a:r>
            <a:r>
              <a:rPr lang="en-US">
                <a:solidFill>
                  <a:srgbClr val="F2750E"/>
                </a:solidFill>
                <a:latin typeface="Palatino Linotype"/>
                <a:cs typeface="Segoe UI"/>
              </a:rPr>
              <a:t>​</a:t>
            </a:r>
          </a:p>
          <a:p>
            <a:r>
              <a:rPr lang="tr-TR">
                <a:solidFill>
                  <a:srgbClr val="F2750E"/>
                </a:solidFill>
                <a:latin typeface="Palatino Linotype"/>
                <a:cs typeface="Segoe UI"/>
              </a:rPr>
              <a:t>ARTAN KAVRAMSAL BENLİK FARKI </a:t>
            </a:r>
            <a:r>
              <a:rPr lang="en-US">
                <a:solidFill>
                  <a:srgbClr val="F2750E"/>
                </a:solidFill>
                <a:latin typeface="Palatino Linotype"/>
                <a:cs typeface="Segoe UI"/>
              </a:rPr>
              <a:t>​</a:t>
            </a:r>
          </a:p>
          <a:p>
            <a:r>
              <a:rPr lang="tr-TR">
                <a:solidFill>
                  <a:srgbClr val="F2750E"/>
                </a:solidFill>
                <a:latin typeface="Palatino Linotype"/>
                <a:cs typeface="Segoe UI"/>
              </a:rPr>
              <a:t>VE  ARTAN  ÇATIŞMA</a:t>
            </a:r>
            <a:r>
              <a:rPr lang="en-US">
                <a:solidFill>
                  <a:srgbClr val="F2750E"/>
                </a:solidFill>
                <a:latin typeface="Palatino Linotype"/>
                <a:cs typeface="Segoe UI"/>
              </a:rPr>
              <a:t>​</a:t>
            </a:r>
          </a:p>
        </p:txBody>
      </p:sp>
      <p:pic>
        <p:nvPicPr>
          <p:cNvPr id="7" name="Resim 7" descr="metin, elektronik eşyalar, bilgisayar, iş kartı içeren bir resim&#10;&#10;Açıklama otomatik olarak oluşturuldu">
            <a:extLst>
              <a:ext uri="{FF2B5EF4-FFF2-40B4-BE49-F238E27FC236}">
                <a16:creationId xmlns:a16="http://schemas.microsoft.com/office/drawing/2014/main" id="{386D95FF-C74C-42F9-9828-8A3CAEC41C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0243" y="1265563"/>
            <a:ext cx="4649637" cy="2584340"/>
          </a:xfrm>
          <a:prstGeom prst="rect">
            <a:avLst/>
          </a:prstGeom>
        </p:spPr>
      </p:pic>
      <p:pic>
        <p:nvPicPr>
          <p:cNvPr id="8" name="Resim 8" descr="dizüstü, bilgisayar, kişi, iç mekan içeren bir resim&#10;&#10;Açıklama otomatik olarak oluşturuldu">
            <a:extLst>
              <a:ext uri="{FF2B5EF4-FFF2-40B4-BE49-F238E27FC236}">
                <a16:creationId xmlns:a16="http://schemas.microsoft.com/office/drawing/2014/main" id="{C5A08B80-7B69-474C-9A9D-B74FECDF2B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419" y="3256026"/>
            <a:ext cx="4382218" cy="2925247"/>
          </a:xfrm>
          <a:prstGeom prst="rect">
            <a:avLst/>
          </a:prstGeom>
        </p:spPr>
      </p:pic>
      <p:pic>
        <p:nvPicPr>
          <p:cNvPr id="10" name="Resim 10" descr="dizüstü, kişi, adam, iç mekan içeren bir resim&#10;&#10;Açıklama otomatik olarak oluşturuldu">
            <a:extLst>
              <a:ext uri="{FF2B5EF4-FFF2-40B4-BE49-F238E27FC236}">
                <a16:creationId xmlns:a16="http://schemas.microsoft.com/office/drawing/2014/main" id="{6A87709F-B192-4BE7-9F37-75B7209986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6645" y="3401008"/>
            <a:ext cx="4348065" cy="292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94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10" descr="metin içeren bir resim&#10;&#10;Açıklama otomatik olarak oluşturuldu">
            <a:extLst>
              <a:ext uri="{FF2B5EF4-FFF2-40B4-BE49-F238E27FC236}">
                <a16:creationId xmlns:a16="http://schemas.microsoft.com/office/drawing/2014/main" id="{C8F32F38-3E5E-4992-A02C-1BE66BBE7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1959" y="4081622"/>
            <a:ext cx="3582955" cy="22497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64" y="737558"/>
            <a:ext cx="6788989" cy="914400"/>
          </a:xfrm>
          <a:solidFill>
            <a:schemeClr val="bg1"/>
          </a:solidFill>
        </p:spPr>
        <p:txBody>
          <a:bodyPr vert="horz" lIns="91440" tIns="45720" rIns="91440" bIns="45720" anchor="b" anchorCtr="0">
            <a:normAutofit fontScale="90000"/>
          </a:bodyPr>
          <a:lstStyle/>
          <a:p>
            <a:r>
              <a:rPr lang="tr-TR">
                <a:solidFill>
                  <a:srgbClr val="F2750E"/>
                </a:solidFill>
                <a:latin typeface="Anton"/>
              </a:rPr>
              <a:t>PANDEMİ SÜRECİ NASIL ETKİLEDİ ?</a:t>
            </a:r>
          </a:p>
          <a:p>
            <a:endParaRPr lang="tr-TR">
              <a:solidFill>
                <a:srgbClr val="F2750E"/>
              </a:solidFill>
              <a:latin typeface="Anton"/>
              <a:ea typeface="+mj-lt"/>
              <a:cs typeface="+mj-lt"/>
            </a:endParaRPr>
          </a:p>
        </p:txBody>
      </p:sp>
      <p:pic>
        <p:nvPicPr>
          <p:cNvPr id="20" name="Picture 3" descr="C:\Users\neu\Desktop\1000ppi\Varlık 2@1000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0338" y="152400"/>
            <a:ext cx="1363662" cy="935332"/>
          </a:xfrm>
          <a:prstGeom prst="rect">
            <a:avLst/>
          </a:prstGeom>
          <a:noFill/>
        </p:spPr>
      </p:pic>
      <p:pic>
        <p:nvPicPr>
          <p:cNvPr id="21" name="Picture 20" descr="L:\asus d yedek tüm işler\logolarım\logo antetli kartvizit vs\sedatirgil 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6400800"/>
            <a:ext cx="980202" cy="457200"/>
          </a:xfrm>
          <a:prstGeom prst="rect">
            <a:avLst/>
          </a:prstGeom>
          <a:noFill/>
        </p:spPr>
      </p:pic>
      <p:pic>
        <p:nvPicPr>
          <p:cNvPr id="3" name="Resim 3" descr="kişi, adam, iç mekan, poz içeren bir resim&#10;&#10;Açıklama otomatik olarak oluşturuldu">
            <a:extLst>
              <a:ext uri="{FF2B5EF4-FFF2-40B4-BE49-F238E27FC236}">
                <a16:creationId xmlns:a16="http://schemas.microsoft.com/office/drawing/2014/main" id="{25CFE1D9-EDDB-4F6B-B983-1180FB77E7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1960" y="1226976"/>
            <a:ext cx="4264089" cy="2855167"/>
          </a:xfrm>
          <a:prstGeom prst="rect">
            <a:avLst/>
          </a:prstGeom>
        </p:spPr>
      </p:pic>
      <p:pic>
        <p:nvPicPr>
          <p:cNvPr id="6" name="Resim 8">
            <a:extLst>
              <a:ext uri="{FF2B5EF4-FFF2-40B4-BE49-F238E27FC236}">
                <a16:creationId xmlns:a16="http://schemas.microsoft.com/office/drawing/2014/main" id="{3FD49EC8-13BF-442B-BFFD-EA601B8133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1143" y="3149082"/>
            <a:ext cx="1558213" cy="1558213"/>
          </a:xfrm>
          <a:prstGeom prst="rect">
            <a:avLst/>
          </a:prstGeom>
        </p:spPr>
      </p:pic>
      <p:pic>
        <p:nvPicPr>
          <p:cNvPr id="11" name="Resim 11" descr="metin, kişi, iç mekan, dizüstü içeren bir resim&#10;&#10;Açıklama otomatik olarak oluşturuldu">
            <a:extLst>
              <a:ext uri="{FF2B5EF4-FFF2-40B4-BE49-F238E27FC236}">
                <a16:creationId xmlns:a16="http://schemas.microsoft.com/office/drawing/2014/main" id="{448C6255-C29F-44F7-9752-0994D50D7F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298" y="4085875"/>
            <a:ext cx="4488024" cy="2315858"/>
          </a:xfrm>
          <a:prstGeom prst="rect">
            <a:avLst/>
          </a:prstGeom>
        </p:spPr>
      </p:pic>
      <p:pic>
        <p:nvPicPr>
          <p:cNvPr id="12" name="Resim 12" descr="metin içeren bir resim&#10;&#10;Açıklama otomatik olarak oluşturuldu">
            <a:extLst>
              <a:ext uri="{FF2B5EF4-FFF2-40B4-BE49-F238E27FC236}">
                <a16:creationId xmlns:a16="http://schemas.microsoft.com/office/drawing/2014/main" id="{5B58AFA0-B5F8-466D-A875-16E6F0F3ED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298" y="1229978"/>
            <a:ext cx="4422710" cy="269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34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8" y="177721"/>
            <a:ext cx="6788989" cy="914400"/>
          </a:xfrm>
          <a:solidFill>
            <a:schemeClr val="bg1"/>
          </a:solidFill>
        </p:spPr>
        <p:txBody>
          <a:bodyPr vert="horz" lIns="91440" tIns="45720" rIns="91440" bIns="45720" anchor="b" anchorCtr="0">
            <a:normAutofit fontScale="90000"/>
          </a:bodyPr>
          <a:lstStyle/>
          <a:p>
            <a:r>
              <a:rPr lang="tr-TR">
                <a:solidFill>
                  <a:srgbClr val="F2750E"/>
                </a:solidFill>
                <a:latin typeface="Anton"/>
                <a:ea typeface="+mj-lt"/>
                <a:cs typeface="+mj-lt"/>
              </a:rPr>
              <a:t>DİZİLER VE TV PROGRAMLARININ ETKİSİ</a:t>
            </a:r>
          </a:p>
        </p:txBody>
      </p:sp>
      <p:pic>
        <p:nvPicPr>
          <p:cNvPr id="20" name="Picture 3" descr="C:\Users\neu\Desktop\1000ppi\Varlık 2@1000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0338" y="152400"/>
            <a:ext cx="1363662" cy="935332"/>
          </a:xfrm>
          <a:prstGeom prst="rect">
            <a:avLst/>
          </a:prstGeom>
          <a:noFill/>
        </p:spPr>
      </p:pic>
      <p:pic>
        <p:nvPicPr>
          <p:cNvPr id="21" name="Picture 20" descr="L:\asus d yedek tüm işler\logolarım\logo antetli kartvizit vs\sedatirgil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6400800"/>
            <a:ext cx="980202" cy="457200"/>
          </a:xfrm>
          <a:prstGeom prst="rect">
            <a:avLst/>
          </a:prstGeom>
          <a:noFill/>
        </p:spPr>
      </p:pic>
      <p:pic>
        <p:nvPicPr>
          <p:cNvPr id="4" name="Resim 4" descr="metin içeren bir resim&#10;&#10;Açıklama otomatik olarak oluşturuldu">
            <a:extLst>
              <a:ext uri="{FF2B5EF4-FFF2-40B4-BE49-F238E27FC236}">
                <a16:creationId xmlns:a16="http://schemas.microsoft.com/office/drawing/2014/main" id="{D4D7B840-08D6-4342-91A7-B6E5ED51E6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523" y="1791969"/>
            <a:ext cx="6475444" cy="442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89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tr-TR" altLang="tr-TR" sz="4000"/>
              <a:t>Sigara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001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altLang="tr-TR" sz="2400"/>
              <a:t>Sigara i</a:t>
            </a:r>
            <a:r>
              <a:rPr lang="tr-TR" altLang="tr-TR" sz="2400">
                <a:latin typeface="Verdana" panose="020B0604030504040204" pitchFamily="34" charset="0"/>
              </a:rPr>
              <a:t>ç</a:t>
            </a:r>
            <a:r>
              <a:rPr lang="tr-TR" altLang="tr-TR" sz="2400"/>
              <a:t>enlerde;</a:t>
            </a:r>
          </a:p>
          <a:p>
            <a:pPr lvl="1">
              <a:lnSpc>
                <a:spcPct val="90000"/>
              </a:lnSpc>
            </a:pPr>
            <a:r>
              <a:rPr lang="tr-TR" altLang="tr-TR" sz="2000"/>
              <a:t>A</a:t>
            </a:r>
            <a:r>
              <a:rPr lang="tr-TR" altLang="tr-TR" sz="2000">
                <a:cs typeface="Times New Roman" panose="02020603050405020304" pitchFamily="18" charset="0"/>
              </a:rPr>
              <a:t>kci</a:t>
            </a:r>
            <a:r>
              <a:rPr lang="tr-TR" altLang="tr-TR" sz="2000"/>
              <a:t>ğ</a:t>
            </a:r>
            <a:r>
              <a:rPr lang="tr-TR" altLang="tr-TR" sz="2000">
                <a:cs typeface="Times New Roman" panose="02020603050405020304" pitchFamily="18" charset="0"/>
              </a:rPr>
              <a:t>er kanseri</a:t>
            </a:r>
            <a:r>
              <a:rPr lang="tr-TR" altLang="tr-TR" sz="2000"/>
              <a:t> olma riski 22 kat, </a:t>
            </a:r>
          </a:p>
          <a:p>
            <a:pPr lvl="1">
              <a:lnSpc>
                <a:spcPct val="90000"/>
              </a:lnSpc>
            </a:pPr>
            <a:r>
              <a:rPr lang="tr-TR" altLang="tr-TR" sz="2000">
                <a:cs typeface="Times New Roman" panose="02020603050405020304" pitchFamily="18" charset="0"/>
              </a:rPr>
              <a:t>Mesane kanseri </a:t>
            </a:r>
            <a:r>
              <a:rPr lang="tr-TR" altLang="tr-TR" sz="2000"/>
              <a:t>riski </a:t>
            </a:r>
            <a:r>
              <a:rPr lang="tr-TR" altLang="tr-TR" sz="2000">
                <a:cs typeface="Times New Roman" panose="02020603050405020304" pitchFamily="18" charset="0"/>
              </a:rPr>
              <a:t>iki kat</a:t>
            </a:r>
            <a:r>
              <a:rPr lang="tr-TR" altLang="tr-TR" sz="2000"/>
              <a:t>,</a:t>
            </a:r>
          </a:p>
          <a:p>
            <a:pPr lvl="1">
              <a:lnSpc>
                <a:spcPct val="90000"/>
              </a:lnSpc>
            </a:pPr>
            <a:r>
              <a:rPr lang="tr-TR" altLang="tr-TR" sz="2000"/>
              <a:t>Bronşit riski 10 kat, </a:t>
            </a:r>
          </a:p>
          <a:p>
            <a:pPr lvl="1">
              <a:lnSpc>
                <a:spcPct val="90000"/>
              </a:lnSpc>
            </a:pPr>
            <a:r>
              <a:rPr lang="tr-TR" altLang="tr-TR" sz="2000"/>
              <a:t>Kalp hastası olma olasılığı 3 kat daha fazladır. </a:t>
            </a:r>
          </a:p>
          <a:p>
            <a:pPr>
              <a:lnSpc>
                <a:spcPct val="90000"/>
              </a:lnSpc>
            </a:pPr>
            <a:r>
              <a:rPr lang="tr-TR" altLang="tr-TR" sz="2400">
                <a:cs typeface="Times New Roman" panose="02020603050405020304" pitchFamily="18" charset="0"/>
              </a:rPr>
              <a:t>Gebelikte sigara ya da t</a:t>
            </a:r>
            <a:r>
              <a:rPr lang="tr-TR" altLang="tr-TR" sz="2400">
                <a:latin typeface="Verdana" panose="020B0604030504040204" pitchFamily="34" charset="0"/>
                <a:cs typeface="Times New Roman" panose="02020603050405020304" pitchFamily="18" charset="0"/>
              </a:rPr>
              <a:t>ü</a:t>
            </a:r>
            <a:r>
              <a:rPr lang="tr-TR" altLang="tr-TR" sz="2400">
                <a:cs typeface="Times New Roman" panose="02020603050405020304" pitchFamily="18" charset="0"/>
              </a:rPr>
              <a:t>t</a:t>
            </a:r>
            <a:r>
              <a:rPr lang="tr-TR" altLang="tr-TR" sz="2400">
                <a:latin typeface="Verdana" panose="020B0604030504040204" pitchFamily="34" charset="0"/>
                <a:cs typeface="Times New Roman" panose="02020603050405020304" pitchFamily="18" charset="0"/>
              </a:rPr>
              <a:t>ü</a:t>
            </a:r>
            <a:r>
              <a:rPr lang="tr-TR" altLang="tr-TR" sz="2400">
                <a:cs typeface="Times New Roman" panose="02020603050405020304" pitchFamily="18" charset="0"/>
              </a:rPr>
              <a:t>n </a:t>
            </a:r>
            <a:r>
              <a:rPr lang="tr-TR" altLang="tr-TR" sz="2400"/>
              <a:t>kullanımı; </a:t>
            </a:r>
          </a:p>
          <a:p>
            <a:pPr lvl="1">
              <a:lnSpc>
                <a:spcPct val="90000"/>
              </a:lnSpc>
            </a:pPr>
            <a:r>
              <a:rPr lang="tr-TR" altLang="tr-TR" sz="2000">
                <a:cs typeface="Times New Roman" panose="02020603050405020304" pitchFamily="18" charset="0"/>
              </a:rPr>
              <a:t>Erken do</a:t>
            </a:r>
            <a:r>
              <a:rPr lang="tr-TR" altLang="tr-TR" sz="2000"/>
              <a:t>ğ</a:t>
            </a:r>
            <a:r>
              <a:rPr lang="tr-TR" altLang="tr-TR" sz="2000">
                <a:cs typeface="Times New Roman" panose="02020603050405020304" pitchFamily="18" charset="0"/>
              </a:rPr>
              <a:t>uma </a:t>
            </a:r>
            <a:endParaRPr lang="tr-TR" altLang="tr-TR" sz="2000"/>
          </a:p>
          <a:p>
            <a:pPr lvl="1">
              <a:lnSpc>
                <a:spcPct val="90000"/>
              </a:lnSpc>
            </a:pPr>
            <a:r>
              <a:rPr lang="tr-TR" altLang="tr-TR" sz="2000">
                <a:cs typeface="Times New Roman" panose="02020603050405020304" pitchFamily="18" charset="0"/>
              </a:rPr>
              <a:t>Bebek </a:t>
            </a:r>
            <a:r>
              <a:rPr lang="tr-TR" altLang="tr-TR" sz="2000">
                <a:latin typeface="Verdana" panose="020B0604030504040204" pitchFamily="34" charset="0"/>
                <a:cs typeface="Times New Roman" panose="02020603050405020304" pitchFamily="18" charset="0"/>
              </a:rPr>
              <a:t>ö</a:t>
            </a:r>
            <a:r>
              <a:rPr lang="tr-TR" altLang="tr-TR" sz="2000">
                <a:cs typeface="Times New Roman" panose="02020603050405020304" pitchFamily="18" charset="0"/>
              </a:rPr>
              <a:t>l</a:t>
            </a:r>
            <a:r>
              <a:rPr lang="tr-TR" altLang="tr-TR" sz="2000">
                <a:latin typeface="Verdana" panose="020B0604030504040204" pitchFamily="34" charset="0"/>
                <a:cs typeface="Times New Roman" panose="02020603050405020304" pitchFamily="18" charset="0"/>
              </a:rPr>
              <a:t>ü</a:t>
            </a:r>
            <a:r>
              <a:rPr lang="tr-TR" altLang="tr-TR" sz="2000">
                <a:cs typeface="Times New Roman" panose="02020603050405020304" pitchFamily="18" charset="0"/>
              </a:rPr>
              <a:t>m</a:t>
            </a:r>
            <a:r>
              <a:rPr lang="tr-TR" altLang="tr-TR" sz="2000">
                <a:latin typeface="Verdana" panose="020B0604030504040204" pitchFamily="34" charset="0"/>
                <a:cs typeface="Times New Roman" panose="02020603050405020304" pitchFamily="18" charset="0"/>
              </a:rPr>
              <a:t>ü</a:t>
            </a:r>
            <a:r>
              <a:rPr lang="tr-TR" altLang="tr-TR" sz="2000">
                <a:cs typeface="Times New Roman" panose="02020603050405020304" pitchFamily="18" charset="0"/>
              </a:rPr>
              <a:t>ne </a:t>
            </a:r>
            <a:endParaRPr lang="tr-TR" altLang="tr-TR" sz="2000"/>
          </a:p>
          <a:p>
            <a:pPr lvl="1">
              <a:lnSpc>
                <a:spcPct val="90000"/>
              </a:lnSpc>
            </a:pPr>
            <a:r>
              <a:rPr lang="tr-TR" altLang="tr-TR" sz="2000">
                <a:cs typeface="Times New Roman" panose="02020603050405020304" pitchFamily="18" charset="0"/>
              </a:rPr>
              <a:t>D</a:t>
            </a:r>
            <a:r>
              <a:rPr lang="tr-TR" altLang="tr-TR" sz="2000">
                <a:latin typeface="Verdana" panose="020B0604030504040204" pitchFamily="34" charset="0"/>
                <a:cs typeface="Times New Roman" panose="02020603050405020304" pitchFamily="18" charset="0"/>
              </a:rPr>
              <a:t>ü</a:t>
            </a:r>
            <a:r>
              <a:rPr lang="tr-TR" altLang="tr-TR" sz="2000"/>
              <a:t>ş</a:t>
            </a:r>
            <a:r>
              <a:rPr lang="tr-TR" altLang="tr-TR" sz="2000">
                <a:latin typeface="Verdana" panose="020B0604030504040204" pitchFamily="34" charset="0"/>
                <a:cs typeface="Times New Roman" panose="02020603050405020304" pitchFamily="18" charset="0"/>
              </a:rPr>
              <a:t>ü</a:t>
            </a:r>
            <a:r>
              <a:rPr lang="tr-TR" altLang="tr-TR" sz="2000">
                <a:cs typeface="Times New Roman" panose="02020603050405020304" pitchFamily="18" charset="0"/>
              </a:rPr>
              <a:t>k do</a:t>
            </a:r>
            <a:r>
              <a:rPr lang="tr-TR" altLang="tr-TR" sz="2000"/>
              <a:t>ğ</a:t>
            </a:r>
            <a:r>
              <a:rPr lang="tr-TR" altLang="tr-TR" sz="2000">
                <a:cs typeface="Times New Roman" panose="02020603050405020304" pitchFamily="18" charset="0"/>
              </a:rPr>
              <a:t>um </a:t>
            </a:r>
            <a:r>
              <a:rPr lang="tr-TR" altLang="tr-TR" sz="2000"/>
              <a:t>ağırlığına </a:t>
            </a:r>
            <a:r>
              <a:rPr lang="tr-TR" altLang="tr-TR" sz="2000">
                <a:cs typeface="Times New Roman" panose="02020603050405020304" pitchFamily="18" charset="0"/>
              </a:rPr>
              <a:t>neden olmaktad</a:t>
            </a:r>
            <a:r>
              <a:rPr lang="tr-TR" altLang="tr-TR" sz="2000"/>
              <a:t>ı</a:t>
            </a:r>
            <a:r>
              <a:rPr lang="tr-TR" altLang="tr-TR" sz="2000">
                <a:cs typeface="Times New Roman" panose="02020603050405020304" pitchFamily="18" charset="0"/>
              </a:rPr>
              <a:t>r.</a:t>
            </a:r>
          </a:p>
          <a:p>
            <a:pPr>
              <a:lnSpc>
                <a:spcPct val="90000"/>
              </a:lnSpc>
            </a:pPr>
            <a:r>
              <a:rPr lang="tr-TR" altLang="tr-TR" sz="2400"/>
              <a:t>Sigara i</a:t>
            </a:r>
            <a:r>
              <a:rPr lang="tr-TR" altLang="tr-TR" sz="2400">
                <a:latin typeface="Verdana" panose="020B0604030504040204" pitchFamily="34" charset="0"/>
              </a:rPr>
              <a:t>ç</a:t>
            </a:r>
            <a:r>
              <a:rPr lang="tr-TR" altLang="tr-TR" sz="2400"/>
              <a:t>enlerde i</a:t>
            </a:r>
            <a:r>
              <a:rPr lang="tr-TR" altLang="tr-TR" sz="2400">
                <a:latin typeface="Verdana" panose="020B0604030504040204" pitchFamily="34" charset="0"/>
              </a:rPr>
              <a:t>ç</a:t>
            </a:r>
            <a:r>
              <a:rPr lang="tr-TR" altLang="tr-TR" sz="2400"/>
              <a:t>meyenlere g</a:t>
            </a:r>
            <a:r>
              <a:rPr lang="tr-TR" altLang="tr-TR" sz="2400">
                <a:latin typeface="Verdana" panose="020B0604030504040204" pitchFamily="34" charset="0"/>
              </a:rPr>
              <a:t>ö</a:t>
            </a:r>
            <a:r>
              <a:rPr lang="tr-TR" altLang="tr-TR" sz="2400"/>
              <a:t>re esrar kullanma riski 8 kat fazladır.</a:t>
            </a:r>
          </a:p>
          <a:p>
            <a:pPr>
              <a:lnSpc>
                <a:spcPct val="90000"/>
              </a:lnSpc>
            </a:pPr>
            <a:endParaRPr lang="tr-TR" altLang="tr-TR" sz="240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350" y="381000"/>
            <a:ext cx="5429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7034213" y="304800"/>
            <a:ext cx="984250" cy="1295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525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541C0752-2B0D-4249-91CA-88971027F727}"/>
              </a:ext>
            </a:extLst>
          </p:cNvPr>
          <p:cNvSpPr txBox="1"/>
          <p:nvPr/>
        </p:nvSpPr>
        <p:spPr>
          <a:xfrm>
            <a:off x="467411" y="461602"/>
            <a:ext cx="543041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tr-TR" sz="2800">
                <a:solidFill>
                  <a:srgbClr val="F2750E"/>
                </a:solidFill>
                <a:latin typeface="Anton"/>
              </a:rPr>
              <a:t>Oyun Bağımlılığı</a:t>
            </a:r>
            <a:r>
              <a:rPr lang="tr-TR" sz="2800">
                <a:solidFill>
                  <a:srgbClr val="F2750E"/>
                </a:solidFill>
                <a:latin typeface="Anton"/>
                <a:ea typeface="Tahoma"/>
                <a:cs typeface="Tahoma"/>
              </a:rPr>
              <a:t>​</a:t>
            </a:r>
            <a:endParaRPr lang="tr-TR" sz="2800">
              <a:solidFill>
                <a:srgbClr val="F2750E"/>
              </a:solidFill>
              <a:latin typeface="Anton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BD25CB2D-2E22-4729-9F97-F83637A62CC2}"/>
              </a:ext>
            </a:extLst>
          </p:cNvPr>
          <p:cNvSpPr txBox="1"/>
          <p:nvPr/>
        </p:nvSpPr>
        <p:spPr>
          <a:xfrm>
            <a:off x="2829465" y="1259457"/>
            <a:ext cx="6142007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har char="•"/>
            </a:pPr>
            <a:r>
              <a:rPr lang="tr-TR">
                <a:solidFill>
                  <a:srgbClr val="F2750E"/>
                </a:solidFill>
                <a:latin typeface="Tahoma"/>
                <a:cs typeface="Arial"/>
              </a:rPr>
              <a:t>Maddeden farklı değil</a:t>
            </a:r>
            <a:r>
              <a:rPr lang="en-US">
                <a:solidFill>
                  <a:srgbClr val="F2750E"/>
                </a:solidFill>
                <a:latin typeface="Tahoma"/>
                <a:cs typeface="Arial"/>
              </a:rPr>
              <a:t>​</a:t>
            </a:r>
            <a:endParaRPr lang="en-US">
              <a:solidFill>
                <a:srgbClr val="F2750E"/>
              </a:solidFill>
              <a:latin typeface="Tahoma"/>
              <a:ea typeface="Tahoma"/>
              <a:cs typeface="Arial"/>
            </a:endParaRPr>
          </a:p>
          <a:p>
            <a:pPr>
              <a:buChar char="•"/>
            </a:pPr>
            <a:r>
              <a:rPr lang="tr-TR">
                <a:solidFill>
                  <a:srgbClr val="F2750E"/>
                </a:solidFill>
                <a:latin typeface="Tahoma"/>
                <a:cs typeface="Arial"/>
              </a:rPr>
              <a:t>2 saatin üstünde tehlikeli</a:t>
            </a:r>
            <a:r>
              <a:rPr lang="en-US">
                <a:solidFill>
                  <a:srgbClr val="F2750E"/>
                </a:solidFill>
                <a:latin typeface="Tahoma"/>
                <a:cs typeface="Arial"/>
              </a:rPr>
              <a:t>​</a:t>
            </a:r>
            <a:endParaRPr lang="en-US">
              <a:solidFill>
                <a:srgbClr val="F2750E"/>
              </a:solidFill>
              <a:latin typeface="Tahoma"/>
              <a:ea typeface="Tahoma"/>
              <a:cs typeface="Arial"/>
            </a:endParaRPr>
          </a:p>
          <a:p>
            <a:pPr>
              <a:buChar char="•"/>
            </a:pPr>
            <a:r>
              <a:rPr lang="tr-TR">
                <a:solidFill>
                  <a:srgbClr val="F2750E"/>
                </a:solidFill>
                <a:latin typeface="Tahoma"/>
                <a:cs typeface="Arial"/>
              </a:rPr>
              <a:t>Okul ve arkadaşı etkiliyorsa tehlikeli</a:t>
            </a:r>
            <a:r>
              <a:rPr lang="en-US">
                <a:solidFill>
                  <a:srgbClr val="F2750E"/>
                </a:solidFill>
                <a:latin typeface="Tahoma"/>
                <a:cs typeface="Arial"/>
              </a:rPr>
              <a:t>​</a:t>
            </a:r>
            <a:endParaRPr lang="en-US">
              <a:solidFill>
                <a:srgbClr val="F2750E"/>
              </a:solidFill>
              <a:latin typeface="Tahoma"/>
              <a:ea typeface="Tahoma"/>
              <a:cs typeface="Arial"/>
            </a:endParaRPr>
          </a:p>
          <a:p>
            <a:pPr>
              <a:buChar char="•"/>
            </a:pPr>
            <a:r>
              <a:rPr lang="tr-TR">
                <a:solidFill>
                  <a:srgbClr val="F2750E"/>
                </a:solidFill>
                <a:latin typeface="Tahoma"/>
                <a:cs typeface="Arial"/>
              </a:rPr>
              <a:t>Yasak çözüm değil sınıf yasaklamalı</a:t>
            </a:r>
            <a:r>
              <a:rPr lang="en-US">
                <a:solidFill>
                  <a:srgbClr val="F2750E"/>
                </a:solidFill>
                <a:latin typeface="Tahoma"/>
                <a:cs typeface="Arial"/>
              </a:rPr>
              <a:t>​</a:t>
            </a:r>
            <a:endParaRPr lang="en-US">
              <a:solidFill>
                <a:srgbClr val="F2750E"/>
              </a:solidFill>
              <a:latin typeface="Tahoma"/>
              <a:ea typeface="Tahoma"/>
              <a:cs typeface="Arial"/>
            </a:endParaRPr>
          </a:p>
          <a:p>
            <a:pPr>
              <a:buChar char="•"/>
            </a:pPr>
            <a:r>
              <a:rPr lang="tr-TR">
                <a:solidFill>
                  <a:srgbClr val="F2750E"/>
                </a:solidFill>
                <a:latin typeface="Tahoma"/>
                <a:cs typeface="Arial"/>
              </a:rPr>
              <a:t>Yerine koyacak model ve etkinlik lazım</a:t>
            </a:r>
            <a:r>
              <a:rPr lang="en-US">
                <a:solidFill>
                  <a:srgbClr val="F2750E"/>
                </a:solidFill>
                <a:latin typeface="Tahoma"/>
                <a:cs typeface="Arial"/>
              </a:rPr>
              <a:t>​</a:t>
            </a:r>
            <a:endParaRPr lang="en-US">
              <a:solidFill>
                <a:srgbClr val="F2750E"/>
              </a:solidFill>
              <a:latin typeface="Tahoma"/>
              <a:ea typeface="Tahoma"/>
              <a:cs typeface="Arial"/>
            </a:endParaRPr>
          </a:p>
          <a:p>
            <a:pPr>
              <a:buChar char="•"/>
            </a:pPr>
            <a:r>
              <a:rPr lang="tr-TR">
                <a:solidFill>
                  <a:srgbClr val="F2750E"/>
                </a:solidFill>
                <a:latin typeface="Tahoma"/>
                <a:cs typeface="Arial"/>
              </a:rPr>
              <a:t>Bilgisayarı aileler izlemeli, bilmeli, </a:t>
            </a:r>
            <a:r>
              <a:rPr lang="en-US">
                <a:solidFill>
                  <a:srgbClr val="F2750E"/>
                </a:solidFill>
                <a:latin typeface="Tahoma"/>
                <a:cs typeface="Arial"/>
              </a:rPr>
              <a:t>​</a:t>
            </a:r>
            <a:endParaRPr lang="en-US">
              <a:solidFill>
                <a:srgbClr val="F2750E"/>
              </a:solidFill>
              <a:latin typeface="Tahoma"/>
              <a:ea typeface="Tahoma"/>
              <a:cs typeface="Arial"/>
            </a:endParaRPr>
          </a:p>
          <a:p>
            <a:pPr>
              <a:buChar char="•"/>
            </a:pPr>
            <a:r>
              <a:rPr lang="tr-TR">
                <a:solidFill>
                  <a:srgbClr val="F2750E"/>
                </a:solidFill>
                <a:latin typeface="Tahoma"/>
                <a:cs typeface="Arial"/>
              </a:rPr>
              <a:t>Sınırlayıcı programlar</a:t>
            </a:r>
            <a:r>
              <a:rPr lang="en-US">
                <a:solidFill>
                  <a:srgbClr val="F2750E"/>
                </a:solidFill>
                <a:latin typeface="Tahoma"/>
                <a:cs typeface="Arial"/>
              </a:rPr>
              <a:t>​</a:t>
            </a:r>
            <a:endParaRPr lang="en-US">
              <a:solidFill>
                <a:srgbClr val="F2750E"/>
              </a:solidFill>
              <a:latin typeface="Tahoma"/>
              <a:ea typeface="Tahoma"/>
              <a:cs typeface="Arial"/>
            </a:endParaRPr>
          </a:p>
          <a:p>
            <a:pPr>
              <a:buChar char="•"/>
            </a:pPr>
            <a:r>
              <a:rPr lang="tr-TR">
                <a:solidFill>
                  <a:srgbClr val="F2750E"/>
                </a:solidFill>
                <a:latin typeface="Tahoma"/>
                <a:cs typeface="Arial"/>
              </a:rPr>
              <a:t>Okul bu konuda yönlendirici olmalı </a:t>
            </a:r>
            <a:r>
              <a:rPr lang="en-US">
                <a:solidFill>
                  <a:srgbClr val="F2750E"/>
                </a:solidFill>
                <a:latin typeface="Tahoma"/>
                <a:cs typeface="Arial"/>
              </a:rPr>
              <a:t>​</a:t>
            </a:r>
            <a:endParaRPr lang="en-US">
              <a:solidFill>
                <a:srgbClr val="F2750E"/>
              </a:solidFill>
              <a:latin typeface="Tahoma"/>
              <a:ea typeface="Tahoma"/>
              <a:cs typeface="Arial"/>
            </a:endParaRPr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CBBD8EED-D7A1-4A18-9E73-26000BEE6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090" y="3668728"/>
            <a:ext cx="8220973" cy="2470777"/>
          </a:xfrm>
          <a:prstGeom prst="rect">
            <a:avLst/>
          </a:prstGeom>
        </p:spPr>
      </p:pic>
      <p:pic>
        <p:nvPicPr>
          <p:cNvPr id="5" name="Picture 3" descr="C:\Users\neu\Desktop\1000ppi\Varlık 2@1000x.png">
            <a:extLst>
              <a:ext uri="{FF2B5EF4-FFF2-40B4-BE49-F238E27FC236}">
                <a16:creationId xmlns:a16="http://schemas.microsoft.com/office/drawing/2014/main" id="{3AA30B3F-A876-47EE-9486-6E178E8DB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0338" y="152400"/>
            <a:ext cx="1363662" cy="9353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532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44D50B1-E005-4608-B2F9-D9C73F582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3" descr="C:\Users\neu\Desktop\1000ppi\Varlık 2@1000x.png">
            <a:extLst>
              <a:ext uri="{FF2B5EF4-FFF2-40B4-BE49-F238E27FC236}">
                <a16:creationId xmlns:a16="http://schemas.microsoft.com/office/drawing/2014/main" id="{60CF6F25-62F3-4124-A712-2BEA44FC6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0338" y="152400"/>
            <a:ext cx="1363662" cy="935332"/>
          </a:xfrm>
          <a:prstGeom prst="rect">
            <a:avLst/>
          </a:prstGeom>
          <a:noFill/>
        </p:spPr>
      </p:pic>
      <p:pic>
        <p:nvPicPr>
          <p:cNvPr id="5" name="Resim 5">
            <a:extLst>
              <a:ext uri="{FF2B5EF4-FFF2-40B4-BE49-F238E27FC236}">
                <a16:creationId xmlns:a16="http://schemas.microsoft.com/office/drawing/2014/main" id="{F769A51C-F680-42DD-BCAC-9E70E91CB9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17" y="1235734"/>
            <a:ext cx="7159924" cy="537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4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44D50B1-E005-4608-B2F9-D9C73F582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3" descr="C:\Users\neu\Desktop\1000ppi\Varlık 2@1000x.png">
            <a:extLst>
              <a:ext uri="{FF2B5EF4-FFF2-40B4-BE49-F238E27FC236}">
                <a16:creationId xmlns:a16="http://schemas.microsoft.com/office/drawing/2014/main" id="{60CF6F25-62F3-4124-A712-2BEA44FC6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0338" y="152400"/>
            <a:ext cx="1363662" cy="935332"/>
          </a:xfrm>
          <a:prstGeom prst="rect">
            <a:avLst/>
          </a:prstGeom>
          <a:noFill/>
        </p:spPr>
      </p:pic>
      <p:pic>
        <p:nvPicPr>
          <p:cNvPr id="3" name="Resim 5">
            <a:extLst>
              <a:ext uri="{FF2B5EF4-FFF2-40B4-BE49-F238E27FC236}">
                <a16:creationId xmlns:a16="http://schemas.microsoft.com/office/drawing/2014/main" id="{9CF48939-DEBB-494E-B7A1-4FC76AC54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675" y="1315960"/>
            <a:ext cx="6901132" cy="493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2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44D50B1-E005-4608-B2F9-D9C73F582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3" descr="C:\Users\neu\Desktop\1000ppi\Varlık 2@1000x.png">
            <a:extLst>
              <a:ext uri="{FF2B5EF4-FFF2-40B4-BE49-F238E27FC236}">
                <a16:creationId xmlns:a16="http://schemas.microsoft.com/office/drawing/2014/main" id="{60CF6F25-62F3-4124-A712-2BEA44FC6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0338" y="152400"/>
            <a:ext cx="1363662" cy="935332"/>
          </a:xfrm>
          <a:prstGeom prst="rect">
            <a:avLst/>
          </a:prstGeom>
          <a:noFill/>
        </p:spPr>
      </p:pic>
      <p:pic>
        <p:nvPicPr>
          <p:cNvPr id="5" name="Resim 5" descr="kedi, duvar, iç mekan, gri içeren bir resim&#10;&#10;Açıklama otomatik olarak oluşturuldu">
            <a:extLst>
              <a:ext uri="{FF2B5EF4-FFF2-40B4-BE49-F238E27FC236}">
                <a16:creationId xmlns:a16="http://schemas.microsoft.com/office/drawing/2014/main" id="{B862F0E8-087A-49C2-942A-4F4438CB1C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806" y="1235734"/>
            <a:ext cx="8563897" cy="504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98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744538"/>
          </a:xfrm>
        </p:spPr>
        <p:txBody>
          <a:bodyPr/>
          <a:lstStyle/>
          <a:p>
            <a:r>
              <a:rPr lang="tr-TR" altLang="tr-TR" sz="4000"/>
              <a:t>Oyun bağımlılığı</a:t>
            </a:r>
          </a:p>
        </p:txBody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27587"/>
          </a:xfrm>
        </p:spPr>
        <p:txBody>
          <a:bodyPr/>
          <a:lstStyle/>
          <a:p>
            <a:r>
              <a:rPr lang="tr-TR" altLang="tr-TR"/>
              <a:t>Maddeden farklı değil</a:t>
            </a:r>
          </a:p>
          <a:p>
            <a:r>
              <a:rPr lang="tr-TR" altLang="tr-TR"/>
              <a:t>2 saatin üstünde tehlikeli</a:t>
            </a:r>
          </a:p>
          <a:p>
            <a:r>
              <a:rPr lang="tr-TR" altLang="tr-TR"/>
              <a:t>Okul ve arkadaşı etkiliyorsa tehlikeli</a:t>
            </a:r>
          </a:p>
          <a:p>
            <a:r>
              <a:rPr lang="tr-TR" altLang="tr-TR"/>
              <a:t>Yasak çözüm değil sınıf yasaklamalı</a:t>
            </a:r>
          </a:p>
          <a:p>
            <a:r>
              <a:rPr lang="tr-TR" altLang="tr-TR"/>
              <a:t>Yerine koyacak model ve etkinlik lazım</a:t>
            </a:r>
          </a:p>
          <a:p>
            <a:r>
              <a:rPr lang="tr-TR" altLang="tr-TR"/>
              <a:t>Bilgisayarı aileler izlemeli, bilmeli, </a:t>
            </a:r>
          </a:p>
          <a:p>
            <a:r>
              <a:rPr lang="tr-TR" altLang="tr-TR"/>
              <a:t>Sınırlayıcı programlar</a:t>
            </a:r>
          </a:p>
          <a:p>
            <a:r>
              <a:rPr lang="tr-TR" altLang="tr-TR"/>
              <a:t>Okul bu konuda yönlendirici olmalı </a:t>
            </a:r>
          </a:p>
        </p:txBody>
      </p:sp>
    </p:spTree>
    <p:extLst>
      <p:ext uri="{BB962C8B-B14F-4D97-AF65-F5344CB8AC3E}">
        <p14:creationId xmlns:p14="http://schemas.microsoft.com/office/powerpoint/2010/main" val="270837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44D50B1-E005-4608-B2F9-D9C73F582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913" y="539151"/>
            <a:ext cx="8229600" cy="914400"/>
          </a:xfrm>
        </p:spPr>
        <p:txBody>
          <a:bodyPr vert="horz" lIns="91440" tIns="45720" rIns="91440" bIns="45720" anchor="b" anchorCtr="0">
            <a:normAutofit/>
          </a:bodyPr>
          <a:lstStyle/>
          <a:p>
            <a:r>
              <a:rPr lang="tr-TR" b="1">
                <a:solidFill>
                  <a:srgbClr val="F2750E"/>
                </a:solidFill>
                <a:latin typeface="Anton"/>
              </a:rPr>
              <a:t>NE YAPILMALI ?</a:t>
            </a:r>
          </a:p>
          <a:p>
            <a:endParaRPr lang="tr-TR">
              <a:solidFill>
                <a:srgbClr val="F2750E"/>
              </a:solidFill>
              <a:latin typeface="Anton"/>
            </a:endParaRPr>
          </a:p>
        </p:txBody>
      </p:sp>
      <p:pic>
        <p:nvPicPr>
          <p:cNvPr id="4" name="Picture 3" descr="C:\Users\neu\Desktop\1000ppi\Varlık 2@1000x.png">
            <a:extLst>
              <a:ext uri="{FF2B5EF4-FFF2-40B4-BE49-F238E27FC236}">
                <a16:creationId xmlns:a16="http://schemas.microsoft.com/office/drawing/2014/main" id="{60CF6F25-62F3-4124-A712-2BEA44FC6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0338" y="152400"/>
            <a:ext cx="1363662" cy="935332"/>
          </a:xfrm>
          <a:prstGeom prst="rect">
            <a:avLst/>
          </a:prstGeom>
          <a:noFill/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4E624D6A-E39B-463B-981F-1C7EEB773C23}"/>
              </a:ext>
            </a:extLst>
          </p:cNvPr>
          <p:cNvSpPr txBox="1"/>
          <p:nvPr/>
        </p:nvSpPr>
        <p:spPr>
          <a:xfrm>
            <a:off x="276045" y="1337094"/>
            <a:ext cx="8755810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i="1">
                <a:solidFill>
                  <a:srgbClr val="F2750E"/>
                </a:solidFill>
                <a:latin typeface="Merriweather"/>
              </a:rPr>
              <a:t>*</a:t>
            </a:r>
            <a:r>
              <a:rPr lang="en-US" sz="1400" b="1" i="1" err="1">
                <a:solidFill>
                  <a:srgbClr val="F2750E"/>
                </a:solidFill>
                <a:latin typeface="Merriweather"/>
              </a:rPr>
              <a:t>Çocuklarınıza</a:t>
            </a:r>
            <a:r>
              <a:rPr lang="en-US" sz="1400" b="1" i="1">
                <a:solidFill>
                  <a:srgbClr val="F2750E"/>
                </a:solidFill>
                <a:latin typeface="Merriweather"/>
              </a:rPr>
              <a:t> </a:t>
            </a:r>
            <a:r>
              <a:rPr lang="en-US" sz="1400" b="1" i="1" err="1">
                <a:solidFill>
                  <a:srgbClr val="F2750E"/>
                </a:solidFill>
                <a:latin typeface="Merriweather"/>
              </a:rPr>
              <a:t>güvenin</a:t>
            </a:r>
            <a:r>
              <a:rPr lang="en-US" sz="1400" b="1" i="1">
                <a:solidFill>
                  <a:srgbClr val="F2750E"/>
                </a:solidFill>
                <a:latin typeface="Merriweather"/>
              </a:rPr>
              <a:t> </a:t>
            </a:r>
            <a:r>
              <a:rPr lang="en-US" sz="1400" b="1" i="1" err="1">
                <a:solidFill>
                  <a:srgbClr val="F2750E"/>
                </a:solidFill>
                <a:latin typeface="Merriweather"/>
              </a:rPr>
              <a:t>ve</a:t>
            </a:r>
            <a:r>
              <a:rPr lang="en-US" sz="1400" b="1" i="1">
                <a:solidFill>
                  <a:srgbClr val="F2750E"/>
                </a:solidFill>
                <a:latin typeface="Merriweather"/>
              </a:rPr>
              <a:t> </a:t>
            </a:r>
            <a:r>
              <a:rPr lang="en-US" sz="1400" b="1" i="1" err="1">
                <a:solidFill>
                  <a:srgbClr val="F2750E"/>
                </a:solidFill>
                <a:latin typeface="Merriweather"/>
              </a:rPr>
              <a:t>onların</a:t>
            </a:r>
            <a:r>
              <a:rPr lang="en-US" sz="1400" b="1" i="1">
                <a:solidFill>
                  <a:srgbClr val="F2750E"/>
                </a:solidFill>
                <a:latin typeface="Merriweather"/>
              </a:rPr>
              <a:t> size </a:t>
            </a:r>
            <a:r>
              <a:rPr lang="en-US" sz="1400" b="1" i="1" err="1">
                <a:solidFill>
                  <a:srgbClr val="F2750E"/>
                </a:solidFill>
                <a:latin typeface="Merriweather"/>
              </a:rPr>
              <a:t>güvenip</a:t>
            </a:r>
            <a:r>
              <a:rPr lang="en-US" sz="1400" b="1" i="1">
                <a:solidFill>
                  <a:srgbClr val="F2750E"/>
                </a:solidFill>
                <a:latin typeface="Merriweather"/>
              </a:rPr>
              <a:t> </a:t>
            </a:r>
            <a:r>
              <a:rPr lang="en-US" sz="1400" b="1" i="1" err="1">
                <a:solidFill>
                  <a:srgbClr val="F2750E"/>
                </a:solidFill>
                <a:latin typeface="Merriweather"/>
              </a:rPr>
              <a:t>sorunlarını</a:t>
            </a:r>
            <a:r>
              <a:rPr lang="en-US" sz="1400" b="1" i="1">
                <a:solidFill>
                  <a:srgbClr val="F2750E"/>
                </a:solidFill>
                <a:latin typeface="Merriweather"/>
              </a:rPr>
              <a:t> </a:t>
            </a:r>
            <a:r>
              <a:rPr lang="en-US" sz="1400" b="1" i="1" err="1">
                <a:solidFill>
                  <a:srgbClr val="F2750E"/>
                </a:solidFill>
                <a:latin typeface="Merriweather"/>
              </a:rPr>
              <a:t>rahatlıkla</a:t>
            </a:r>
            <a:r>
              <a:rPr lang="en-US" sz="1400" b="1" i="1">
                <a:solidFill>
                  <a:srgbClr val="F2750E"/>
                </a:solidFill>
                <a:latin typeface="Merriweather"/>
              </a:rPr>
              <a:t> </a:t>
            </a:r>
            <a:r>
              <a:rPr lang="en-US" sz="1400" b="1" i="1" err="1">
                <a:solidFill>
                  <a:srgbClr val="F2750E"/>
                </a:solidFill>
                <a:latin typeface="Merriweather"/>
              </a:rPr>
              <a:t>ifade</a:t>
            </a:r>
            <a:r>
              <a:rPr lang="en-US" sz="1400" b="1" i="1">
                <a:solidFill>
                  <a:srgbClr val="F2750E"/>
                </a:solidFill>
                <a:latin typeface="Merriweather"/>
              </a:rPr>
              <a:t> </a:t>
            </a:r>
            <a:r>
              <a:rPr lang="en-US" sz="1400" b="1" i="1" err="1">
                <a:solidFill>
                  <a:srgbClr val="F2750E"/>
                </a:solidFill>
                <a:latin typeface="Merriweather"/>
              </a:rPr>
              <a:t>etmelerine</a:t>
            </a:r>
            <a:r>
              <a:rPr lang="en-US" sz="1400" b="1" i="1">
                <a:solidFill>
                  <a:srgbClr val="F2750E"/>
                </a:solidFill>
                <a:latin typeface="Merriweather"/>
              </a:rPr>
              <a:t> </a:t>
            </a:r>
            <a:r>
              <a:rPr lang="en-US" sz="1400" b="1" i="1" err="1">
                <a:solidFill>
                  <a:srgbClr val="F2750E"/>
                </a:solidFill>
                <a:latin typeface="Merriweather"/>
              </a:rPr>
              <a:t>imkân</a:t>
            </a:r>
            <a:r>
              <a:rPr lang="en-US" sz="1400" b="1" i="1">
                <a:solidFill>
                  <a:srgbClr val="F2750E"/>
                </a:solidFill>
                <a:latin typeface="Merriweather"/>
              </a:rPr>
              <a:t> </a:t>
            </a:r>
            <a:r>
              <a:rPr lang="en-US" sz="1400" b="1" i="1" err="1">
                <a:solidFill>
                  <a:srgbClr val="F2750E"/>
                </a:solidFill>
                <a:latin typeface="Merriweather"/>
              </a:rPr>
              <a:t>verin</a:t>
            </a:r>
            <a:r>
              <a:rPr lang="en-US" sz="1400" b="1" i="1">
                <a:solidFill>
                  <a:srgbClr val="F2750E"/>
                </a:solidFill>
                <a:latin typeface="Merriweather"/>
              </a:rPr>
              <a:t>. </a:t>
            </a:r>
            <a:r>
              <a:rPr lang="en-US" sz="1400" b="1" i="1" err="1">
                <a:solidFill>
                  <a:srgbClr val="F2750E"/>
                </a:solidFill>
                <a:latin typeface="Merriweather"/>
              </a:rPr>
              <a:t>Böylece</a:t>
            </a:r>
            <a:r>
              <a:rPr lang="en-US" sz="1400" b="1" i="1">
                <a:solidFill>
                  <a:srgbClr val="F2750E"/>
                </a:solidFill>
                <a:latin typeface="Merriweather"/>
              </a:rPr>
              <a:t> </a:t>
            </a:r>
            <a:r>
              <a:rPr lang="en-US" sz="1400" b="1" i="1" err="1">
                <a:solidFill>
                  <a:srgbClr val="F2750E"/>
                </a:solidFill>
                <a:latin typeface="Merriweather"/>
              </a:rPr>
              <a:t>çocuklarınız</a:t>
            </a:r>
            <a:r>
              <a:rPr lang="en-US" sz="1400" b="1" i="1">
                <a:solidFill>
                  <a:srgbClr val="F2750E"/>
                </a:solidFill>
                <a:latin typeface="Merriweather"/>
              </a:rPr>
              <a:t> </a:t>
            </a:r>
            <a:r>
              <a:rPr lang="en-US" sz="1400" b="1" i="1" err="1">
                <a:solidFill>
                  <a:srgbClr val="F2750E"/>
                </a:solidFill>
                <a:latin typeface="Merriweather"/>
              </a:rPr>
              <a:t>internette</a:t>
            </a:r>
            <a:r>
              <a:rPr lang="en-US" sz="1400" b="1" i="1">
                <a:solidFill>
                  <a:srgbClr val="F2750E"/>
                </a:solidFill>
                <a:latin typeface="Merriweather"/>
              </a:rPr>
              <a:t> </a:t>
            </a:r>
            <a:r>
              <a:rPr lang="en-US" sz="1400" b="1" i="1" err="1">
                <a:solidFill>
                  <a:srgbClr val="F2750E"/>
                </a:solidFill>
                <a:latin typeface="Merriweather"/>
              </a:rPr>
              <a:t>ve</a:t>
            </a:r>
            <a:r>
              <a:rPr lang="en-US" sz="1400" b="1" i="1">
                <a:solidFill>
                  <a:srgbClr val="F2750E"/>
                </a:solidFill>
                <a:latin typeface="Merriweather"/>
              </a:rPr>
              <a:t> </a:t>
            </a:r>
            <a:r>
              <a:rPr lang="en-US" sz="1400" b="1" i="1" err="1">
                <a:solidFill>
                  <a:srgbClr val="F2750E"/>
                </a:solidFill>
                <a:latin typeface="Merriweather"/>
              </a:rPr>
              <a:t>gerçek</a:t>
            </a:r>
            <a:r>
              <a:rPr lang="en-US" sz="1400" b="1" i="1">
                <a:solidFill>
                  <a:srgbClr val="F2750E"/>
                </a:solidFill>
                <a:latin typeface="Merriweather"/>
              </a:rPr>
              <a:t> </a:t>
            </a:r>
            <a:r>
              <a:rPr lang="en-US" sz="1400" b="1" i="1" err="1">
                <a:solidFill>
                  <a:srgbClr val="F2750E"/>
                </a:solidFill>
                <a:latin typeface="Merriweather"/>
              </a:rPr>
              <a:t>hayatta</a:t>
            </a:r>
            <a:r>
              <a:rPr lang="en-US" sz="1400" b="1" i="1">
                <a:solidFill>
                  <a:srgbClr val="F2750E"/>
                </a:solidFill>
                <a:latin typeface="Merriweather"/>
              </a:rPr>
              <a:t> </a:t>
            </a:r>
            <a:r>
              <a:rPr lang="en-US" sz="1400" b="1" i="1" err="1">
                <a:solidFill>
                  <a:srgbClr val="F2750E"/>
                </a:solidFill>
                <a:latin typeface="Merriweather"/>
              </a:rPr>
              <a:t>karşılaştıkları</a:t>
            </a:r>
            <a:r>
              <a:rPr lang="en-US" sz="1400" b="1" i="1">
                <a:solidFill>
                  <a:srgbClr val="F2750E"/>
                </a:solidFill>
                <a:latin typeface="Merriweather"/>
              </a:rPr>
              <a:t> </a:t>
            </a:r>
            <a:r>
              <a:rPr lang="en-US" sz="1400" b="1" i="1" err="1">
                <a:solidFill>
                  <a:srgbClr val="F2750E"/>
                </a:solidFill>
                <a:latin typeface="Merriweather"/>
              </a:rPr>
              <a:t>sorunlar</a:t>
            </a:r>
            <a:r>
              <a:rPr lang="en-US" sz="1400" b="1" i="1">
                <a:solidFill>
                  <a:srgbClr val="F2750E"/>
                </a:solidFill>
                <a:latin typeface="Merriweather"/>
              </a:rPr>
              <a:t> </a:t>
            </a:r>
            <a:r>
              <a:rPr lang="en-US" sz="1400" b="1" i="1" err="1">
                <a:solidFill>
                  <a:srgbClr val="F2750E"/>
                </a:solidFill>
                <a:latin typeface="Merriweather"/>
              </a:rPr>
              <a:t>karşısında</a:t>
            </a:r>
            <a:r>
              <a:rPr lang="en-US" sz="1400" b="1" i="1">
                <a:solidFill>
                  <a:srgbClr val="F2750E"/>
                </a:solidFill>
                <a:latin typeface="Merriweather"/>
              </a:rPr>
              <a:t> </a:t>
            </a:r>
            <a:r>
              <a:rPr lang="en-US" sz="1400" b="1" i="1" err="1">
                <a:solidFill>
                  <a:srgbClr val="F2750E"/>
                </a:solidFill>
                <a:latin typeface="Merriweather"/>
              </a:rPr>
              <a:t>sizden</a:t>
            </a:r>
            <a:r>
              <a:rPr lang="en-US" sz="1400" b="1" i="1">
                <a:solidFill>
                  <a:srgbClr val="F2750E"/>
                </a:solidFill>
                <a:latin typeface="Merriweather"/>
              </a:rPr>
              <a:t> </a:t>
            </a:r>
            <a:r>
              <a:rPr lang="en-US" sz="1400" b="1" i="1" err="1">
                <a:solidFill>
                  <a:srgbClr val="F2750E"/>
                </a:solidFill>
                <a:latin typeface="Merriweather"/>
              </a:rPr>
              <a:t>yardım</a:t>
            </a:r>
            <a:r>
              <a:rPr lang="en-US" sz="1400" b="1" i="1">
                <a:solidFill>
                  <a:srgbClr val="F2750E"/>
                </a:solidFill>
                <a:latin typeface="Merriweather"/>
              </a:rPr>
              <a:t> </a:t>
            </a:r>
            <a:r>
              <a:rPr lang="en-US" sz="1400" b="1" i="1" err="1">
                <a:solidFill>
                  <a:srgbClr val="F2750E"/>
                </a:solidFill>
                <a:latin typeface="Merriweather"/>
              </a:rPr>
              <a:t>istemekten</a:t>
            </a:r>
            <a:r>
              <a:rPr lang="en-US" sz="1400" b="1" i="1">
                <a:solidFill>
                  <a:srgbClr val="F2750E"/>
                </a:solidFill>
                <a:latin typeface="Merriweather"/>
              </a:rPr>
              <a:t> </a:t>
            </a:r>
            <a:r>
              <a:rPr lang="en-US" sz="1400" b="1" i="1" err="1">
                <a:solidFill>
                  <a:srgbClr val="F2750E"/>
                </a:solidFill>
                <a:latin typeface="Merriweather"/>
              </a:rPr>
              <a:t>çekinmeyeceklerdir</a:t>
            </a:r>
            <a:r>
              <a:rPr lang="en-US" sz="1400" b="1" i="1">
                <a:solidFill>
                  <a:srgbClr val="F2750E"/>
                </a:solidFill>
                <a:latin typeface="Merriweather"/>
              </a:rPr>
              <a:t>.</a:t>
            </a:r>
            <a:endParaRPr lang="en-US" sz="1400">
              <a:solidFill>
                <a:srgbClr val="F2750E"/>
              </a:solidFill>
            </a:endParaRPr>
          </a:p>
        </p:txBody>
      </p:sp>
      <p:pic>
        <p:nvPicPr>
          <p:cNvPr id="5" name="Resim 7" descr="metin içeren bir resim&#10;&#10;Açıklama otomatik olarak oluşturuldu">
            <a:extLst>
              <a:ext uri="{FF2B5EF4-FFF2-40B4-BE49-F238E27FC236}">
                <a16:creationId xmlns:a16="http://schemas.microsoft.com/office/drawing/2014/main" id="{56B2CB53-9614-44A1-9A5F-9CE429EA57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045" y="2316426"/>
            <a:ext cx="5029200" cy="3027405"/>
          </a:xfrm>
          <a:prstGeom prst="rect">
            <a:avLst/>
          </a:prstGeom>
        </p:spPr>
      </p:pic>
      <p:pic>
        <p:nvPicPr>
          <p:cNvPr id="8" name="Resim 8" descr="metin içeren bir resim&#10;&#10;Açıklama otomatik olarak oluşturuldu">
            <a:extLst>
              <a:ext uri="{FF2B5EF4-FFF2-40B4-BE49-F238E27FC236}">
                <a16:creationId xmlns:a16="http://schemas.microsoft.com/office/drawing/2014/main" id="{1D5AD2EB-5ACF-4B4F-9B3E-6C44971173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9366" y="2330920"/>
            <a:ext cx="3562709" cy="1626818"/>
          </a:xfrm>
          <a:prstGeom prst="rect">
            <a:avLst/>
          </a:prstGeom>
        </p:spPr>
      </p:pic>
      <p:pic>
        <p:nvPicPr>
          <p:cNvPr id="9" name="Resim 9" descr="metin, şişe, portakal, karanlık içeren bir resim&#10;&#10;Açıklama otomatik olarak oluşturuldu">
            <a:extLst>
              <a:ext uri="{FF2B5EF4-FFF2-40B4-BE49-F238E27FC236}">
                <a16:creationId xmlns:a16="http://schemas.microsoft.com/office/drawing/2014/main" id="{8205DE77-6169-4183-B131-9F77C72D38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034" y="5503754"/>
            <a:ext cx="6521569" cy="758924"/>
          </a:xfrm>
          <a:prstGeom prst="rect">
            <a:avLst/>
          </a:prstGeom>
        </p:spPr>
      </p:pic>
      <p:pic>
        <p:nvPicPr>
          <p:cNvPr id="10" name="Resim 10" descr="metin içeren bir resim&#10;&#10;Açıklama otomatik olarak oluşturuldu">
            <a:extLst>
              <a:ext uri="{FF2B5EF4-FFF2-40B4-BE49-F238E27FC236}">
                <a16:creationId xmlns:a16="http://schemas.microsoft.com/office/drawing/2014/main" id="{3874F6CA-E7B9-4422-8FB0-27F77B11B7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9366" y="4099480"/>
            <a:ext cx="3700732" cy="103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93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05463" y="836613"/>
            <a:ext cx="3538537" cy="54117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altLang="tr-TR"/>
              <a:t>METİN 2</a:t>
            </a:r>
          </a:p>
          <a:p>
            <a:pPr>
              <a:lnSpc>
                <a:spcPct val="90000"/>
              </a:lnSpc>
            </a:pPr>
            <a:r>
              <a:rPr lang="tr-TR" altLang="tr-TR"/>
              <a:t>KNİHT ONLİNE</a:t>
            </a:r>
          </a:p>
          <a:p>
            <a:pPr>
              <a:lnSpc>
                <a:spcPct val="90000"/>
              </a:lnSpc>
            </a:pPr>
            <a:r>
              <a:rPr lang="tr-TR" altLang="tr-TR"/>
              <a:t>WAR CRAFT</a:t>
            </a:r>
          </a:p>
          <a:p>
            <a:pPr>
              <a:lnSpc>
                <a:spcPct val="90000"/>
              </a:lnSpc>
            </a:pPr>
            <a:r>
              <a:rPr lang="tr-TR" altLang="tr-TR"/>
              <a:t>SECOND LİFE</a:t>
            </a:r>
          </a:p>
          <a:p>
            <a:pPr>
              <a:lnSpc>
                <a:spcPct val="90000"/>
              </a:lnSpc>
            </a:pPr>
            <a:r>
              <a:rPr lang="tr-TR" altLang="tr-TR"/>
              <a:t>Karahan</a:t>
            </a:r>
          </a:p>
          <a:p>
            <a:pPr>
              <a:lnSpc>
                <a:spcPct val="90000"/>
              </a:lnSpc>
            </a:pPr>
            <a:r>
              <a:rPr lang="tr-TR" altLang="tr-TR"/>
              <a:t>Sanalica</a:t>
            </a:r>
          </a:p>
          <a:p>
            <a:pPr>
              <a:lnSpc>
                <a:spcPct val="90000"/>
              </a:lnSpc>
            </a:pPr>
            <a:r>
              <a:rPr lang="tr-TR" altLang="tr-TR"/>
              <a:t>Ogame </a:t>
            </a:r>
          </a:p>
          <a:p>
            <a:pPr>
              <a:lnSpc>
                <a:spcPct val="90000"/>
              </a:lnSpc>
            </a:pPr>
            <a:r>
              <a:rPr lang="tr-TR" altLang="tr-TR"/>
              <a:t>Wolf team</a:t>
            </a:r>
          </a:p>
          <a:p>
            <a:pPr>
              <a:lnSpc>
                <a:spcPct val="90000"/>
              </a:lnSpc>
            </a:pPr>
            <a:r>
              <a:rPr lang="tr-TR" altLang="tr-TR"/>
              <a:t>Sosyal paylaşım oyunları</a:t>
            </a:r>
          </a:p>
        </p:txBody>
      </p:sp>
      <p:pic>
        <p:nvPicPr>
          <p:cNvPr id="496644" name="Picture 4" descr="internet bgm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5400675" cy="640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44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44D50B1-E005-4608-B2F9-D9C73F582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913" y="539151"/>
            <a:ext cx="8229600" cy="286759"/>
          </a:xfrm>
        </p:spPr>
        <p:txBody>
          <a:bodyPr vert="horz" lIns="91440" tIns="45720" rIns="91440" bIns="45720" anchor="b" anchorCtr="0">
            <a:normAutofit fontScale="90000"/>
          </a:bodyPr>
          <a:lstStyle/>
          <a:p>
            <a:r>
              <a:rPr lang="tr-TR" b="1" dirty="0">
                <a:solidFill>
                  <a:srgbClr val="F2750E"/>
                </a:solidFill>
                <a:latin typeface="Anton"/>
              </a:rPr>
              <a:t>AMOTİVASYONEL </a:t>
            </a:r>
            <a:r>
              <a:rPr lang="tr-TR" b="1" dirty="0" smtClean="0">
                <a:solidFill>
                  <a:srgbClr val="F2750E"/>
                </a:solidFill>
                <a:latin typeface="Anton"/>
              </a:rPr>
              <a:t>SENDROM</a:t>
            </a:r>
            <a:endParaRPr lang="tr-TR" dirty="0">
              <a:solidFill>
                <a:srgbClr val="F2750E"/>
              </a:solidFill>
              <a:latin typeface="Anton"/>
            </a:endParaRPr>
          </a:p>
        </p:txBody>
      </p:sp>
      <p:pic>
        <p:nvPicPr>
          <p:cNvPr id="4" name="Picture 3" descr="C:\Users\neu\Desktop\1000ppi\Varlık 2@1000x.png">
            <a:extLst>
              <a:ext uri="{FF2B5EF4-FFF2-40B4-BE49-F238E27FC236}">
                <a16:creationId xmlns:a16="http://schemas.microsoft.com/office/drawing/2014/main" id="{60CF6F25-62F3-4124-A712-2BEA44FC6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0338" y="152400"/>
            <a:ext cx="1363662" cy="935332"/>
          </a:xfrm>
          <a:prstGeom prst="rect">
            <a:avLst/>
          </a:prstGeom>
          <a:noFill/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4FC36503-226D-4579-AD2D-04AD777AC87C}"/>
              </a:ext>
            </a:extLst>
          </p:cNvPr>
          <p:cNvSpPr txBox="1"/>
          <p:nvPr/>
        </p:nvSpPr>
        <p:spPr>
          <a:xfrm>
            <a:off x="232913" y="1137186"/>
            <a:ext cx="842800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 err="1">
                <a:ea typeface="+mn-lt"/>
                <a:cs typeface="+mn-lt"/>
              </a:rPr>
              <a:t>Dışarı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çıkmıyor</a:t>
            </a:r>
            <a:r>
              <a:rPr lang="en-US" b="1" dirty="0">
                <a:ea typeface="+mn-lt"/>
                <a:cs typeface="+mn-lt"/>
              </a:rPr>
              <a:t>, </a:t>
            </a:r>
            <a:r>
              <a:rPr lang="en-US" b="1" dirty="0" err="1">
                <a:ea typeface="+mn-lt"/>
                <a:cs typeface="+mn-lt"/>
              </a:rPr>
              <a:t>sokaktaki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tehlikeden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uzak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ve</a:t>
            </a:r>
            <a:r>
              <a:rPr lang="en-US" b="1" dirty="0">
                <a:ea typeface="+mn-lt"/>
                <a:cs typeface="+mn-lt"/>
              </a:rPr>
              <a:t> “</a:t>
            </a:r>
            <a:r>
              <a:rPr lang="en-US" b="1" dirty="0" err="1">
                <a:ea typeface="+mn-lt"/>
                <a:cs typeface="+mn-lt"/>
              </a:rPr>
              <a:t>derslerini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yapıyor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amcası</a:t>
            </a:r>
            <a:r>
              <a:rPr lang="en-US" b="1" dirty="0">
                <a:ea typeface="+mn-lt"/>
                <a:cs typeface="+mn-lt"/>
              </a:rPr>
              <a:t>”</a:t>
            </a:r>
            <a:endParaRPr lang="tr-TR" dirty="0"/>
          </a:p>
        </p:txBody>
      </p:sp>
      <p:pic>
        <p:nvPicPr>
          <p:cNvPr id="5" name="Resim 6" descr="kişi, iç mekan, oturma içeren bir resim&#10;&#10;Açıklama otomatik olarak oluşturuldu">
            <a:extLst>
              <a:ext uri="{FF2B5EF4-FFF2-40B4-BE49-F238E27FC236}">
                <a16:creationId xmlns:a16="http://schemas.microsoft.com/office/drawing/2014/main" id="{693571A2-7DF7-4DE3-AA92-36B7C3C75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913" y="1804376"/>
            <a:ext cx="8724274" cy="423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15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44D50B1-E005-4608-B2F9-D9C73F582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913" y="539151"/>
            <a:ext cx="8229600" cy="914400"/>
          </a:xfrm>
        </p:spPr>
        <p:txBody>
          <a:bodyPr vert="horz" lIns="91440" tIns="45720" rIns="91440" bIns="45720" anchor="b" anchorCtr="0">
            <a:normAutofit/>
          </a:bodyPr>
          <a:lstStyle/>
          <a:p>
            <a:r>
              <a:rPr lang="tr-TR" b="1" dirty="0">
                <a:solidFill>
                  <a:srgbClr val="F2750E"/>
                </a:solidFill>
                <a:latin typeface="Anton"/>
              </a:rPr>
              <a:t>AMOTİVASYONEL </a:t>
            </a:r>
            <a:r>
              <a:rPr lang="tr-TR" b="1" dirty="0" smtClean="0">
                <a:solidFill>
                  <a:srgbClr val="F2750E"/>
                </a:solidFill>
                <a:latin typeface="Anton"/>
              </a:rPr>
              <a:t>SENDROM</a:t>
            </a:r>
            <a:endParaRPr lang="tr-TR" dirty="0">
              <a:solidFill>
                <a:srgbClr val="F2750E"/>
              </a:solidFill>
              <a:latin typeface="Anton"/>
            </a:endParaRPr>
          </a:p>
        </p:txBody>
      </p:sp>
      <p:pic>
        <p:nvPicPr>
          <p:cNvPr id="4" name="Picture 3" descr="C:\Users\neu\Desktop\1000ppi\Varlık 2@1000x.png">
            <a:extLst>
              <a:ext uri="{FF2B5EF4-FFF2-40B4-BE49-F238E27FC236}">
                <a16:creationId xmlns:a16="http://schemas.microsoft.com/office/drawing/2014/main" id="{60CF6F25-62F3-4124-A712-2BEA44FC6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0338" y="152400"/>
            <a:ext cx="1363662" cy="935332"/>
          </a:xfrm>
          <a:prstGeom prst="rect">
            <a:avLst/>
          </a:prstGeom>
          <a:noFill/>
        </p:spPr>
      </p:pic>
      <p:pic>
        <p:nvPicPr>
          <p:cNvPr id="3" name="Resim 5" descr="kişi, iç mekan içeren bir resim&#10;&#10;Açıklama otomatik olarak oluşturuldu">
            <a:extLst>
              <a:ext uri="{FF2B5EF4-FFF2-40B4-BE49-F238E27FC236}">
                <a16:creationId xmlns:a16="http://schemas.microsoft.com/office/drawing/2014/main" id="{4DF73DF0-38C4-4DA1-90EF-A902F80564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189" y="1331838"/>
            <a:ext cx="8393501" cy="3288551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4FC36503-226D-4579-AD2D-04AD777AC87C}"/>
              </a:ext>
            </a:extLst>
          </p:cNvPr>
          <p:cNvSpPr txBox="1"/>
          <p:nvPr/>
        </p:nvSpPr>
        <p:spPr>
          <a:xfrm>
            <a:off x="388189" y="4761781"/>
            <a:ext cx="842800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err="1">
                <a:solidFill>
                  <a:srgbClr val="3D3937"/>
                </a:solidFill>
                <a:latin typeface="Merriweather"/>
              </a:rPr>
              <a:t>Kronik</a:t>
            </a:r>
            <a:r>
              <a:rPr lang="en-US" b="1">
                <a:solidFill>
                  <a:srgbClr val="3D3937"/>
                </a:solidFill>
                <a:latin typeface="Merriweather"/>
              </a:rPr>
              <a:t> </a:t>
            </a:r>
            <a:r>
              <a:rPr lang="en-US" b="1" err="1">
                <a:solidFill>
                  <a:srgbClr val="3D3937"/>
                </a:solidFill>
                <a:latin typeface="Merriweather"/>
              </a:rPr>
              <a:t>esrar</a:t>
            </a:r>
            <a:r>
              <a:rPr lang="en-US" b="1">
                <a:solidFill>
                  <a:srgbClr val="3D3937"/>
                </a:solidFill>
                <a:latin typeface="Merriweather"/>
              </a:rPr>
              <a:t> </a:t>
            </a:r>
            <a:r>
              <a:rPr lang="en-US" b="1" err="1">
                <a:solidFill>
                  <a:srgbClr val="3D3937"/>
                </a:solidFill>
                <a:latin typeface="Merriweather"/>
              </a:rPr>
              <a:t>kullanıcılarında</a:t>
            </a:r>
            <a:r>
              <a:rPr lang="en-US" b="1">
                <a:solidFill>
                  <a:srgbClr val="3D3937"/>
                </a:solidFill>
                <a:latin typeface="Merriweather"/>
              </a:rPr>
              <a:t> </a:t>
            </a:r>
            <a:r>
              <a:rPr lang="en-US" b="1" err="1">
                <a:solidFill>
                  <a:srgbClr val="3D3937"/>
                </a:solidFill>
                <a:latin typeface="Merriweather"/>
              </a:rPr>
              <a:t>görülen</a:t>
            </a:r>
            <a:r>
              <a:rPr lang="en-US" b="1">
                <a:solidFill>
                  <a:srgbClr val="3D3937"/>
                </a:solidFill>
                <a:latin typeface="Merriweather"/>
              </a:rPr>
              <a:t> “Genel </a:t>
            </a:r>
            <a:r>
              <a:rPr lang="en-US" b="1" err="1">
                <a:solidFill>
                  <a:srgbClr val="3D3937"/>
                </a:solidFill>
                <a:latin typeface="Merriweather"/>
              </a:rPr>
              <a:t>ilgisizlik,vurdum</a:t>
            </a:r>
            <a:r>
              <a:rPr lang="en-US" b="1">
                <a:solidFill>
                  <a:srgbClr val="3D3937"/>
                </a:solidFill>
                <a:latin typeface="Merriweather"/>
              </a:rPr>
              <a:t> </a:t>
            </a:r>
            <a:r>
              <a:rPr lang="en-US" b="1" err="1">
                <a:solidFill>
                  <a:srgbClr val="3D3937"/>
                </a:solidFill>
                <a:latin typeface="Merriweather"/>
              </a:rPr>
              <a:t>duymazlık</a:t>
            </a:r>
            <a:r>
              <a:rPr lang="en-US" b="1">
                <a:solidFill>
                  <a:srgbClr val="3D3937"/>
                </a:solidFill>
                <a:latin typeface="Merriweather"/>
              </a:rPr>
              <a:t>, </a:t>
            </a:r>
            <a:r>
              <a:rPr lang="en-US" b="1" err="1">
                <a:solidFill>
                  <a:srgbClr val="3D3937"/>
                </a:solidFill>
                <a:latin typeface="Merriweather"/>
              </a:rPr>
              <a:t>hedefsizlik</a:t>
            </a:r>
            <a:r>
              <a:rPr lang="en-US" b="1">
                <a:solidFill>
                  <a:srgbClr val="3D3937"/>
                </a:solidFill>
                <a:latin typeface="Merriweather"/>
              </a:rPr>
              <a:t> </a:t>
            </a:r>
            <a:r>
              <a:rPr lang="en-US" b="1" err="1">
                <a:solidFill>
                  <a:srgbClr val="3D3937"/>
                </a:solidFill>
                <a:latin typeface="Merriweather"/>
              </a:rPr>
              <a:t>ve</a:t>
            </a:r>
            <a:r>
              <a:rPr lang="en-US" b="1">
                <a:solidFill>
                  <a:srgbClr val="3D3937"/>
                </a:solidFill>
                <a:latin typeface="Merriweather"/>
              </a:rPr>
              <a:t> </a:t>
            </a:r>
            <a:r>
              <a:rPr lang="en-US" b="1" err="1">
                <a:solidFill>
                  <a:srgbClr val="3D3937"/>
                </a:solidFill>
                <a:latin typeface="Merriweather"/>
              </a:rPr>
              <a:t>apati</a:t>
            </a:r>
            <a:r>
              <a:rPr lang="en-US" b="1">
                <a:solidFill>
                  <a:srgbClr val="3D3937"/>
                </a:solidFill>
                <a:latin typeface="Merriweather"/>
              </a:rPr>
              <a:t>” </a:t>
            </a:r>
          </a:p>
        </p:txBody>
      </p:sp>
    </p:spTree>
    <p:extLst>
      <p:ext uri="{BB962C8B-B14F-4D97-AF65-F5344CB8AC3E}">
        <p14:creationId xmlns:p14="http://schemas.microsoft.com/office/powerpoint/2010/main" val="225117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44D50B1-E005-4608-B2F9-D9C73F582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913" y="539151"/>
            <a:ext cx="8229600" cy="914400"/>
          </a:xfrm>
        </p:spPr>
        <p:txBody>
          <a:bodyPr vert="horz" lIns="91440" tIns="45720" rIns="91440" bIns="45720" anchor="b" anchorCtr="0">
            <a:normAutofit/>
          </a:bodyPr>
          <a:lstStyle/>
          <a:p>
            <a:r>
              <a:rPr lang="tr-TR" b="1">
                <a:solidFill>
                  <a:srgbClr val="F2750E"/>
                </a:solidFill>
                <a:latin typeface="Anton"/>
              </a:rPr>
              <a:t>NE YAPILMALI ?</a:t>
            </a:r>
          </a:p>
          <a:p>
            <a:endParaRPr lang="tr-TR">
              <a:solidFill>
                <a:srgbClr val="F2750E"/>
              </a:solidFill>
              <a:latin typeface="Anton"/>
            </a:endParaRPr>
          </a:p>
        </p:txBody>
      </p:sp>
      <p:pic>
        <p:nvPicPr>
          <p:cNvPr id="4" name="Picture 3" descr="C:\Users\neu\Desktop\1000ppi\Varlık 2@1000x.png">
            <a:extLst>
              <a:ext uri="{FF2B5EF4-FFF2-40B4-BE49-F238E27FC236}">
                <a16:creationId xmlns:a16="http://schemas.microsoft.com/office/drawing/2014/main" id="{60CF6F25-62F3-4124-A712-2BEA44FC6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0338" y="152400"/>
            <a:ext cx="1363662" cy="935332"/>
          </a:xfrm>
          <a:prstGeom prst="rect">
            <a:avLst/>
          </a:prstGeom>
          <a:noFill/>
        </p:spPr>
      </p:pic>
      <p:pic>
        <p:nvPicPr>
          <p:cNvPr id="3" name="Resim 6" descr="tablo içeren bir resim&#10;&#10;Açıklama otomatik olarak oluşturuldu">
            <a:extLst>
              <a:ext uri="{FF2B5EF4-FFF2-40B4-BE49-F238E27FC236}">
                <a16:creationId xmlns:a16="http://schemas.microsoft.com/office/drawing/2014/main" id="{340F4413-53BF-45C1-A89C-F84127543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42674"/>
            <a:ext cx="9144000" cy="426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73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4000"/>
              <a:t>Alkolün Etkileri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81200"/>
            <a:ext cx="7772400" cy="25146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tr-TR" altLang="tr-TR" sz="2400">
                <a:cs typeface="Times New Roman" panose="02020603050405020304" pitchFamily="18" charset="0"/>
              </a:rPr>
              <a:t>Ba</a:t>
            </a:r>
            <a:r>
              <a:rPr lang="tr-TR" altLang="tr-TR" sz="2400"/>
              <a:t>ğı</a:t>
            </a:r>
            <a:r>
              <a:rPr lang="tr-TR" altLang="tr-TR" sz="2400">
                <a:cs typeface="Times New Roman" panose="02020603050405020304" pitchFamily="18" charset="0"/>
              </a:rPr>
              <a:t>ml</a:t>
            </a:r>
            <a:r>
              <a:rPr lang="tr-TR" altLang="tr-TR" sz="2400"/>
              <a:t>ılı</a:t>
            </a:r>
            <a:r>
              <a:rPr lang="tr-TR" altLang="tr-TR" sz="2400">
                <a:cs typeface="Times New Roman" panose="02020603050405020304" pitchFamily="18" charset="0"/>
              </a:rPr>
              <a:t>k</a:t>
            </a:r>
            <a:r>
              <a:rPr lang="tr-TR" altLang="tr-TR" sz="2400"/>
              <a:t>,</a:t>
            </a:r>
          </a:p>
          <a:p>
            <a:pPr>
              <a:lnSpc>
                <a:spcPct val="90000"/>
              </a:lnSpc>
            </a:pPr>
            <a:r>
              <a:rPr lang="tr-TR" altLang="tr-TR" sz="2400"/>
              <a:t>Midede gastrit ve </a:t>
            </a:r>
            <a:r>
              <a:rPr lang="tr-TR" altLang="tr-TR" sz="2400">
                <a:latin typeface="Verdana" panose="020B0604030504040204" pitchFamily="34" charset="0"/>
              </a:rPr>
              <a:t>ü</a:t>
            </a:r>
            <a:r>
              <a:rPr lang="tr-TR" altLang="tr-TR" sz="2400"/>
              <a:t>lser,</a:t>
            </a:r>
          </a:p>
          <a:p>
            <a:pPr>
              <a:lnSpc>
                <a:spcPct val="90000"/>
              </a:lnSpc>
            </a:pPr>
            <a:r>
              <a:rPr lang="tr-TR" altLang="tr-TR" sz="2400"/>
              <a:t>Karaciğerde b</a:t>
            </a:r>
            <a:r>
              <a:rPr lang="tr-TR" altLang="tr-TR" sz="2400">
                <a:latin typeface="Verdana" panose="020B0604030504040204" pitchFamily="34" charset="0"/>
              </a:rPr>
              <a:t>ü</a:t>
            </a:r>
            <a:r>
              <a:rPr lang="tr-TR" altLang="tr-TR" sz="2400"/>
              <a:t>y</a:t>
            </a:r>
            <a:r>
              <a:rPr lang="tr-TR" altLang="tr-TR" sz="2400">
                <a:latin typeface="Verdana" panose="020B0604030504040204" pitchFamily="34" charset="0"/>
              </a:rPr>
              <a:t>ü</a:t>
            </a:r>
            <a:r>
              <a:rPr lang="tr-TR" altLang="tr-TR" sz="2400"/>
              <a:t>me, yağlanma ve siroz,</a:t>
            </a:r>
          </a:p>
          <a:p>
            <a:pPr>
              <a:lnSpc>
                <a:spcPct val="90000"/>
              </a:lnSpc>
            </a:pPr>
            <a:r>
              <a:rPr lang="tr-TR" altLang="tr-TR" sz="2400"/>
              <a:t>Bağırsaklarda vitamin emiliminin azalması ve beslenme bozuklukları,</a:t>
            </a:r>
          </a:p>
          <a:p>
            <a:pPr>
              <a:lnSpc>
                <a:spcPct val="90000"/>
              </a:lnSpc>
            </a:pPr>
            <a:r>
              <a:rPr lang="tr-TR" altLang="tr-TR" sz="2400"/>
              <a:t>Sinir h</a:t>
            </a:r>
            <a:r>
              <a:rPr lang="tr-TR" altLang="tr-TR" sz="2400">
                <a:latin typeface="Verdana" panose="020B0604030504040204" pitchFamily="34" charset="0"/>
              </a:rPr>
              <a:t>ü</a:t>
            </a:r>
            <a:r>
              <a:rPr lang="tr-TR" altLang="tr-TR" sz="2400"/>
              <a:t>crelerinde hasar ve fel</a:t>
            </a:r>
            <a:r>
              <a:rPr lang="tr-TR" altLang="tr-TR" sz="2400">
                <a:latin typeface="Verdana" panose="020B0604030504040204" pitchFamily="34" charset="0"/>
              </a:rPr>
              <a:t>ç</a:t>
            </a:r>
            <a:r>
              <a:rPr lang="tr-TR" altLang="tr-TR" sz="2400"/>
              <a:t>,</a:t>
            </a:r>
          </a:p>
          <a:p>
            <a:pPr>
              <a:lnSpc>
                <a:spcPct val="90000"/>
              </a:lnSpc>
            </a:pPr>
            <a:r>
              <a:rPr lang="tr-TR" altLang="tr-TR" sz="2400"/>
              <a:t>Kas g</a:t>
            </a:r>
            <a:r>
              <a:rPr lang="tr-TR" altLang="tr-TR" sz="2400">
                <a:latin typeface="Verdana" panose="020B0604030504040204" pitchFamily="34" charset="0"/>
              </a:rPr>
              <a:t>üç</a:t>
            </a:r>
            <a:r>
              <a:rPr lang="tr-TR" altLang="tr-TR" sz="2400"/>
              <a:t>s</a:t>
            </a:r>
            <a:r>
              <a:rPr lang="tr-TR" altLang="tr-TR" sz="2400">
                <a:latin typeface="Verdana" panose="020B0604030504040204" pitchFamily="34" charset="0"/>
              </a:rPr>
              <a:t>ü</a:t>
            </a:r>
            <a:r>
              <a:rPr lang="tr-TR" altLang="tr-TR" sz="2400"/>
              <a:t>zl</a:t>
            </a:r>
            <a:r>
              <a:rPr lang="tr-TR" altLang="tr-TR" sz="2400">
                <a:latin typeface="Verdana" panose="020B0604030504040204" pitchFamily="34" charset="0"/>
              </a:rPr>
              <a:t>ü</a:t>
            </a:r>
            <a:r>
              <a:rPr lang="tr-TR" altLang="tr-TR" sz="2400"/>
              <a:t>ğ</a:t>
            </a:r>
            <a:r>
              <a:rPr lang="tr-TR" altLang="tr-TR" sz="2400">
                <a:latin typeface="Verdana" panose="020B0604030504040204" pitchFamily="34" charset="0"/>
              </a:rPr>
              <a:t>ü</a:t>
            </a:r>
            <a:r>
              <a:rPr lang="tr-TR" altLang="tr-TR" sz="2400"/>
              <a:t> ve</a:t>
            </a:r>
          </a:p>
          <a:p>
            <a:pPr>
              <a:lnSpc>
                <a:spcPct val="90000"/>
              </a:lnSpc>
            </a:pPr>
            <a:r>
              <a:rPr lang="tr-TR" altLang="tr-TR" sz="2400"/>
              <a:t>Bunama</a:t>
            </a:r>
          </a:p>
        </p:txBody>
      </p:sp>
      <p:grpSp>
        <p:nvGrpSpPr>
          <p:cNvPr id="12292" name="Group 4"/>
          <p:cNvGrpSpPr>
            <a:grpSpLocks/>
          </p:cNvGrpSpPr>
          <p:nvPr/>
        </p:nvGrpSpPr>
        <p:grpSpPr bwMode="auto">
          <a:xfrm>
            <a:off x="7034213" y="533400"/>
            <a:ext cx="771525" cy="1565275"/>
            <a:chOff x="4998" y="2664"/>
            <a:chExt cx="767" cy="1274"/>
          </a:xfrm>
        </p:grpSpPr>
        <p:sp>
          <p:nvSpPr>
            <p:cNvPr id="12293" name="Freeform 5"/>
            <p:cNvSpPr>
              <a:spLocks/>
            </p:cNvSpPr>
            <p:nvPr/>
          </p:nvSpPr>
          <p:spPr bwMode="auto">
            <a:xfrm>
              <a:off x="5023" y="3684"/>
              <a:ext cx="296" cy="239"/>
            </a:xfrm>
            <a:custGeom>
              <a:avLst/>
              <a:gdLst>
                <a:gd name="T0" fmla="*/ 167 w 296"/>
                <a:gd name="T1" fmla="*/ 110 h 239"/>
                <a:gd name="T2" fmla="*/ 164 w 296"/>
                <a:gd name="T3" fmla="*/ 28 h 239"/>
                <a:gd name="T4" fmla="*/ 167 w 296"/>
                <a:gd name="T5" fmla="*/ 0 h 239"/>
                <a:gd name="T6" fmla="*/ 164 w 296"/>
                <a:gd name="T7" fmla="*/ 3 h 239"/>
                <a:gd name="T8" fmla="*/ 164 w 296"/>
                <a:gd name="T9" fmla="*/ 8 h 239"/>
                <a:gd name="T10" fmla="*/ 161 w 296"/>
                <a:gd name="T11" fmla="*/ 8 h 239"/>
                <a:gd name="T12" fmla="*/ 155 w 296"/>
                <a:gd name="T13" fmla="*/ 8 h 239"/>
                <a:gd name="T14" fmla="*/ 153 w 296"/>
                <a:gd name="T15" fmla="*/ 11 h 239"/>
                <a:gd name="T16" fmla="*/ 144 w 296"/>
                <a:gd name="T17" fmla="*/ 11 h 239"/>
                <a:gd name="T18" fmla="*/ 139 w 296"/>
                <a:gd name="T19" fmla="*/ 8 h 239"/>
                <a:gd name="T20" fmla="*/ 136 w 296"/>
                <a:gd name="T21" fmla="*/ 3 h 239"/>
                <a:gd name="T22" fmla="*/ 136 w 296"/>
                <a:gd name="T23" fmla="*/ 28 h 239"/>
                <a:gd name="T24" fmla="*/ 136 w 296"/>
                <a:gd name="T25" fmla="*/ 110 h 239"/>
                <a:gd name="T26" fmla="*/ 108 w 296"/>
                <a:gd name="T27" fmla="*/ 113 h 239"/>
                <a:gd name="T28" fmla="*/ 82 w 296"/>
                <a:gd name="T29" fmla="*/ 118 h 239"/>
                <a:gd name="T30" fmla="*/ 60 w 296"/>
                <a:gd name="T31" fmla="*/ 124 h 239"/>
                <a:gd name="T32" fmla="*/ 40 w 296"/>
                <a:gd name="T33" fmla="*/ 132 h 239"/>
                <a:gd name="T34" fmla="*/ 23 w 296"/>
                <a:gd name="T35" fmla="*/ 141 h 239"/>
                <a:gd name="T36" fmla="*/ 12 w 296"/>
                <a:gd name="T37" fmla="*/ 152 h 239"/>
                <a:gd name="T38" fmla="*/ 3 w 296"/>
                <a:gd name="T39" fmla="*/ 163 h 239"/>
                <a:gd name="T40" fmla="*/ 0 w 296"/>
                <a:gd name="T41" fmla="*/ 175 h 239"/>
                <a:gd name="T42" fmla="*/ 6 w 296"/>
                <a:gd name="T43" fmla="*/ 189 h 239"/>
                <a:gd name="T44" fmla="*/ 14 w 296"/>
                <a:gd name="T45" fmla="*/ 200 h 239"/>
                <a:gd name="T46" fmla="*/ 26 w 296"/>
                <a:gd name="T47" fmla="*/ 211 h 239"/>
                <a:gd name="T48" fmla="*/ 45 w 296"/>
                <a:gd name="T49" fmla="*/ 220 h 239"/>
                <a:gd name="T50" fmla="*/ 68 w 296"/>
                <a:gd name="T51" fmla="*/ 228 h 239"/>
                <a:gd name="T52" fmla="*/ 91 w 296"/>
                <a:gd name="T53" fmla="*/ 234 h 239"/>
                <a:gd name="T54" fmla="*/ 119 w 296"/>
                <a:gd name="T55" fmla="*/ 239 h 239"/>
                <a:gd name="T56" fmla="*/ 150 w 296"/>
                <a:gd name="T57" fmla="*/ 239 h 239"/>
                <a:gd name="T58" fmla="*/ 178 w 296"/>
                <a:gd name="T59" fmla="*/ 239 h 239"/>
                <a:gd name="T60" fmla="*/ 206 w 296"/>
                <a:gd name="T61" fmla="*/ 234 h 239"/>
                <a:gd name="T62" fmla="*/ 232 w 296"/>
                <a:gd name="T63" fmla="*/ 228 h 239"/>
                <a:gd name="T64" fmla="*/ 251 w 296"/>
                <a:gd name="T65" fmla="*/ 220 h 239"/>
                <a:gd name="T66" fmla="*/ 271 w 296"/>
                <a:gd name="T67" fmla="*/ 211 h 239"/>
                <a:gd name="T68" fmla="*/ 285 w 296"/>
                <a:gd name="T69" fmla="*/ 200 h 239"/>
                <a:gd name="T70" fmla="*/ 294 w 296"/>
                <a:gd name="T71" fmla="*/ 189 h 239"/>
                <a:gd name="T72" fmla="*/ 296 w 296"/>
                <a:gd name="T73" fmla="*/ 175 h 239"/>
                <a:gd name="T74" fmla="*/ 294 w 296"/>
                <a:gd name="T75" fmla="*/ 163 h 239"/>
                <a:gd name="T76" fmla="*/ 285 w 296"/>
                <a:gd name="T77" fmla="*/ 152 h 239"/>
                <a:gd name="T78" fmla="*/ 274 w 296"/>
                <a:gd name="T79" fmla="*/ 141 h 239"/>
                <a:gd name="T80" fmla="*/ 257 w 296"/>
                <a:gd name="T81" fmla="*/ 132 h 239"/>
                <a:gd name="T82" fmla="*/ 240 w 296"/>
                <a:gd name="T83" fmla="*/ 124 h 239"/>
                <a:gd name="T84" fmla="*/ 218 w 296"/>
                <a:gd name="T85" fmla="*/ 118 h 239"/>
                <a:gd name="T86" fmla="*/ 192 w 296"/>
                <a:gd name="T87" fmla="*/ 113 h 239"/>
                <a:gd name="T88" fmla="*/ 167 w 296"/>
                <a:gd name="T89" fmla="*/ 11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6" h="239">
                  <a:moveTo>
                    <a:pt x="167" y="110"/>
                  </a:moveTo>
                  <a:lnTo>
                    <a:pt x="164" y="28"/>
                  </a:lnTo>
                  <a:lnTo>
                    <a:pt x="167" y="0"/>
                  </a:lnTo>
                  <a:lnTo>
                    <a:pt x="164" y="3"/>
                  </a:lnTo>
                  <a:lnTo>
                    <a:pt x="164" y="8"/>
                  </a:lnTo>
                  <a:lnTo>
                    <a:pt x="161" y="8"/>
                  </a:lnTo>
                  <a:lnTo>
                    <a:pt x="155" y="8"/>
                  </a:lnTo>
                  <a:lnTo>
                    <a:pt x="153" y="11"/>
                  </a:lnTo>
                  <a:lnTo>
                    <a:pt x="144" y="11"/>
                  </a:lnTo>
                  <a:lnTo>
                    <a:pt x="139" y="8"/>
                  </a:lnTo>
                  <a:lnTo>
                    <a:pt x="136" y="3"/>
                  </a:lnTo>
                  <a:lnTo>
                    <a:pt x="136" y="28"/>
                  </a:lnTo>
                  <a:lnTo>
                    <a:pt x="136" y="110"/>
                  </a:lnTo>
                  <a:lnTo>
                    <a:pt x="108" y="113"/>
                  </a:lnTo>
                  <a:lnTo>
                    <a:pt x="82" y="118"/>
                  </a:lnTo>
                  <a:lnTo>
                    <a:pt x="60" y="124"/>
                  </a:lnTo>
                  <a:lnTo>
                    <a:pt x="40" y="132"/>
                  </a:lnTo>
                  <a:lnTo>
                    <a:pt x="23" y="141"/>
                  </a:lnTo>
                  <a:lnTo>
                    <a:pt x="12" y="152"/>
                  </a:lnTo>
                  <a:lnTo>
                    <a:pt x="3" y="163"/>
                  </a:lnTo>
                  <a:lnTo>
                    <a:pt x="0" y="175"/>
                  </a:lnTo>
                  <a:lnTo>
                    <a:pt x="6" y="189"/>
                  </a:lnTo>
                  <a:lnTo>
                    <a:pt x="14" y="200"/>
                  </a:lnTo>
                  <a:lnTo>
                    <a:pt x="26" y="211"/>
                  </a:lnTo>
                  <a:lnTo>
                    <a:pt x="45" y="220"/>
                  </a:lnTo>
                  <a:lnTo>
                    <a:pt x="68" y="228"/>
                  </a:lnTo>
                  <a:lnTo>
                    <a:pt x="91" y="234"/>
                  </a:lnTo>
                  <a:lnTo>
                    <a:pt x="119" y="239"/>
                  </a:lnTo>
                  <a:lnTo>
                    <a:pt x="150" y="239"/>
                  </a:lnTo>
                  <a:lnTo>
                    <a:pt x="178" y="239"/>
                  </a:lnTo>
                  <a:lnTo>
                    <a:pt x="206" y="234"/>
                  </a:lnTo>
                  <a:lnTo>
                    <a:pt x="232" y="228"/>
                  </a:lnTo>
                  <a:lnTo>
                    <a:pt x="251" y="220"/>
                  </a:lnTo>
                  <a:lnTo>
                    <a:pt x="271" y="211"/>
                  </a:lnTo>
                  <a:lnTo>
                    <a:pt x="285" y="200"/>
                  </a:lnTo>
                  <a:lnTo>
                    <a:pt x="294" y="189"/>
                  </a:lnTo>
                  <a:lnTo>
                    <a:pt x="296" y="175"/>
                  </a:lnTo>
                  <a:lnTo>
                    <a:pt x="294" y="163"/>
                  </a:lnTo>
                  <a:lnTo>
                    <a:pt x="285" y="152"/>
                  </a:lnTo>
                  <a:lnTo>
                    <a:pt x="274" y="141"/>
                  </a:lnTo>
                  <a:lnTo>
                    <a:pt x="257" y="132"/>
                  </a:lnTo>
                  <a:lnTo>
                    <a:pt x="240" y="124"/>
                  </a:lnTo>
                  <a:lnTo>
                    <a:pt x="218" y="118"/>
                  </a:lnTo>
                  <a:lnTo>
                    <a:pt x="192" y="113"/>
                  </a:lnTo>
                  <a:lnTo>
                    <a:pt x="167" y="110"/>
                  </a:lnTo>
                  <a:close/>
                </a:path>
              </a:pathLst>
            </a:custGeom>
            <a:solidFill>
              <a:srgbClr val="C1C1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2294" name="Freeform 6"/>
            <p:cNvSpPr>
              <a:spLocks/>
            </p:cNvSpPr>
            <p:nvPr/>
          </p:nvSpPr>
          <p:spPr bwMode="auto">
            <a:xfrm>
              <a:off x="5376" y="3687"/>
              <a:ext cx="389" cy="251"/>
            </a:xfrm>
            <a:custGeom>
              <a:avLst/>
              <a:gdLst>
                <a:gd name="T0" fmla="*/ 0 w 389"/>
                <a:gd name="T1" fmla="*/ 141 h 251"/>
                <a:gd name="T2" fmla="*/ 6 w 389"/>
                <a:gd name="T3" fmla="*/ 160 h 251"/>
                <a:gd name="T4" fmla="*/ 11 w 389"/>
                <a:gd name="T5" fmla="*/ 177 h 251"/>
                <a:gd name="T6" fmla="*/ 22 w 389"/>
                <a:gd name="T7" fmla="*/ 189 h 251"/>
                <a:gd name="T8" fmla="*/ 37 w 389"/>
                <a:gd name="T9" fmla="*/ 200 h 251"/>
                <a:gd name="T10" fmla="*/ 53 w 389"/>
                <a:gd name="T11" fmla="*/ 211 h 251"/>
                <a:gd name="T12" fmla="*/ 82 w 389"/>
                <a:gd name="T13" fmla="*/ 225 h 251"/>
                <a:gd name="T14" fmla="*/ 113 w 389"/>
                <a:gd name="T15" fmla="*/ 236 h 251"/>
                <a:gd name="T16" fmla="*/ 141 w 389"/>
                <a:gd name="T17" fmla="*/ 245 h 251"/>
                <a:gd name="T18" fmla="*/ 172 w 389"/>
                <a:gd name="T19" fmla="*/ 248 h 251"/>
                <a:gd name="T20" fmla="*/ 206 w 389"/>
                <a:gd name="T21" fmla="*/ 251 h 251"/>
                <a:gd name="T22" fmla="*/ 237 w 389"/>
                <a:gd name="T23" fmla="*/ 248 h 251"/>
                <a:gd name="T24" fmla="*/ 265 w 389"/>
                <a:gd name="T25" fmla="*/ 239 h 251"/>
                <a:gd name="T26" fmla="*/ 296 w 389"/>
                <a:gd name="T27" fmla="*/ 231 h 251"/>
                <a:gd name="T28" fmla="*/ 324 w 389"/>
                <a:gd name="T29" fmla="*/ 220 h 251"/>
                <a:gd name="T30" fmla="*/ 347 w 389"/>
                <a:gd name="T31" fmla="*/ 205 h 251"/>
                <a:gd name="T32" fmla="*/ 366 w 389"/>
                <a:gd name="T33" fmla="*/ 186 h 251"/>
                <a:gd name="T34" fmla="*/ 375 w 389"/>
                <a:gd name="T35" fmla="*/ 169 h 251"/>
                <a:gd name="T36" fmla="*/ 383 w 389"/>
                <a:gd name="T37" fmla="*/ 152 h 251"/>
                <a:gd name="T38" fmla="*/ 389 w 389"/>
                <a:gd name="T39" fmla="*/ 141 h 251"/>
                <a:gd name="T40" fmla="*/ 383 w 389"/>
                <a:gd name="T41" fmla="*/ 17 h 251"/>
                <a:gd name="T42" fmla="*/ 369 w 389"/>
                <a:gd name="T43" fmla="*/ 45 h 251"/>
                <a:gd name="T44" fmla="*/ 352 w 389"/>
                <a:gd name="T45" fmla="*/ 65 h 251"/>
                <a:gd name="T46" fmla="*/ 338 w 389"/>
                <a:gd name="T47" fmla="*/ 76 h 251"/>
                <a:gd name="T48" fmla="*/ 296 w 389"/>
                <a:gd name="T49" fmla="*/ 96 h 251"/>
                <a:gd name="T50" fmla="*/ 265 w 389"/>
                <a:gd name="T51" fmla="*/ 107 h 251"/>
                <a:gd name="T52" fmla="*/ 228 w 389"/>
                <a:gd name="T53" fmla="*/ 112 h 251"/>
                <a:gd name="T54" fmla="*/ 172 w 389"/>
                <a:gd name="T55" fmla="*/ 115 h 251"/>
                <a:gd name="T56" fmla="*/ 141 w 389"/>
                <a:gd name="T57" fmla="*/ 110 h 251"/>
                <a:gd name="T58" fmla="*/ 113 w 389"/>
                <a:gd name="T59" fmla="*/ 101 h 251"/>
                <a:gd name="T60" fmla="*/ 82 w 389"/>
                <a:gd name="T61" fmla="*/ 90 h 251"/>
                <a:gd name="T62" fmla="*/ 45 w 389"/>
                <a:gd name="T63" fmla="*/ 73 h 251"/>
                <a:gd name="T64" fmla="*/ 22 w 389"/>
                <a:gd name="T65" fmla="*/ 53 h 251"/>
                <a:gd name="T66" fmla="*/ 11 w 389"/>
                <a:gd name="T67" fmla="*/ 39 h 251"/>
                <a:gd name="T68" fmla="*/ 6 w 389"/>
                <a:gd name="T69" fmla="*/ 25 h 251"/>
                <a:gd name="T70" fmla="*/ 3 w 389"/>
                <a:gd name="T71" fmla="*/ 1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89" h="251">
                  <a:moveTo>
                    <a:pt x="0" y="0"/>
                  </a:moveTo>
                  <a:lnTo>
                    <a:pt x="0" y="141"/>
                  </a:lnTo>
                  <a:lnTo>
                    <a:pt x="3" y="152"/>
                  </a:lnTo>
                  <a:lnTo>
                    <a:pt x="6" y="160"/>
                  </a:lnTo>
                  <a:lnTo>
                    <a:pt x="8" y="169"/>
                  </a:lnTo>
                  <a:lnTo>
                    <a:pt x="11" y="177"/>
                  </a:lnTo>
                  <a:lnTo>
                    <a:pt x="20" y="186"/>
                  </a:lnTo>
                  <a:lnTo>
                    <a:pt x="22" y="189"/>
                  </a:lnTo>
                  <a:lnTo>
                    <a:pt x="28" y="197"/>
                  </a:lnTo>
                  <a:lnTo>
                    <a:pt x="37" y="200"/>
                  </a:lnTo>
                  <a:lnTo>
                    <a:pt x="39" y="203"/>
                  </a:lnTo>
                  <a:lnTo>
                    <a:pt x="53" y="211"/>
                  </a:lnTo>
                  <a:lnTo>
                    <a:pt x="68" y="220"/>
                  </a:lnTo>
                  <a:lnTo>
                    <a:pt x="82" y="225"/>
                  </a:lnTo>
                  <a:lnTo>
                    <a:pt x="96" y="231"/>
                  </a:lnTo>
                  <a:lnTo>
                    <a:pt x="113" y="236"/>
                  </a:lnTo>
                  <a:lnTo>
                    <a:pt x="127" y="239"/>
                  </a:lnTo>
                  <a:lnTo>
                    <a:pt x="141" y="245"/>
                  </a:lnTo>
                  <a:lnTo>
                    <a:pt x="158" y="248"/>
                  </a:lnTo>
                  <a:lnTo>
                    <a:pt x="172" y="248"/>
                  </a:lnTo>
                  <a:lnTo>
                    <a:pt x="189" y="251"/>
                  </a:lnTo>
                  <a:lnTo>
                    <a:pt x="206" y="251"/>
                  </a:lnTo>
                  <a:lnTo>
                    <a:pt x="220" y="248"/>
                  </a:lnTo>
                  <a:lnTo>
                    <a:pt x="237" y="248"/>
                  </a:lnTo>
                  <a:lnTo>
                    <a:pt x="251" y="245"/>
                  </a:lnTo>
                  <a:lnTo>
                    <a:pt x="265" y="239"/>
                  </a:lnTo>
                  <a:lnTo>
                    <a:pt x="282" y="236"/>
                  </a:lnTo>
                  <a:lnTo>
                    <a:pt x="296" y="231"/>
                  </a:lnTo>
                  <a:lnTo>
                    <a:pt x="310" y="225"/>
                  </a:lnTo>
                  <a:lnTo>
                    <a:pt x="324" y="220"/>
                  </a:lnTo>
                  <a:lnTo>
                    <a:pt x="338" y="211"/>
                  </a:lnTo>
                  <a:lnTo>
                    <a:pt x="347" y="205"/>
                  </a:lnTo>
                  <a:lnTo>
                    <a:pt x="352" y="200"/>
                  </a:lnTo>
                  <a:lnTo>
                    <a:pt x="366" y="186"/>
                  </a:lnTo>
                  <a:lnTo>
                    <a:pt x="372" y="177"/>
                  </a:lnTo>
                  <a:lnTo>
                    <a:pt x="375" y="169"/>
                  </a:lnTo>
                  <a:lnTo>
                    <a:pt x="381" y="163"/>
                  </a:lnTo>
                  <a:lnTo>
                    <a:pt x="383" y="152"/>
                  </a:lnTo>
                  <a:lnTo>
                    <a:pt x="386" y="143"/>
                  </a:lnTo>
                  <a:lnTo>
                    <a:pt x="389" y="141"/>
                  </a:lnTo>
                  <a:lnTo>
                    <a:pt x="389" y="5"/>
                  </a:lnTo>
                  <a:lnTo>
                    <a:pt x="383" y="17"/>
                  </a:lnTo>
                  <a:lnTo>
                    <a:pt x="375" y="36"/>
                  </a:lnTo>
                  <a:lnTo>
                    <a:pt x="369" y="45"/>
                  </a:lnTo>
                  <a:lnTo>
                    <a:pt x="366" y="51"/>
                  </a:lnTo>
                  <a:lnTo>
                    <a:pt x="352" y="65"/>
                  </a:lnTo>
                  <a:lnTo>
                    <a:pt x="347" y="70"/>
                  </a:lnTo>
                  <a:lnTo>
                    <a:pt x="338" y="76"/>
                  </a:lnTo>
                  <a:lnTo>
                    <a:pt x="310" y="90"/>
                  </a:lnTo>
                  <a:lnTo>
                    <a:pt x="296" y="96"/>
                  </a:lnTo>
                  <a:lnTo>
                    <a:pt x="282" y="101"/>
                  </a:lnTo>
                  <a:lnTo>
                    <a:pt x="265" y="107"/>
                  </a:lnTo>
                  <a:lnTo>
                    <a:pt x="248" y="110"/>
                  </a:lnTo>
                  <a:lnTo>
                    <a:pt x="228" y="112"/>
                  </a:lnTo>
                  <a:lnTo>
                    <a:pt x="220" y="115"/>
                  </a:lnTo>
                  <a:lnTo>
                    <a:pt x="172" y="115"/>
                  </a:lnTo>
                  <a:lnTo>
                    <a:pt x="158" y="112"/>
                  </a:lnTo>
                  <a:lnTo>
                    <a:pt x="141" y="110"/>
                  </a:lnTo>
                  <a:lnTo>
                    <a:pt x="127" y="107"/>
                  </a:lnTo>
                  <a:lnTo>
                    <a:pt x="113" y="101"/>
                  </a:lnTo>
                  <a:lnTo>
                    <a:pt x="96" y="98"/>
                  </a:lnTo>
                  <a:lnTo>
                    <a:pt x="82" y="90"/>
                  </a:lnTo>
                  <a:lnTo>
                    <a:pt x="68" y="84"/>
                  </a:lnTo>
                  <a:lnTo>
                    <a:pt x="45" y="73"/>
                  </a:lnTo>
                  <a:lnTo>
                    <a:pt x="28" y="62"/>
                  </a:lnTo>
                  <a:lnTo>
                    <a:pt x="22" y="53"/>
                  </a:lnTo>
                  <a:lnTo>
                    <a:pt x="20" y="48"/>
                  </a:lnTo>
                  <a:lnTo>
                    <a:pt x="11" y="39"/>
                  </a:lnTo>
                  <a:lnTo>
                    <a:pt x="8" y="31"/>
                  </a:lnTo>
                  <a:lnTo>
                    <a:pt x="6" y="25"/>
                  </a:lnTo>
                  <a:lnTo>
                    <a:pt x="3" y="17"/>
                  </a:lnTo>
                  <a:lnTo>
                    <a:pt x="3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2295" name="Freeform 7"/>
            <p:cNvSpPr>
              <a:spLocks/>
            </p:cNvSpPr>
            <p:nvPr/>
          </p:nvSpPr>
          <p:spPr bwMode="auto">
            <a:xfrm>
              <a:off x="5376" y="3312"/>
              <a:ext cx="389" cy="490"/>
            </a:xfrm>
            <a:custGeom>
              <a:avLst/>
              <a:gdLst>
                <a:gd name="T0" fmla="*/ 0 w 389"/>
                <a:gd name="T1" fmla="*/ 0 h 490"/>
                <a:gd name="T2" fmla="*/ 3 w 389"/>
                <a:gd name="T3" fmla="*/ 6 h 490"/>
                <a:gd name="T4" fmla="*/ 8 w 389"/>
                <a:gd name="T5" fmla="*/ 17 h 490"/>
                <a:gd name="T6" fmla="*/ 14 w 389"/>
                <a:gd name="T7" fmla="*/ 25 h 490"/>
                <a:gd name="T8" fmla="*/ 37 w 389"/>
                <a:gd name="T9" fmla="*/ 48 h 490"/>
                <a:gd name="T10" fmla="*/ 42 w 389"/>
                <a:gd name="T11" fmla="*/ 51 h 490"/>
                <a:gd name="T12" fmla="*/ 56 w 389"/>
                <a:gd name="T13" fmla="*/ 62 h 490"/>
                <a:gd name="T14" fmla="*/ 70 w 389"/>
                <a:gd name="T15" fmla="*/ 68 h 490"/>
                <a:gd name="T16" fmla="*/ 82 w 389"/>
                <a:gd name="T17" fmla="*/ 76 h 490"/>
                <a:gd name="T18" fmla="*/ 99 w 389"/>
                <a:gd name="T19" fmla="*/ 85 h 490"/>
                <a:gd name="T20" fmla="*/ 113 w 389"/>
                <a:gd name="T21" fmla="*/ 87 h 490"/>
                <a:gd name="T22" fmla="*/ 127 w 389"/>
                <a:gd name="T23" fmla="*/ 90 h 490"/>
                <a:gd name="T24" fmla="*/ 144 w 389"/>
                <a:gd name="T25" fmla="*/ 96 h 490"/>
                <a:gd name="T26" fmla="*/ 161 w 389"/>
                <a:gd name="T27" fmla="*/ 99 h 490"/>
                <a:gd name="T28" fmla="*/ 237 w 389"/>
                <a:gd name="T29" fmla="*/ 99 h 490"/>
                <a:gd name="T30" fmla="*/ 254 w 389"/>
                <a:gd name="T31" fmla="*/ 93 h 490"/>
                <a:gd name="T32" fmla="*/ 285 w 389"/>
                <a:gd name="T33" fmla="*/ 90 h 490"/>
                <a:gd name="T34" fmla="*/ 299 w 389"/>
                <a:gd name="T35" fmla="*/ 85 h 490"/>
                <a:gd name="T36" fmla="*/ 313 w 389"/>
                <a:gd name="T37" fmla="*/ 79 h 490"/>
                <a:gd name="T38" fmla="*/ 327 w 389"/>
                <a:gd name="T39" fmla="*/ 70 h 490"/>
                <a:gd name="T40" fmla="*/ 338 w 389"/>
                <a:gd name="T41" fmla="*/ 62 h 490"/>
                <a:gd name="T42" fmla="*/ 347 w 389"/>
                <a:gd name="T43" fmla="*/ 56 h 490"/>
                <a:gd name="T44" fmla="*/ 361 w 389"/>
                <a:gd name="T45" fmla="*/ 42 h 490"/>
                <a:gd name="T46" fmla="*/ 375 w 389"/>
                <a:gd name="T47" fmla="*/ 28 h 490"/>
                <a:gd name="T48" fmla="*/ 381 w 389"/>
                <a:gd name="T49" fmla="*/ 20 h 490"/>
                <a:gd name="T50" fmla="*/ 386 w 389"/>
                <a:gd name="T51" fmla="*/ 9 h 490"/>
                <a:gd name="T52" fmla="*/ 386 w 389"/>
                <a:gd name="T53" fmla="*/ 3 h 490"/>
                <a:gd name="T54" fmla="*/ 389 w 389"/>
                <a:gd name="T55" fmla="*/ 380 h 490"/>
                <a:gd name="T56" fmla="*/ 389 w 389"/>
                <a:gd name="T57" fmla="*/ 383 h 490"/>
                <a:gd name="T58" fmla="*/ 383 w 389"/>
                <a:gd name="T59" fmla="*/ 392 h 490"/>
                <a:gd name="T60" fmla="*/ 381 w 389"/>
                <a:gd name="T61" fmla="*/ 403 h 490"/>
                <a:gd name="T62" fmla="*/ 375 w 389"/>
                <a:gd name="T63" fmla="*/ 411 h 490"/>
                <a:gd name="T64" fmla="*/ 372 w 389"/>
                <a:gd name="T65" fmla="*/ 420 h 490"/>
                <a:gd name="T66" fmla="*/ 366 w 389"/>
                <a:gd name="T67" fmla="*/ 428 h 490"/>
                <a:gd name="T68" fmla="*/ 352 w 389"/>
                <a:gd name="T69" fmla="*/ 440 h 490"/>
                <a:gd name="T70" fmla="*/ 347 w 389"/>
                <a:gd name="T71" fmla="*/ 448 h 490"/>
                <a:gd name="T72" fmla="*/ 338 w 389"/>
                <a:gd name="T73" fmla="*/ 454 h 490"/>
                <a:gd name="T74" fmla="*/ 310 w 389"/>
                <a:gd name="T75" fmla="*/ 465 h 490"/>
                <a:gd name="T76" fmla="*/ 296 w 389"/>
                <a:gd name="T77" fmla="*/ 473 h 490"/>
                <a:gd name="T78" fmla="*/ 282 w 389"/>
                <a:gd name="T79" fmla="*/ 476 h 490"/>
                <a:gd name="T80" fmla="*/ 265 w 389"/>
                <a:gd name="T81" fmla="*/ 482 h 490"/>
                <a:gd name="T82" fmla="*/ 251 w 389"/>
                <a:gd name="T83" fmla="*/ 485 h 490"/>
                <a:gd name="T84" fmla="*/ 237 w 389"/>
                <a:gd name="T85" fmla="*/ 487 h 490"/>
                <a:gd name="T86" fmla="*/ 220 w 389"/>
                <a:gd name="T87" fmla="*/ 490 h 490"/>
                <a:gd name="T88" fmla="*/ 172 w 389"/>
                <a:gd name="T89" fmla="*/ 490 h 490"/>
                <a:gd name="T90" fmla="*/ 158 w 389"/>
                <a:gd name="T91" fmla="*/ 487 h 490"/>
                <a:gd name="T92" fmla="*/ 141 w 389"/>
                <a:gd name="T93" fmla="*/ 485 h 490"/>
                <a:gd name="T94" fmla="*/ 127 w 389"/>
                <a:gd name="T95" fmla="*/ 482 h 490"/>
                <a:gd name="T96" fmla="*/ 113 w 389"/>
                <a:gd name="T97" fmla="*/ 476 h 490"/>
                <a:gd name="T98" fmla="*/ 96 w 389"/>
                <a:gd name="T99" fmla="*/ 473 h 490"/>
                <a:gd name="T100" fmla="*/ 82 w 389"/>
                <a:gd name="T101" fmla="*/ 465 h 490"/>
                <a:gd name="T102" fmla="*/ 68 w 389"/>
                <a:gd name="T103" fmla="*/ 462 h 490"/>
                <a:gd name="T104" fmla="*/ 45 w 389"/>
                <a:gd name="T105" fmla="*/ 448 h 490"/>
                <a:gd name="T106" fmla="*/ 28 w 389"/>
                <a:gd name="T107" fmla="*/ 437 h 490"/>
                <a:gd name="T108" fmla="*/ 22 w 389"/>
                <a:gd name="T109" fmla="*/ 431 h 490"/>
                <a:gd name="T110" fmla="*/ 20 w 389"/>
                <a:gd name="T111" fmla="*/ 423 h 490"/>
                <a:gd name="T112" fmla="*/ 11 w 389"/>
                <a:gd name="T113" fmla="*/ 414 h 490"/>
                <a:gd name="T114" fmla="*/ 8 w 389"/>
                <a:gd name="T115" fmla="*/ 409 h 490"/>
                <a:gd name="T116" fmla="*/ 6 w 389"/>
                <a:gd name="T117" fmla="*/ 400 h 490"/>
                <a:gd name="T118" fmla="*/ 3 w 389"/>
                <a:gd name="T119" fmla="*/ 392 h 490"/>
                <a:gd name="T120" fmla="*/ 0 w 389"/>
                <a:gd name="T121" fmla="*/ 375 h 490"/>
                <a:gd name="T122" fmla="*/ 0 w 389"/>
                <a:gd name="T123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89" h="490">
                  <a:moveTo>
                    <a:pt x="0" y="0"/>
                  </a:moveTo>
                  <a:lnTo>
                    <a:pt x="3" y="6"/>
                  </a:lnTo>
                  <a:lnTo>
                    <a:pt x="8" y="17"/>
                  </a:lnTo>
                  <a:lnTo>
                    <a:pt x="14" y="25"/>
                  </a:lnTo>
                  <a:lnTo>
                    <a:pt x="37" y="48"/>
                  </a:lnTo>
                  <a:lnTo>
                    <a:pt x="42" y="51"/>
                  </a:lnTo>
                  <a:lnTo>
                    <a:pt x="56" y="62"/>
                  </a:lnTo>
                  <a:lnTo>
                    <a:pt x="70" y="68"/>
                  </a:lnTo>
                  <a:lnTo>
                    <a:pt x="82" y="76"/>
                  </a:lnTo>
                  <a:lnTo>
                    <a:pt x="99" y="85"/>
                  </a:lnTo>
                  <a:lnTo>
                    <a:pt x="113" y="87"/>
                  </a:lnTo>
                  <a:lnTo>
                    <a:pt x="127" y="90"/>
                  </a:lnTo>
                  <a:lnTo>
                    <a:pt x="144" y="96"/>
                  </a:lnTo>
                  <a:lnTo>
                    <a:pt x="161" y="99"/>
                  </a:lnTo>
                  <a:lnTo>
                    <a:pt x="237" y="99"/>
                  </a:lnTo>
                  <a:lnTo>
                    <a:pt x="254" y="93"/>
                  </a:lnTo>
                  <a:lnTo>
                    <a:pt x="285" y="90"/>
                  </a:lnTo>
                  <a:lnTo>
                    <a:pt x="299" y="85"/>
                  </a:lnTo>
                  <a:lnTo>
                    <a:pt x="313" y="79"/>
                  </a:lnTo>
                  <a:lnTo>
                    <a:pt x="327" y="70"/>
                  </a:lnTo>
                  <a:lnTo>
                    <a:pt x="338" y="62"/>
                  </a:lnTo>
                  <a:lnTo>
                    <a:pt x="347" y="56"/>
                  </a:lnTo>
                  <a:lnTo>
                    <a:pt x="361" y="42"/>
                  </a:lnTo>
                  <a:lnTo>
                    <a:pt x="375" y="28"/>
                  </a:lnTo>
                  <a:lnTo>
                    <a:pt x="381" y="20"/>
                  </a:lnTo>
                  <a:lnTo>
                    <a:pt x="386" y="9"/>
                  </a:lnTo>
                  <a:lnTo>
                    <a:pt x="386" y="3"/>
                  </a:lnTo>
                  <a:lnTo>
                    <a:pt x="389" y="380"/>
                  </a:lnTo>
                  <a:lnTo>
                    <a:pt x="389" y="383"/>
                  </a:lnTo>
                  <a:lnTo>
                    <a:pt x="383" y="392"/>
                  </a:lnTo>
                  <a:lnTo>
                    <a:pt x="381" y="403"/>
                  </a:lnTo>
                  <a:lnTo>
                    <a:pt x="375" y="411"/>
                  </a:lnTo>
                  <a:lnTo>
                    <a:pt x="372" y="420"/>
                  </a:lnTo>
                  <a:lnTo>
                    <a:pt x="366" y="428"/>
                  </a:lnTo>
                  <a:lnTo>
                    <a:pt x="352" y="440"/>
                  </a:lnTo>
                  <a:lnTo>
                    <a:pt x="347" y="448"/>
                  </a:lnTo>
                  <a:lnTo>
                    <a:pt x="338" y="454"/>
                  </a:lnTo>
                  <a:lnTo>
                    <a:pt x="310" y="465"/>
                  </a:lnTo>
                  <a:lnTo>
                    <a:pt x="296" y="473"/>
                  </a:lnTo>
                  <a:lnTo>
                    <a:pt x="282" y="476"/>
                  </a:lnTo>
                  <a:lnTo>
                    <a:pt x="265" y="482"/>
                  </a:lnTo>
                  <a:lnTo>
                    <a:pt x="251" y="485"/>
                  </a:lnTo>
                  <a:lnTo>
                    <a:pt x="237" y="487"/>
                  </a:lnTo>
                  <a:lnTo>
                    <a:pt x="220" y="490"/>
                  </a:lnTo>
                  <a:lnTo>
                    <a:pt x="172" y="490"/>
                  </a:lnTo>
                  <a:lnTo>
                    <a:pt x="158" y="487"/>
                  </a:lnTo>
                  <a:lnTo>
                    <a:pt x="141" y="485"/>
                  </a:lnTo>
                  <a:lnTo>
                    <a:pt x="127" y="482"/>
                  </a:lnTo>
                  <a:lnTo>
                    <a:pt x="113" y="476"/>
                  </a:lnTo>
                  <a:lnTo>
                    <a:pt x="96" y="473"/>
                  </a:lnTo>
                  <a:lnTo>
                    <a:pt x="82" y="465"/>
                  </a:lnTo>
                  <a:lnTo>
                    <a:pt x="68" y="462"/>
                  </a:lnTo>
                  <a:lnTo>
                    <a:pt x="45" y="448"/>
                  </a:lnTo>
                  <a:lnTo>
                    <a:pt x="28" y="437"/>
                  </a:lnTo>
                  <a:lnTo>
                    <a:pt x="22" y="431"/>
                  </a:lnTo>
                  <a:lnTo>
                    <a:pt x="20" y="423"/>
                  </a:lnTo>
                  <a:lnTo>
                    <a:pt x="11" y="414"/>
                  </a:lnTo>
                  <a:lnTo>
                    <a:pt x="8" y="409"/>
                  </a:lnTo>
                  <a:lnTo>
                    <a:pt x="6" y="400"/>
                  </a:lnTo>
                  <a:lnTo>
                    <a:pt x="3" y="392"/>
                  </a:lnTo>
                  <a:lnTo>
                    <a:pt x="0" y="3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C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2296" name="Freeform 8"/>
            <p:cNvSpPr>
              <a:spLocks/>
            </p:cNvSpPr>
            <p:nvPr/>
          </p:nvSpPr>
          <p:spPr bwMode="auto">
            <a:xfrm>
              <a:off x="5376" y="3233"/>
              <a:ext cx="386" cy="178"/>
            </a:xfrm>
            <a:custGeom>
              <a:avLst/>
              <a:gdLst>
                <a:gd name="T0" fmla="*/ 3 w 386"/>
                <a:gd name="T1" fmla="*/ 14 h 178"/>
                <a:gd name="T2" fmla="*/ 6 w 386"/>
                <a:gd name="T3" fmla="*/ 23 h 178"/>
                <a:gd name="T4" fmla="*/ 8 w 386"/>
                <a:gd name="T5" fmla="*/ 31 h 178"/>
                <a:gd name="T6" fmla="*/ 11 w 386"/>
                <a:gd name="T7" fmla="*/ 37 h 178"/>
                <a:gd name="T8" fmla="*/ 14 w 386"/>
                <a:gd name="T9" fmla="*/ 45 h 178"/>
                <a:gd name="T10" fmla="*/ 22 w 386"/>
                <a:gd name="T11" fmla="*/ 54 h 178"/>
                <a:gd name="T12" fmla="*/ 25 w 386"/>
                <a:gd name="T13" fmla="*/ 62 h 178"/>
                <a:gd name="T14" fmla="*/ 31 w 386"/>
                <a:gd name="T15" fmla="*/ 65 h 178"/>
                <a:gd name="T16" fmla="*/ 39 w 386"/>
                <a:gd name="T17" fmla="*/ 73 h 178"/>
                <a:gd name="T18" fmla="*/ 56 w 386"/>
                <a:gd name="T19" fmla="*/ 85 h 178"/>
                <a:gd name="T20" fmla="*/ 68 w 386"/>
                <a:gd name="T21" fmla="*/ 96 h 178"/>
                <a:gd name="T22" fmla="*/ 84 w 386"/>
                <a:gd name="T23" fmla="*/ 102 h 178"/>
                <a:gd name="T24" fmla="*/ 96 w 386"/>
                <a:gd name="T25" fmla="*/ 107 h 178"/>
                <a:gd name="T26" fmla="*/ 115 w 386"/>
                <a:gd name="T27" fmla="*/ 113 h 178"/>
                <a:gd name="T28" fmla="*/ 127 w 386"/>
                <a:gd name="T29" fmla="*/ 116 h 178"/>
                <a:gd name="T30" fmla="*/ 144 w 386"/>
                <a:gd name="T31" fmla="*/ 118 h 178"/>
                <a:gd name="T32" fmla="*/ 161 w 386"/>
                <a:gd name="T33" fmla="*/ 121 h 178"/>
                <a:gd name="T34" fmla="*/ 237 w 386"/>
                <a:gd name="T35" fmla="*/ 121 h 178"/>
                <a:gd name="T36" fmla="*/ 254 w 386"/>
                <a:gd name="T37" fmla="*/ 118 h 178"/>
                <a:gd name="T38" fmla="*/ 268 w 386"/>
                <a:gd name="T39" fmla="*/ 116 h 178"/>
                <a:gd name="T40" fmla="*/ 282 w 386"/>
                <a:gd name="T41" fmla="*/ 110 h 178"/>
                <a:gd name="T42" fmla="*/ 299 w 386"/>
                <a:gd name="T43" fmla="*/ 104 h 178"/>
                <a:gd name="T44" fmla="*/ 313 w 386"/>
                <a:gd name="T45" fmla="*/ 99 h 178"/>
                <a:gd name="T46" fmla="*/ 327 w 386"/>
                <a:gd name="T47" fmla="*/ 93 h 178"/>
                <a:gd name="T48" fmla="*/ 338 w 386"/>
                <a:gd name="T49" fmla="*/ 85 h 178"/>
                <a:gd name="T50" fmla="*/ 350 w 386"/>
                <a:gd name="T51" fmla="*/ 76 h 178"/>
                <a:gd name="T52" fmla="*/ 355 w 386"/>
                <a:gd name="T53" fmla="*/ 71 h 178"/>
                <a:gd name="T54" fmla="*/ 361 w 386"/>
                <a:gd name="T55" fmla="*/ 62 h 178"/>
                <a:gd name="T56" fmla="*/ 366 w 386"/>
                <a:gd name="T57" fmla="*/ 57 h 178"/>
                <a:gd name="T58" fmla="*/ 372 w 386"/>
                <a:gd name="T59" fmla="*/ 51 h 178"/>
                <a:gd name="T60" fmla="*/ 378 w 386"/>
                <a:gd name="T61" fmla="*/ 40 h 178"/>
                <a:gd name="T62" fmla="*/ 381 w 386"/>
                <a:gd name="T63" fmla="*/ 31 h 178"/>
                <a:gd name="T64" fmla="*/ 386 w 386"/>
                <a:gd name="T65" fmla="*/ 23 h 178"/>
                <a:gd name="T66" fmla="*/ 386 w 386"/>
                <a:gd name="T67" fmla="*/ 88 h 178"/>
                <a:gd name="T68" fmla="*/ 381 w 386"/>
                <a:gd name="T69" fmla="*/ 99 h 178"/>
                <a:gd name="T70" fmla="*/ 375 w 386"/>
                <a:gd name="T71" fmla="*/ 107 h 178"/>
                <a:gd name="T72" fmla="*/ 361 w 386"/>
                <a:gd name="T73" fmla="*/ 121 h 178"/>
                <a:gd name="T74" fmla="*/ 347 w 386"/>
                <a:gd name="T75" fmla="*/ 138 h 178"/>
                <a:gd name="T76" fmla="*/ 338 w 386"/>
                <a:gd name="T77" fmla="*/ 141 h 178"/>
                <a:gd name="T78" fmla="*/ 327 w 386"/>
                <a:gd name="T79" fmla="*/ 149 h 178"/>
                <a:gd name="T80" fmla="*/ 313 w 386"/>
                <a:gd name="T81" fmla="*/ 158 h 178"/>
                <a:gd name="T82" fmla="*/ 299 w 386"/>
                <a:gd name="T83" fmla="*/ 164 h 178"/>
                <a:gd name="T84" fmla="*/ 285 w 386"/>
                <a:gd name="T85" fmla="*/ 169 h 178"/>
                <a:gd name="T86" fmla="*/ 268 w 386"/>
                <a:gd name="T87" fmla="*/ 169 h 178"/>
                <a:gd name="T88" fmla="*/ 254 w 386"/>
                <a:gd name="T89" fmla="*/ 172 h 178"/>
                <a:gd name="T90" fmla="*/ 237 w 386"/>
                <a:gd name="T91" fmla="*/ 178 h 178"/>
                <a:gd name="T92" fmla="*/ 161 w 386"/>
                <a:gd name="T93" fmla="*/ 178 h 178"/>
                <a:gd name="T94" fmla="*/ 144 w 386"/>
                <a:gd name="T95" fmla="*/ 175 h 178"/>
                <a:gd name="T96" fmla="*/ 127 w 386"/>
                <a:gd name="T97" fmla="*/ 169 h 178"/>
                <a:gd name="T98" fmla="*/ 113 w 386"/>
                <a:gd name="T99" fmla="*/ 166 h 178"/>
                <a:gd name="T100" fmla="*/ 99 w 386"/>
                <a:gd name="T101" fmla="*/ 164 h 178"/>
                <a:gd name="T102" fmla="*/ 84 w 386"/>
                <a:gd name="T103" fmla="*/ 155 h 178"/>
                <a:gd name="T104" fmla="*/ 68 w 386"/>
                <a:gd name="T105" fmla="*/ 147 h 178"/>
                <a:gd name="T106" fmla="*/ 56 w 386"/>
                <a:gd name="T107" fmla="*/ 141 h 178"/>
                <a:gd name="T108" fmla="*/ 42 w 386"/>
                <a:gd name="T109" fmla="*/ 130 h 178"/>
                <a:gd name="T110" fmla="*/ 31 w 386"/>
                <a:gd name="T111" fmla="*/ 121 h 178"/>
                <a:gd name="T112" fmla="*/ 11 w 386"/>
                <a:gd name="T113" fmla="*/ 104 h 178"/>
                <a:gd name="T114" fmla="*/ 8 w 386"/>
                <a:gd name="T115" fmla="*/ 96 h 178"/>
                <a:gd name="T116" fmla="*/ 3 w 386"/>
                <a:gd name="T117" fmla="*/ 85 h 178"/>
                <a:gd name="T118" fmla="*/ 0 w 386"/>
                <a:gd name="T119" fmla="*/ 79 h 178"/>
                <a:gd name="T120" fmla="*/ 0 w 386"/>
                <a:gd name="T121" fmla="*/ 0 h 178"/>
                <a:gd name="T122" fmla="*/ 3 w 386"/>
                <a:gd name="T123" fmla="*/ 14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86" h="178">
                  <a:moveTo>
                    <a:pt x="3" y="14"/>
                  </a:moveTo>
                  <a:lnTo>
                    <a:pt x="6" y="23"/>
                  </a:lnTo>
                  <a:lnTo>
                    <a:pt x="8" y="31"/>
                  </a:lnTo>
                  <a:lnTo>
                    <a:pt x="11" y="37"/>
                  </a:lnTo>
                  <a:lnTo>
                    <a:pt x="14" y="45"/>
                  </a:lnTo>
                  <a:lnTo>
                    <a:pt x="22" y="54"/>
                  </a:lnTo>
                  <a:lnTo>
                    <a:pt x="25" y="62"/>
                  </a:lnTo>
                  <a:lnTo>
                    <a:pt x="31" y="65"/>
                  </a:lnTo>
                  <a:lnTo>
                    <a:pt x="39" y="73"/>
                  </a:lnTo>
                  <a:lnTo>
                    <a:pt x="56" y="85"/>
                  </a:lnTo>
                  <a:lnTo>
                    <a:pt x="68" y="96"/>
                  </a:lnTo>
                  <a:lnTo>
                    <a:pt x="84" y="102"/>
                  </a:lnTo>
                  <a:lnTo>
                    <a:pt x="96" y="107"/>
                  </a:lnTo>
                  <a:lnTo>
                    <a:pt x="115" y="113"/>
                  </a:lnTo>
                  <a:lnTo>
                    <a:pt x="127" y="116"/>
                  </a:lnTo>
                  <a:lnTo>
                    <a:pt x="144" y="118"/>
                  </a:lnTo>
                  <a:lnTo>
                    <a:pt x="161" y="121"/>
                  </a:lnTo>
                  <a:lnTo>
                    <a:pt x="237" y="121"/>
                  </a:lnTo>
                  <a:lnTo>
                    <a:pt x="254" y="118"/>
                  </a:lnTo>
                  <a:lnTo>
                    <a:pt x="268" y="116"/>
                  </a:lnTo>
                  <a:lnTo>
                    <a:pt x="282" y="110"/>
                  </a:lnTo>
                  <a:lnTo>
                    <a:pt x="299" y="104"/>
                  </a:lnTo>
                  <a:lnTo>
                    <a:pt x="313" y="99"/>
                  </a:lnTo>
                  <a:lnTo>
                    <a:pt x="327" y="93"/>
                  </a:lnTo>
                  <a:lnTo>
                    <a:pt x="338" y="85"/>
                  </a:lnTo>
                  <a:lnTo>
                    <a:pt x="350" y="76"/>
                  </a:lnTo>
                  <a:lnTo>
                    <a:pt x="355" y="71"/>
                  </a:lnTo>
                  <a:lnTo>
                    <a:pt x="361" y="62"/>
                  </a:lnTo>
                  <a:lnTo>
                    <a:pt x="366" y="57"/>
                  </a:lnTo>
                  <a:lnTo>
                    <a:pt x="372" y="51"/>
                  </a:lnTo>
                  <a:lnTo>
                    <a:pt x="378" y="40"/>
                  </a:lnTo>
                  <a:lnTo>
                    <a:pt x="381" y="31"/>
                  </a:lnTo>
                  <a:lnTo>
                    <a:pt x="386" y="23"/>
                  </a:lnTo>
                  <a:lnTo>
                    <a:pt x="386" y="88"/>
                  </a:lnTo>
                  <a:lnTo>
                    <a:pt x="381" y="99"/>
                  </a:lnTo>
                  <a:lnTo>
                    <a:pt x="375" y="107"/>
                  </a:lnTo>
                  <a:lnTo>
                    <a:pt x="361" y="121"/>
                  </a:lnTo>
                  <a:lnTo>
                    <a:pt x="347" y="138"/>
                  </a:lnTo>
                  <a:lnTo>
                    <a:pt x="338" y="141"/>
                  </a:lnTo>
                  <a:lnTo>
                    <a:pt x="327" y="149"/>
                  </a:lnTo>
                  <a:lnTo>
                    <a:pt x="313" y="158"/>
                  </a:lnTo>
                  <a:lnTo>
                    <a:pt x="299" y="164"/>
                  </a:lnTo>
                  <a:lnTo>
                    <a:pt x="285" y="169"/>
                  </a:lnTo>
                  <a:lnTo>
                    <a:pt x="268" y="169"/>
                  </a:lnTo>
                  <a:lnTo>
                    <a:pt x="254" y="172"/>
                  </a:lnTo>
                  <a:lnTo>
                    <a:pt x="237" y="178"/>
                  </a:lnTo>
                  <a:lnTo>
                    <a:pt x="161" y="178"/>
                  </a:lnTo>
                  <a:lnTo>
                    <a:pt x="144" y="175"/>
                  </a:lnTo>
                  <a:lnTo>
                    <a:pt x="127" y="169"/>
                  </a:lnTo>
                  <a:lnTo>
                    <a:pt x="113" y="166"/>
                  </a:lnTo>
                  <a:lnTo>
                    <a:pt x="99" y="164"/>
                  </a:lnTo>
                  <a:lnTo>
                    <a:pt x="84" y="155"/>
                  </a:lnTo>
                  <a:lnTo>
                    <a:pt x="68" y="147"/>
                  </a:lnTo>
                  <a:lnTo>
                    <a:pt x="56" y="141"/>
                  </a:lnTo>
                  <a:lnTo>
                    <a:pt x="42" y="130"/>
                  </a:lnTo>
                  <a:lnTo>
                    <a:pt x="31" y="121"/>
                  </a:lnTo>
                  <a:lnTo>
                    <a:pt x="11" y="104"/>
                  </a:lnTo>
                  <a:lnTo>
                    <a:pt x="8" y="96"/>
                  </a:lnTo>
                  <a:lnTo>
                    <a:pt x="3" y="85"/>
                  </a:lnTo>
                  <a:lnTo>
                    <a:pt x="0" y="79"/>
                  </a:lnTo>
                  <a:lnTo>
                    <a:pt x="0" y="0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6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2297" name="Freeform 9"/>
            <p:cNvSpPr>
              <a:spLocks/>
            </p:cNvSpPr>
            <p:nvPr/>
          </p:nvSpPr>
          <p:spPr bwMode="auto">
            <a:xfrm>
              <a:off x="5376" y="2788"/>
              <a:ext cx="386" cy="566"/>
            </a:xfrm>
            <a:custGeom>
              <a:avLst/>
              <a:gdLst>
                <a:gd name="T0" fmla="*/ 161 w 386"/>
                <a:gd name="T1" fmla="*/ 566 h 566"/>
                <a:gd name="T2" fmla="*/ 124 w 386"/>
                <a:gd name="T3" fmla="*/ 558 h 566"/>
                <a:gd name="T4" fmla="*/ 99 w 386"/>
                <a:gd name="T5" fmla="*/ 552 h 566"/>
                <a:gd name="T6" fmla="*/ 68 w 386"/>
                <a:gd name="T7" fmla="*/ 541 h 566"/>
                <a:gd name="T8" fmla="*/ 39 w 386"/>
                <a:gd name="T9" fmla="*/ 518 h 566"/>
                <a:gd name="T10" fmla="*/ 25 w 386"/>
                <a:gd name="T11" fmla="*/ 507 h 566"/>
                <a:gd name="T12" fmla="*/ 17 w 386"/>
                <a:gd name="T13" fmla="*/ 490 h 566"/>
                <a:gd name="T14" fmla="*/ 8 w 386"/>
                <a:gd name="T15" fmla="*/ 476 h 566"/>
                <a:gd name="T16" fmla="*/ 0 w 386"/>
                <a:gd name="T17" fmla="*/ 445 h 566"/>
                <a:gd name="T18" fmla="*/ 3 w 386"/>
                <a:gd name="T19" fmla="*/ 403 h 566"/>
                <a:gd name="T20" fmla="*/ 8 w 386"/>
                <a:gd name="T21" fmla="*/ 372 h 566"/>
                <a:gd name="T22" fmla="*/ 20 w 386"/>
                <a:gd name="T23" fmla="*/ 341 h 566"/>
                <a:gd name="T24" fmla="*/ 28 w 386"/>
                <a:gd name="T25" fmla="*/ 318 h 566"/>
                <a:gd name="T26" fmla="*/ 39 w 386"/>
                <a:gd name="T27" fmla="*/ 301 h 566"/>
                <a:gd name="T28" fmla="*/ 53 w 386"/>
                <a:gd name="T29" fmla="*/ 285 h 566"/>
                <a:gd name="T30" fmla="*/ 82 w 386"/>
                <a:gd name="T31" fmla="*/ 262 h 566"/>
                <a:gd name="T32" fmla="*/ 110 w 386"/>
                <a:gd name="T33" fmla="*/ 248 h 566"/>
                <a:gd name="T34" fmla="*/ 138 w 386"/>
                <a:gd name="T35" fmla="*/ 242 h 566"/>
                <a:gd name="T36" fmla="*/ 135 w 386"/>
                <a:gd name="T37" fmla="*/ 0 h 566"/>
                <a:gd name="T38" fmla="*/ 152 w 386"/>
                <a:gd name="T39" fmla="*/ 11 h 566"/>
                <a:gd name="T40" fmla="*/ 172 w 386"/>
                <a:gd name="T41" fmla="*/ 14 h 566"/>
                <a:gd name="T42" fmla="*/ 220 w 386"/>
                <a:gd name="T43" fmla="*/ 11 h 566"/>
                <a:gd name="T44" fmla="*/ 240 w 386"/>
                <a:gd name="T45" fmla="*/ 6 h 566"/>
                <a:gd name="T46" fmla="*/ 254 w 386"/>
                <a:gd name="T47" fmla="*/ 0 h 566"/>
                <a:gd name="T48" fmla="*/ 259 w 386"/>
                <a:gd name="T49" fmla="*/ 242 h 566"/>
                <a:gd name="T50" fmla="*/ 285 w 386"/>
                <a:gd name="T51" fmla="*/ 248 h 566"/>
                <a:gd name="T52" fmla="*/ 307 w 386"/>
                <a:gd name="T53" fmla="*/ 256 h 566"/>
                <a:gd name="T54" fmla="*/ 330 w 386"/>
                <a:gd name="T55" fmla="*/ 273 h 566"/>
                <a:gd name="T56" fmla="*/ 352 w 386"/>
                <a:gd name="T57" fmla="*/ 296 h 566"/>
                <a:gd name="T58" fmla="*/ 366 w 386"/>
                <a:gd name="T59" fmla="*/ 318 h 566"/>
                <a:gd name="T60" fmla="*/ 372 w 386"/>
                <a:gd name="T61" fmla="*/ 332 h 566"/>
                <a:gd name="T62" fmla="*/ 381 w 386"/>
                <a:gd name="T63" fmla="*/ 363 h 566"/>
                <a:gd name="T64" fmla="*/ 383 w 386"/>
                <a:gd name="T65" fmla="*/ 394 h 566"/>
                <a:gd name="T66" fmla="*/ 386 w 386"/>
                <a:gd name="T67" fmla="*/ 465 h 566"/>
                <a:gd name="T68" fmla="*/ 378 w 386"/>
                <a:gd name="T69" fmla="*/ 487 h 566"/>
                <a:gd name="T70" fmla="*/ 366 w 386"/>
                <a:gd name="T71" fmla="*/ 502 h 566"/>
                <a:gd name="T72" fmla="*/ 355 w 386"/>
                <a:gd name="T73" fmla="*/ 513 h 566"/>
                <a:gd name="T74" fmla="*/ 338 w 386"/>
                <a:gd name="T75" fmla="*/ 530 h 566"/>
                <a:gd name="T76" fmla="*/ 313 w 386"/>
                <a:gd name="T77" fmla="*/ 544 h 566"/>
                <a:gd name="T78" fmla="*/ 282 w 386"/>
                <a:gd name="T79" fmla="*/ 555 h 566"/>
                <a:gd name="T80" fmla="*/ 254 w 386"/>
                <a:gd name="T81" fmla="*/ 563 h 566"/>
                <a:gd name="T82" fmla="*/ 178 w 386"/>
                <a:gd name="T83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86" h="566">
                  <a:moveTo>
                    <a:pt x="178" y="566"/>
                  </a:moveTo>
                  <a:lnTo>
                    <a:pt x="161" y="566"/>
                  </a:lnTo>
                  <a:lnTo>
                    <a:pt x="144" y="563"/>
                  </a:lnTo>
                  <a:lnTo>
                    <a:pt x="124" y="558"/>
                  </a:lnTo>
                  <a:lnTo>
                    <a:pt x="115" y="558"/>
                  </a:lnTo>
                  <a:lnTo>
                    <a:pt x="99" y="552"/>
                  </a:lnTo>
                  <a:lnTo>
                    <a:pt x="84" y="547"/>
                  </a:lnTo>
                  <a:lnTo>
                    <a:pt x="68" y="541"/>
                  </a:lnTo>
                  <a:lnTo>
                    <a:pt x="56" y="530"/>
                  </a:lnTo>
                  <a:lnTo>
                    <a:pt x="39" y="518"/>
                  </a:lnTo>
                  <a:lnTo>
                    <a:pt x="31" y="510"/>
                  </a:lnTo>
                  <a:lnTo>
                    <a:pt x="25" y="507"/>
                  </a:lnTo>
                  <a:lnTo>
                    <a:pt x="22" y="499"/>
                  </a:lnTo>
                  <a:lnTo>
                    <a:pt x="17" y="490"/>
                  </a:lnTo>
                  <a:lnTo>
                    <a:pt x="11" y="482"/>
                  </a:lnTo>
                  <a:lnTo>
                    <a:pt x="8" y="476"/>
                  </a:lnTo>
                  <a:lnTo>
                    <a:pt x="6" y="468"/>
                  </a:lnTo>
                  <a:lnTo>
                    <a:pt x="0" y="445"/>
                  </a:lnTo>
                  <a:lnTo>
                    <a:pt x="0" y="440"/>
                  </a:lnTo>
                  <a:lnTo>
                    <a:pt x="3" y="403"/>
                  </a:lnTo>
                  <a:lnTo>
                    <a:pt x="6" y="389"/>
                  </a:lnTo>
                  <a:lnTo>
                    <a:pt x="8" y="372"/>
                  </a:lnTo>
                  <a:lnTo>
                    <a:pt x="11" y="358"/>
                  </a:lnTo>
                  <a:lnTo>
                    <a:pt x="20" y="341"/>
                  </a:lnTo>
                  <a:lnTo>
                    <a:pt x="22" y="330"/>
                  </a:lnTo>
                  <a:lnTo>
                    <a:pt x="28" y="318"/>
                  </a:lnTo>
                  <a:lnTo>
                    <a:pt x="31" y="313"/>
                  </a:lnTo>
                  <a:lnTo>
                    <a:pt x="39" y="301"/>
                  </a:lnTo>
                  <a:lnTo>
                    <a:pt x="45" y="296"/>
                  </a:lnTo>
                  <a:lnTo>
                    <a:pt x="53" y="285"/>
                  </a:lnTo>
                  <a:lnTo>
                    <a:pt x="70" y="270"/>
                  </a:lnTo>
                  <a:lnTo>
                    <a:pt x="82" y="262"/>
                  </a:lnTo>
                  <a:lnTo>
                    <a:pt x="90" y="256"/>
                  </a:lnTo>
                  <a:lnTo>
                    <a:pt x="110" y="248"/>
                  </a:lnTo>
                  <a:lnTo>
                    <a:pt x="127" y="245"/>
                  </a:lnTo>
                  <a:lnTo>
                    <a:pt x="138" y="242"/>
                  </a:lnTo>
                  <a:lnTo>
                    <a:pt x="138" y="3"/>
                  </a:lnTo>
                  <a:lnTo>
                    <a:pt x="135" y="0"/>
                  </a:lnTo>
                  <a:lnTo>
                    <a:pt x="146" y="6"/>
                  </a:lnTo>
                  <a:lnTo>
                    <a:pt x="152" y="11"/>
                  </a:lnTo>
                  <a:lnTo>
                    <a:pt x="163" y="11"/>
                  </a:lnTo>
                  <a:lnTo>
                    <a:pt x="172" y="14"/>
                  </a:lnTo>
                  <a:lnTo>
                    <a:pt x="211" y="14"/>
                  </a:lnTo>
                  <a:lnTo>
                    <a:pt x="220" y="11"/>
                  </a:lnTo>
                  <a:lnTo>
                    <a:pt x="231" y="8"/>
                  </a:lnTo>
                  <a:lnTo>
                    <a:pt x="240" y="6"/>
                  </a:lnTo>
                  <a:lnTo>
                    <a:pt x="248" y="3"/>
                  </a:lnTo>
                  <a:lnTo>
                    <a:pt x="254" y="0"/>
                  </a:lnTo>
                  <a:lnTo>
                    <a:pt x="254" y="239"/>
                  </a:lnTo>
                  <a:lnTo>
                    <a:pt x="259" y="242"/>
                  </a:lnTo>
                  <a:lnTo>
                    <a:pt x="271" y="245"/>
                  </a:lnTo>
                  <a:lnTo>
                    <a:pt x="285" y="248"/>
                  </a:lnTo>
                  <a:lnTo>
                    <a:pt x="296" y="251"/>
                  </a:lnTo>
                  <a:lnTo>
                    <a:pt x="307" y="256"/>
                  </a:lnTo>
                  <a:lnTo>
                    <a:pt x="319" y="265"/>
                  </a:lnTo>
                  <a:lnTo>
                    <a:pt x="330" y="273"/>
                  </a:lnTo>
                  <a:lnTo>
                    <a:pt x="344" y="287"/>
                  </a:lnTo>
                  <a:lnTo>
                    <a:pt x="352" y="296"/>
                  </a:lnTo>
                  <a:lnTo>
                    <a:pt x="358" y="304"/>
                  </a:lnTo>
                  <a:lnTo>
                    <a:pt x="366" y="318"/>
                  </a:lnTo>
                  <a:lnTo>
                    <a:pt x="372" y="330"/>
                  </a:lnTo>
                  <a:lnTo>
                    <a:pt x="372" y="332"/>
                  </a:lnTo>
                  <a:lnTo>
                    <a:pt x="378" y="347"/>
                  </a:lnTo>
                  <a:lnTo>
                    <a:pt x="381" y="363"/>
                  </a:lnTo>
                  <a:lnTo>
                    <a:pt x="381" y="378"/>
                  </a:lnTo>
                  <a:lnTo>
                    <a:pt x="383" y="394"/>
                  </a:lnTo>
                  <a:lnTo>
                    <a:pt x="386" y="409"/>
                  </a:lnTo>
                  <a:lnTo>
                    <a:pt x="386" y="465"/>
                  </a:lnTo>
                  <a:lnTo>
                    <a:pt x="381" y="476"/>
                  </a:lnTo>
                  <a:lnTo>
                    <a:pt x="378" y="487"/>
                  </a:lnTo>
                  <a:lnTo>
                    <a:pt x="372" y="493"/>
                  </a:lnTo>
                  <a:lnTo>
                    <a:pt x="366" y="502"/>
                  </a:lnTo>
                  <a:lnTo>
                    <a:pt x="361" y="507"/>
                  </a:lnTo>
                  <a:lnTo>
                    <a:pt x="355" y="513"/>
                  </a:lnTo>
                  <a:lnTo>
                    <a:pt x="350" y="521"/>
                  </a:lnTo>
                  <a:lnTo>
                    <a:pt x="338" y="530"/>
                  </a:lnTo>
                  <a:lnTo>
                    <a:pt x="327" y="538"/>
                  </a:lnTo>
                  <a:lnTo>
                    <a:pt x="313" y="544"/>
                  </a:lnTo>
                  <a:lnTo>
                    <a:pt x="299" y="549"/>
                  </a:lnTo>
                  <a:lnTo>
                    <a:pt x="282" y="555"/>
                  </a:lnTo>
                  <a:lnTo>
                    <a:pt x="268" y="561"/>
                  </a:lnTo>
                  <a:lnTo>
                    <a:pt x="254" y="563"/>
                  </a:lnTo>
                  <a:lnTo>
                    <a:pt x="237" y="566"/>
                  </a:lnTo>
                  <a:lnTo>
                    <a:pt x="178" y="566"/>
                  </a:lnTo>
                  <a:close/>
                </a:path>
              </a:pathLst>
            </a:custGeom>
            <a:solidFill>
              <a:srgbClr val="C1FFC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2298" name="Freeform 10"/>
            <p:cNvSpPr>
              <a:spLocks/>
            </p:cNvSpPr>
            <p:nvPr/>
          </p:nvSpPr>
          <p:spPr bwMode="auto">
            <a:xfrm>
              <a:off x="5500" y="2751"/>
              <a:ext cx="141" cy="51"/>
            </a:xfrm>
            <a:custGeom>
              <a:avLst/>
              <a:gdLst>
                <a:gd name="T0" fmla="*/ 132 w 141"/>
                <a:gd name="T1" fmla="*/ 0 h 51"/>
                <a:gd name="T2" fmla="*/ 135 w 141"/>
                <a:gd name="T3" fmla="*/ 6 h 51"/>
                <a:gd name="T4" fmla="*/ 135 w 141"/>
                <a:gd name="T5" fmla="*/ 6 h 51"/>
                <a:gd name="T6" fmla="*/ 135 w 141"/>
                <a:gd name="T7" fmla="*/ 14 h 51"/>
                <a:gd name="T8" fmla="*/ 141 w 141"/>
                <a:gd name="T9" fmla="*/ 14 h 51"/>
                <a:gd name="T10" fmla="*/ 141 w 141"/>
                <a:gd name="T11" fmla="*/ 26 h 51"/>
                <a:gd name="T12" fmla="*/ 135 w 141"/>
                <a:gd name="T13" fmla="*/ 29 h 51"/>
                <a:gd name="T14" fmla="*/ 135 w 141"/>
                <a:gd name="T15" fmla="*/ 29 h 51"/>
                <a:gd name="T16" fmla="*/ 130 w 141"/>
                <a:gd name="T17" fmla="*/ 37 h 51"/>
                <a:gd name="T18" fmla="*/ 124 w 141"/>
                <a:gd name="T19" fmla="*/ 40 h 51"/>
                <a:gd name="T20" fmla="*/ 116 w 141"/>
                <a:gd name="T21" fmla="*/ 43 h 51"/>
                <a:gd name="T22" fmla="*/ 107 w 141"/>
                <a:gd name="T23" fmla="*/ 45 h 51"/>
                <a:gd name="T24" fmla="*/ 96 w 141"/>
                <a:gd name="T25" fmla="*/ 48 h 51"/>
                <a:gd name="T26" fmla="*/ 87 w 141"/>
                <a:gd name="T27" fmla="*/ 51 h 51"/>
                <a:gd name="T28" fmla="*/ 48 w 141"/>
                <a:gd name="T29" fmla="*/ 51 h 51"/>
                <a:gd name="T30" fmla="*/ 39 w 141"/>
                <a:gd name="T31" fmla="*/ 48 h 51"/>
                <a:gd name="T32" fmla="*/ 28 w 141"/>
                <a:gd name="T33" fmla="*/ 48 h 51"/>
                <a:gd name="T34" fmla="*/ 22 w 141"/>
                <a:gd name="T35" fmla="*/ 43 h 51"/>
                <a:gd name="T36" fmla="*/ 11 w 141"/>
                <a:gd name="T37" fmla="*/ 37 h 51"/>
                <a:gd name="T38" fmla="*/ 14 w 141"/>
                <a:gd name="T39" fmla="*/ 37 h 51"/>
                <a:gd name="T40" fmla="*/ 11 w 141"/>
                <a:gd name="T41" fmla="*/ 37 h 51"/>
                <a:gd name="T42" fmla="*/ 8 w 141"/>
                <a:gd name="T43" fmla="*/ 34 h 51"/>
                <a:gd name="T44" fmla="*/ 3 w 141"/>
                <a:gd name="T45" fmla="*/ 29 h 51"/>
                <a:gd name="T46" fmla="*/ 3 w 141"/>
                <a:gd name="T47" fmla="*/ 26 h 51"/>
                <a:gd name="T48" fmla="*/ 0 w 141"/>
                <a:gd name="T49" fmla="*/ 20 h 51"/>
                <a:gd name="T50" fmla="*/ 3 w 141"/>
                <a:gd name="T51" fmla="*/ 14 h 51"/>
                <a:gd name="T52" fmla="*/ 3 w 141"/>
                <a:gd name="T53" fmla="*/ 9 h 51"/>
                <a:gd name="T54" fmla="*/ 8 w 141"/>
                <a:gd name="T55" fmla="*/ 6 h 51"/>
                <a:gd name="T56" fmla="*/ 8 w 141"/>
                <a:gd name="T57" fmla="*/ 3 h 51"/>
                <a:gd name="T58" fmla="*/ 11 w 141"/>
                <a:gd name="T59" fmla="*/ 3 h 51"/>
                <a:gd name="T60" fmla="*/ 20 w 141"/>
                <a:gd name="T61" fmla="*/ 9 h 51"/>
                <a:gd name="T62" fmla="*/ 25 w 141"/>
                <a:gd name="T63" fmla="*/ 12 h 51"/>
                <a:gd name="T64" fmla="*/ 34 w 141"/>
                <a:gd name="T65" fmla="*/ 14 h 51"/>
                <a:gd name="T66" fmla="*/ 42 w 141"/>
                <a:gd name="T67" fmla="*/ 17 h 51"/>
                <a:gd name="T68" fmla="*/ 51 w 141"/>
                <a:gd name="T69" fmla="*/ 17 h 51"/>
                <a:gd name="T70" fmla="*/ 59 w 141"/>
                <a:gd name="T71" fmla="*/ 20 h 51"/>
                <a:gd name="T72" fmla="*/ 85 w 141"/>
                <a:gd name="T73" fmla="*/ 20 h 51"/>
                <a:gd name="T74" fmla="*/ 93 w 141"/>
                <a:gd name="T75" fmla="*/ 17 h 51"/>
                <a:gd name="T76" fmla="*/ 104 w 141"/>
                <a:gd name="T77" fmla="*/ 14 h 51"/>
                <a:gd name="T78" fmla="*/ 110 w 141"/>
                <a:gd name="T79" fmla="*/ 14 h 51"/>
                <a:gd name="T80" fmla="*/ 118 w 141"/>
                <a:gd name="T81" fmla="*/ 9 h 51"/>
                <a:gd name="T82" fmla="*/ 127 w 141"/>
                <a:gd name="T83" fmla="*/ 6 h 51"/>
                <a:gd name="T84" fmla="*/ 132 w 141"/>
                <a:gd name="T8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1" h="51">
                  <a:moveTo>
                    <a:pt x="132" y="0"/>
                  </a:moveTo>
                  <a:lnTo>
                    <a:pt x="135" y="6"/>
                  </a:lnTo>
                  <a:lnTo>
                    <a:pt x="135" y="6"/>
                  </a:lnTo>
                  <a:lnTo>
                    <a:pt x="135" y="14"/>
                  </a:lnTo>
                  <a:lnTo>
                    <a:pt x="141" y="14"/>
                  </a:lnTo>
                  <a:lnTo>
                    <a:pt x="141" y="26"/>
                  </a:lnTo>
                  <a:lnTo>
                    <a:pt x="135" y="29"/>
                  </a:lnTo>
                  <a:lnTo>
                    <a:pt x="135" y="29"/>
                  </a:lnTo>
                  <a:lnTo>
                    <a:pt x="130" y="37"/>
                  </a:lnTo>
                  <a:lnTo>
                    <a:pt x="124" y="40"/>
                  </a:lnTo>
                  <a:lnTo>
                    <a:pt x="116" y="43"/>
                  </a:lnTo>
                  <a:lnTo>
                    <a:pt x="107" y="45"/>
                  </a:lnTo>
                  <a:lnTo>
                    <a:pt x="96" y="48"/>
                  </a:lnTo>
                  <a:lnTo>
                    <a:pt x="87" y="51"/>
                  </a:lnTo>
                  <a:lnTo>
                    <a:pt x="48" y="51"/>
                  </a:lnTo>
                  <a:lnTo>
                    <a:pt x="39" y="48"/>
                  </a:lnTo>
                  <a:lnTo>
                    <a:pt x="28" y="48"/>
                  </a:lnTo>
                  <a:lnTo>
                    <a:pt x="22" y="43"/>
                  </a:lnTo>
                  <a:lnTo>
                    <a:pt x="11" y="37"/>
                  </a:lnTo>
                  <a:lnTo>
                    <a:pt x="14" y="37"/>
                  </a:lnTo>
                  <a:lnTo>
                    <a:pt x="11" y="37"/>
                  </a:lnTo>
                  <a:lnTo>
                    <a:pt x="8" y="34"/>
                  </a:lnTo>
                  <a:lnTo>
                    <a:pt x="3" y="29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3" y="14"/>
                  </a:lnTo>
                  <a:lnTo>
                    <a:pt x="3" y="9"/>
                  </a:lnTo>
                  <a:lnTo>
                    <a:pt x="8" y="6"/>
                  </a:lnTo>
                  <a:lnTo>
                    <a:pt x="8" y="3"/>
                  </a:lnTo>
                  <a:lnTo>
                    <a:pt x="11" y="3"/>
                  </a:lnTo>
                  <a:lnTo>
                    <a:pt x="20" y="9"/>
                  </a:lnTo>
                  <a:lnTo>
                    <a:pt x="25" y="12"/>
                  </a:lnTo>
                  <a:lnTo>
                    <a:pt x="34" y="14"/>
                  </a:lnTo>
                  <a:lnTo>
                    <a:pt x="42" y="17"/>
                  </a:lnTo>
                  <a:lnTo>
                    <a:pt x="51" y="17"/>
                  </a:lnTo>
                  <a:lnTo>
                    <a:pt x="59" y="20"/>
                  </a:lnTo>
                  <a:lnTo>
                    <a:pt x="85" y="20"/>
                  </a:lnTo>
                  <a:lnTo>
                    <a:pt x="93" y="17"/>
                  </a:lnTo>
                  <a:lnTo>
                    <a:pt x="104" y="14"/>
                  </a:lnTo>
                  <a:lnTo>
                    <a:pt x="110" y="14"/>
                  </a:lnTo>
                  <a:lnTo>
                    <a:pt x="118" y="9"/>
                  </a:lnTo>
                  <a:lnTo>
                    <a:pt x="127" y="6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2299" name="Freeform 11"/>
            <p:cNvSpPr>
              <a:spLocks/>
            </p:cNvSpPr>
            <p:nvPr/>
          </p:nvSpPr>
          <p:spPr bwMode="auto">
            <a:xfrm>
              <a:off x="5503" y="2695"/>
              <a:ext cx="132" cy="76"/>
            </a:xfrm>
            <a:custGeom>
              <a:avLst/>
              <a:gdLst>
                <a:gd name="T0" fmla="*/ 5 w 132"/>
                <a:gd name="T1" fmla="*/ 59 h 76"/>
                <a:gd name="T2" fmla="*/ 8 w 132"/>
                <a:gd name="T3" fmla="*/ 62 h 76"/>
                <a:gd name="T4" fmla="*/ 17 w 132"/>
                <a:gd name="T5" fmla="*/ 65 h 76"/>
                <a:gd name="T6" fmla="*/ 28 w 132"/>
                <a:gd name="T7" fmla="*/ 70 h 76"/>
                <a:gd name="T8" fmla="*/ 39 w 132"/>
                <a:gd name="T9" fmla="*/ 73 h 76"/>
                <a:gd name="T10" fmla="*/ 51 w 132"/>
                <a:gd name="T11" fmla="*/ 76 h 76"/>
                <a:gd name="T12" fmla="*/ 82 w 132"/>
                <a:gd name="T13" fmla="*/ 76 h 76"/>
                <a:gd name="T14" fmla="*/ 93 w 132"/>
                <a:gd name="T15" fmla="*/ 73 h 76"/>
                <a:gd name="T16" fmla="*/ 104 w 132"/>
                <a:gd name="T17" fmla="*/ 70 h 76"/>
                <a:gd name="T18" fmla="*/ 113 w 132"/>
                <a:gd name="T19" fmla="*/ 65 h 76"/>
                <a:gd name="T20" fmla="*/ 124 w 132"/>
                <a:gd name="T21" fmla="*/ 59 h 76"/>
                <a:gd name="T22" fmla="*/ 132 w 132"/>
                <a:gd name="T23" fmla="*/ 51 h 76"/>
                <a:gd name="T24" fmla="*/ 132 w 132"/>
                <a:gd name="T25" fmla="*/ 0 h 76"/>
                <a:gd name="T26" fmla="*/ 129 w 132"/>
                <a:gd name="T27" fmla="*/ 6 h 76"/>
                <a:gd name="T28" fmla="*/ 129 w 132"/>
                <a:gd name="T29" fmla="*/ 8 h 76"/>
                <a:gd name="T30" fmla="*/ 129 w 132"/>
                <a:gd name="T31" fmla="*/ 11 h 76"/>
                <a:gd name="T32" fmla="*/ 127 w 132"/>
                <a:gd name="T33" fmla="*/ 14 h 76"/>
                <a:gd name="T34" fmla="*/ 121 w 132"/>
                <a:gd name="T35" fmla="*/ 14 h 76"/>
                <a:gd name="T36" fmla="*/ 121 w 132"/>
                <a:gd name="T37" fmla="*/ 20 h 76"/>
                <a:gd name="T38" fmla="*/ 118 w 132"/>
                <a:gd name="T39" fmla="*/ 20 h 76"/>
                <a:gd name="T40" fmla="*/ 110 w 132"/>
                <a:gd name="T41" fmla="*/ 23 h 76"/>
                <a:gd name="T42" fmla="*/ 96 w 132"/>
                <a:gd name="T43" fmla="*/ 25 h 76"/>
                <a:gd name="T44" fmla="*/ 82 w 132"/>
                <a:gd name="T45" fmla="*/ 31 h 76"/>
                <a:gd name="T46" fmla="*/ 59 w 132"/>
                <a:gd name="T47" fmla="*/ 31 h 76"/>
                <a:gd name="T48" fmla="*/ 51 w 132"/>
                <a:gd name="T49" fmla="*/ 28 h 76"/>
                <a:gd name="T50" fmla="*/ 45 w 132"/>
                <a:gd name="T51" fmla="*/ 28 h 76"/>
                <a:gd name="T52" fmla="*/ 36 w 132"/>
                <a:gd name="T53" fmla="*/ 25 h 76"/>
                <a:gd name="T54" fmla="*/ 31 w 132"/>
                <a:gd name="T55" fmla="*/ 25 h 76"/>
                <a:gd name="T56" fmla="*/ 22 w 132"/>
                <a:gd name="T57" fmla="*/ 23 h 76"/>
                <a:gd name="T58" fmla="*/ 17 w 132"/>
                <a:gd name="T59" fmla="*/ 20 h 76"/>
                <a:gd name="T60" fmla="*/ 11 w 132"/>
                <a:gd name="T61" fmla="*/ 14 h 76"/>
                <a:gd name="T62" fmla="*/ 3 w 132"/>
                <a:gd name="T63" fmla="*/ 8 h 76"/>
                <a:gd name="T64" fmla="*/ 0 w 132"/>
                <a:gd name="T65" fmla="*/ 3 h 76"/>
                <a:gd name="T66" fmla="*/ 0 w 132"/>
                <a:gd name="T67" fmla="*/ 0 h 76"/>
                <a:gd name="T68" fmla="*/ 0 w 132"/>
                <a:gd name="T69" fmla="*/ 54 h 76"/>
                <a:gd name="T70" fmla="*/ 5 w 132"/>
                <a:gd name="T71" fmla="*/ 5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2" h="76">
                  <a:moveTo>
                    <a:pt x="5" y="59"/>
                  </a:moveTo>
                  <a:lnTo>
                    <a:pt x="8" y="62"/>
                  </a:lnTo>
                  <a:lnTo>
                    <a:pt x="17" y="65"/>
                  </a:lnTo>
                  <a:lnTo>
                    <a:pt x="28" y="70"/>
                  </a:lnTo>
                  <a:lnTo>
                    <a:pt x="39" y="73"/>
                  </a:lnTo>
                  <a:lnTo>
                    <a:pt x="51" y="76"/>
                  </a:lnTo>
                  <a:lnTo>
                    <a:pt x="82" y="76"/>
                  </a:lnTo>
                  <a:lnTo>
                    <a:pt x="93" y="73"/>
                  </a:lnTo>
                  <a:lnTo>
                    <a:pt x="104" y="70"/>
                  </a:lnTo>
                  <a:lnTo>
                    <a:pt x="113" y="65"/>
                  </a:lnTo>
                  <a:lnTo>
                    <a:pt x="124" y="59"/>
                  </a:lnTo>
                  <a:lnTo>
                    <a:pt x="132" y="51"/>
                  </a:lnTo>
                  <a:lnTo>
                    <a:pt x="132" y="0"/>
                  </a:lnTo>
                  <a:lnTo>
                    <a:pt x="129" y="6"/>
                  </a:lnTo>
                  <a:lnTo>
                    <a:pt x="129" y="8"/>
                  </a:lnTo>
                  <a:lnTo>
                    <a:pt x="129" y="11"/>
                  </a:lnTo>
                  <a:lnTo>
                    <a:pt x="127" y="14"/>
                  </a:lnTo>
                  <a:lnTo>
                    <a:pt x="121" y="14"/>
                  </a:lnTo>
                  <a:lnTo>
                    <a:pt x="121" y="20"/>
                  </a:lnTo>
                  <a:lnTo>
                    <a:pt x="118" y="20"/>
                  </a:lnTo>
                  <a:lnTo>
                    <a:pt x="110" y="23"/>
                  </a:lnTo>
                  <a:lnTo>
                    <a:pt x="96" y="25"/>
                  </a:lnTo>
                  <a:lnTo>
                    <a:pt x="82" y="31"/>
                  </a:lnTo>
                  <a:lnTo>
                    <a:pt x="59" y="31"/>
                  </a:lnTo>
                  <a:lnTo>
                    <a:pt x="51" y="28"/>
                  </a:lnTo>
                  <a:lnTo>
                    <a:pt x="45" y="28"/>
                  </a:lnTo>
                  <a:lnTo>
                    <a:pt x="36" y="25"/>
                  </a:lnTo>
                  <a:lnTo>
                    <a:pt x="31" y="25"/>
                  </a:lnTo>
                  <a:lnTo>
                    <a:pt x="22" y="23"/>
                  </a:lnTo>
                  <a:lnTo>
                    <a:pt x="17" y="20"/>
                  </a:lnTo>
                  <a:lnTo>
                    <a:pt x="11" y="14"/>
                  </a:lnTo>
                  <a:lnTo>
                    <a:pt x="3" y="8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54"/>
                  </a:lnTo>
                  <a:lnTo>
                    <a:pt x="5" y="59"/>
                  </a:lnTo>
                  <a:close/>
                </a:path>
              </a:pathLst>
            </a:custGeom>
            <a:solidFill>
              <a:srgbClr val="8282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2300" name="Freeform 12"/>
            <p:cNvSpPr>
              <a:spLocks/>
            </p:cNvSpPr>
            <p:nvPr/>
          </p:nvSpPr>
          <p:spPr bwMode="auto">
            <a:xfrm>
              <a:off x="5503" y="2664"/>
              <a:ext cx="135" cy="59"/>
            </a:xfrm>
            <a:custGeom>
              <a:avLst/>
              <a:gdLst>
                <a:gd name="T0" fmla="*/ 0 w 135"/>
                <a:gd name="T1" fmla="*/ 28 h 59"/>
                <a:gd name="T2" fmla="*/ 3 w 135"/>
                <a:gd name="T3" fmla="*/ 23 h 59"/>
                <a:gd name="T4" fmla="*/ 5 w 135"/>
                <a:gd name="T5" fmla="*/ 20 h 59"/>
                <a:gd name="T6" fmla="*/ 8 w 135"/>
                <a:gd name="T7" fmla="*/ 17 h 59"/>
                <a:gd name="T8" fmla="*/ 11 w 135"/>
                <a:gd name="T9" fmla="*/ 17 h 59"/>
                <a:gd name="T10" fmla="*/ 11 w 135"/>
                <a:gd name="T11" fmla="*/ 14 h 59"/>
                <a:gd name="T12" fmla="*/ 17 w 135"/>
                <a:gd name="T13" fmla="*/ 11 h 59"/>
                <a:gd name="T14" fmla="*/ 22 w 135"/>
                <a:gd name="T15" fmla="*/ 8 h 59"/>
                <a:gd name="T16" fmla="*/ 31 w 135"/>
                <a:gd name="T17" fmla="*/ 6 h 59"/>
                <a:gd name="T18" fmla="*/ 36 w 135"/>
                <a:gd name="T19" fmla="*/ 3 h 59"/>
                <a:gd name="T20" fmla="*/ 45 w 135"/>
                <a:gd name="T21" fmla="*/ 0 h 59"/>
                <a:gd name="T22" fmla="*/ 59 w 135"/>
                <a:gd name="T23" fmla="*/ 0 h 59"/>
                <a:gd name="T24" fmla="*/ 67 w 135"/>
                <a:gd name="T25" fmla="*/ 0 h 59"/>
                <a:gd name="T26" fmla="*/ 73 w 135"/>
                <a:gd name="T27" fmla="*/ 0 h 59"/>
                <a:gd name="T28" fmla="*/ 82 w 135"/>
                <a:gd name="T29" fmla="*/ 0 h 59"/>
                <a:gd name="T30" fmla="*/ 90 w 135"/>
                <a:gd name="T31" fmla="*/ 0 h 59"/>
                <a:gd name="T32" fmla="*/ 96 w 135"/>
                <a:gd name="T33" fmla="*/ 3 h 59"/>
                <a:gd name="T34" fmla="*/ 101 w 135"/>
                <a:gd name="T35" fmla="*/ 6 h 59"/>
                <a:gd name="T36" fmla="*/ 110 w 135"/>
                <a:gd name="T37" fmla="*/ 6 h 59"/>
                <a:gd name="T38" fmla="*/ 115 w 135"/>
                <a:gd name="T39" fmla="*/ 8 h 59"/>
                <a:gd name="T40" fmla="*/ 118 w 135"/>
                <a:gd name="T41" fmla="*/ 11 h 59"/>
                <a:gd name="T42" fmla="*/ 121 w 135"/>
                <a:gd name="T43" fmla="*/ 14 h 59"/>
                <a:gd name="T44" fmla="*/ 127 w 135"/>
                <a:gd name="T45" fmla="*/ 17 h 59"/>
                <a:gd name="T46" fmla="*/ 129 w 135"/>
                <a:gd name="T47" fmla="*/ 20 h 59"/>
                <a:gd name="T48" fmla="*/ 129 w 135"/>
                <a:gd name="T49" fmla="*/ 23 h 59"/>
                <a:gd name="T50" fmla="*/ 129 w 135"/>
                <a:gd name="T51" fmla="*/ 25 h 59"/>
                <a:gd name="T52" fmla="*/ 135 w 135"/>
                <a:gd name="T53" fmla="*/ 28 h 59"/>
                <a:gd name="T54" fmla="*/ 135 w 135"/>
                <a:gd name="T55" fmla="*/ 31 h 59"/>
                <a:gd name="T56" fmla="*/ 129 w 135"/>
                <a:gd name="T57" fmla="*/ 37 h 59"/>
                <a:gd name="T58" fmla="*/ 129 w 135"/>
                <a:gd name="T59" fmla="*/ 39 h 59"/>
                <a:gd name="T60" fmla="*/ 129 w 135"/>
                <a:gd name="T61" fmla="*/ 42 h 59"/>
                <a:gd name="T62" fmla="*/ 127 w 135"/>
                <a:gd name="T63" fmla="*/ 45 h 59"/>
                <a:gd name="T64" fmla="*/ 121 w 135"/>
                <a:gd name="T65" fmla="*/ 45 h 59"/>
                <a:gd name="T66" fmla="*/ 121 w 135"/>
                <a:gd name="T67" fmla="*/ 51 h 59"/>
                <a:gd name="T68" fmla="*/ 118 w 135"/>
                <a:gd name="T69" fmla="*/ 51 h 59"/>
                <a:gd name="T70" fmla="*/ 110 w 135"/>
                <a:gd name="T71" fmla="*/ 54 h 59"/>
                <a:gd name="T72" fmla="*/ 96 w 135"/>
                <a:gd name="T73" fmla="*/ 56 h 59"/>
                <a:gd name="T74" fmla="*/ 82 w 135"/>
                <a:gd name="T75" fmla="*/ 59 h 59"/>
                <a:gd name="T76" fmla="*/ 59 w 135"/>
                <a:gd name="T77" fmla="*/ 59 h 59"/>
                <a:gd name="T78" fmla="*/ 51 w 135"/>
                <a:gd name="T79" fmla="*/ 59 h 59"/>
                <a:gd name="T80" fmla="*/ 45 w 135"/>
                <a:gd name="T81" fmla="*/ 59 h 59"/>
                <a:gd name="T82" fmla="*/ 36 w 135"/>
                <a:gd name="T83" fmla="*/ 56 h 59"/>
                <a:gd name="T84" fmla="*/ 31 w 135"/>
                <a:gd name="T85" fmla="*/ 56 h 59"/>
                <a:gd name="T86" fmla="*/ 22 w 135"/>
                <a:gd name="T87" fmla="*/ 54 h 59"/>
                <a:gd name="T88" fmla="*/ 17 w 135"/>
                <a:gd name="T89" fmla="*/ 51 h 59"/>
                <a:gd name="T90" fmla="*/ 11 w 135"/>
                <a:gd name="T91" fmla="*/ 45 h 59"/>
                <a:gd name="T92" fmla="*/ 3 w 135"/>
                <a:gd name="T93" fmla="*/ 39 h 59"/>
                <a:gd name="T94" fmla="*/ 0 w 135"/>
                <a:gd name="T95" fmla="*/ 34 h 59"/>
                <a:gd name="T96" fmla="*/ 0 w 135"/>
                <a:gd name="T97" fmla="*/ 31 h 59"/>
                <a:gd name="T98" fmla="*/ 0 w 135"/>
                <a:gd name="T99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5" h="59">
                  <a:moveTo>
                    <a:pt x="0" y="28"/>
                  </a:moveTo>
                  <a:lnTo>
                    <a:pt x="3" y="23"/>
                  </a:lnTo>
                  <a:lnTo>
                    <a:pt x="5" y="20"/>
                  </a:lnTo>
                  <a:lnTo>
                    <a:pt x="8" y="17"/>
                  </a:lnTo>
                  <a:lnTo>
                    <a:pt x="11" y="17"/>
                  </a:lnTo>
                  <a:lnTo>
                    <a:pt x="11" y="14"/>
                  </a:lnTo>
                  <a:lnTo>
                    <a:pt x="17" y="11"/>
                  </a:lnTo>
                  <a:lnTo>
                    <a:pt x="22" y="8"/>
                  </a:lnTo>
                  <a:lnTo>
                    <a:pt x="31" y="6"/>
                  </a:lnTo>
                  <a:lnTo>
                    <a:pt x="36" y="3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67" y="0"/>
                  </a:lnTo>
                  <a:lnTo>
                    <a:pt x="73" y="0"/>
                  </a:lnTo>
                  <a:lnTo>
                    <a:pt x="82" y="0"/>
                  </a:lnTo>
                  <a:lnTo>
                    <a:pt x="90" y="0"/>
                  </a:lnTo>
                  <a:lnTo>
                    <a:pt x="96" y="3"/>
                  </a:lnTo>
                  <a:lnTo>
                    <a:pt x="101" y="6"/>
                  </a:lnTo>
                  <a:lnTo>
                    <a:pt x="110" y="6"/>
                  </a:lnTo>
                  <a:lnTo>
                    <a:pt x="115" y="8"/>
                  </a:lnTo>
                  <a:lnTo>
                    <a:pt x="118" y="11"/>
                  </a:lnTo>
                  <a:lnTo>
                    <a:pt x="121" y="14"/>
                  </a:lnTo>
                  <a:lnTo>
                    <a:pt x="127" y="17"/>
                  </a:lnTo>
                  <a:lnTo>
                    <a:pt x="129" y="20"/>
                  </a:lnTo>
                  <a:lnTo>
                    <a:pt x="129" y="23"/>
                  </a:lnTo>
                  <a:lnTo>
                    <a:pt x="129" y="25"/>
                  </a:lnTo>
                  <a:lnTo>
                    <a:pt x="135" y="28"/>
                  </a:lnTo>
                  <a:lnTo>
                    <a:pt x="135" y="31"/>
                  </a:lnTo>
                  <a:lnTo>
                    <a:pt x="129" y="37"/>
                  </a:lnTo>
                  <a:lnTo>
                    <a:pt x="129" y="39"/>
                  </a:lnTo>
                  <a:lnTo>
                    <a:pt x="129" y="42"/>
                  </a:lnTo>
                  <a:lnTo>
                    <a:pt x="127" y="45"/>
                  </a:lnTo>
                  <a:lnTo>
                    <a:pt x="121" y="45"/>
                  </a:lnTo>
                  <a:lnTo>
                    <a:pt x="121" y="51"/>
                  </a:lnTo>
                  <a:lnTo>
                    <a:pt x="118" y="51"/>
                  </a:lnTo>
                  <a:lnTo>
                    <a:pt x="110" y="54"/>
                  </a:lnTo>
                  <a:lnTo>
                    <a:pt x="96" y="56"/>
                  </a:lnTo>
                  <a:lnTo>
                    <a:pt x="82" y="59"/>
                  </a:lnTo>
                  <a:lnTo>
                    <a:pt x="59" y="59"/>
                  </a:lnTo>
                  <a:lnTo>
                    <a:pt x="51" y="59"/>
                  </a:lnTo>
                  <a:lnTo>
                    <a:pt x="45" y="59"/>
                  </a:lnTo>
                  <a:lnTo>
                    <a:pt x="36" y="56"/>
                  </a:lnTo>
                  <a:lnTo>
                    <a:pt x="31" y="56"/>
                  </a:lnTo>
                  <a:lnTo>
                    <a:pt x="22" y="54"/>
                  </a:lnTo>
                  <a:lnTo>
                    <a:pt x="17" y="51"/>
                  </a:lnTo>
                  <a:lnTo>
                    <a:pt x="11" y="45"/>
                  </a:lnTo>
                  <a:lnTo>
                    <a:pt x="3" y="39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E2E2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2301" name="Freeform 13"/>
            <p:cNvSpPr>
              <a:spLocks/>
            </p:cNvSpPr>
            <p:nvPr/>
          </p:nvSpPr>
          <p:spPr bwMode="auto">
            <a:xfrm>
              <a:off x="4998" y="3501"/>
              <a:ext cx="341" cy="200"/>
            </a:xfrm>
            <a:custGeom>
              <a:avLst/>
              <a:gdLst>
                <a:gd name="T0" fmla="*/ 341 w 341"/>
                <a:gd name="T1" fmla="*/ 25 h 200"/>
                <a:gd name="T2" fmla="*/ 336 w 341"/>
                <a:gd name="T3" fmla="*/ 45 h 200"/>
                <a:gd name="T4" fmla="*/ 327 w 341"/>
                <a:gd name="T5" fmla="*/ 62 h 200"/>
                <a:gd name="T6" fmla="*/ 310 w 341"/>
                <a:gd name="T7" fmla="*/ 84 h 200"/>
                <a:gd name="T8" fmla="*/ 293 w 341"/>
                <a:gd name="T9" fmla="*/ 98 h 200"/>
                <a:gd name="T10" fmla="*/ 274 w 341"/>
                <a:gd name="T11" fmla="*/ 110 h 200"/>
                <a:gd name="T12" fmla="*/ 259 w 341"/>
                <a:gd name="T13" fmla="*/ 118 h 200"/>
                <a:gd name="T14" fmla="*/ 234 w 341"/>
                <a:gd name="T15" fmla="*/ 121 h 200"/>
                <a:gd name="T16" fmla="*/ 144 w 341"/>
                <a:gd name="T17" fmla="*/ 127 h 200"/>
                <a:gd name="T18" fmla="*/ 116 w 341"/>
                <a:gd name="T19" fmla="*/ 121 h 200"/>
                <a:gd name="T20" fmla="*/ 87 w 341"/>
                <a:gd name="T21" fmla="*/ 113 h 200"/>
                <a:gd name="T22" fmla="*/ 68 w 341"/>
                <a:gd name="T23" fmla="*/ 107 h 200"/>
                <a:gd name="T24" fmla="*/ 51 w 341"/>
                <a:gd name="T25" fmla="*/ 96 h 200"/>
                <a:gd name="T26" fmla="*/ 31 w 341"/>
                <a:gd name="T27" fmla="*/ 79 h 200"/>
                <a:gd name="T28" fmla="*/ 20 w 341"/>
                <a:gd name="T29" fmla="*/ 65 h 200"/>
                <a:gd name="T30" fmla="*/ 8 w 341"/>
                <a:gd name="T31" fmla="*/ 45 h 200"/>
                <a:gd name="T32" fmla="*/ 3 w 341"/>
                <a:gd name="T33" fmla="*/ 25 h 200"/>
                <a:gd name="T34" fmla="*/ 0 w 341"/>
                <a:gd name="T35" fmla="*/ 0 h 200"/>
                <a:gd name="T36" fmla="*/ 3 w 341"/>
                <a:gd name="T37" fmla="*/ 51 h 200"/>
                <a:gd name="T38" fmla="*/ 8 w 341"/>
                <a:gd name="T39" fmla="*/ 73 h 200"/>
                <a:gd name="T40" fmla="*/ 20 w 341"/>
                <a:gd name="T41" fmla="*/ 96 h 200"/>
                <a:gd name="T42" fmla="*/ 37 w 341"/>
                <a:gd name="T43" fmla="*/ 118 h 200"/>
                <a:gd name="T44" fmla="*/ 76 w 341"/>
                <a:gd name="T45" fmla="*/ 152 h 200"/>
                <a:gd name="T46" fmla="*/ 96 w 341"/>
                <a:gd name="T47" fmla="*/ 163 h 200"/>
                <a:gd name="T48" fmla="*/ 121 w 341"/>
                <a:gd name="T49" fmla="*/ 169 h 200"/>
                <a:gd name="T50" fmla="*/ 144 w 341"/>
                <a:gd name="T51" fmla="*/ 177 h 200"/>
                <a:gd name="T52" fmla="*/ 149 w 341"/>
                <a:gd name="T53" fmla="*/ 180 h 200"/>
                <a:gd name="T54" fmla="*/ 155 w 341"/>
                <a:gd name="T55" fmla="*/ 186 h 200"/>
                <a:gd name="T56" fmla="*/ 158 w 341"/>
                <a:gd name="T57" fmla="*/ 191 h 200"/>
                <a:gd name="T58" fmla="*/ 169 w 341"/>
                <a:gd name="T59" fmla="*/ 200 h 200"/>
                <a:gd name="T60" fmla="*/ 180 w 341"/>
                <a:gd name="T61" fmla="*/ 197 h 200"/>
                <a:gd name="T62" fmla="*/ 186 w 341"/>
                <a:gd name="T63" fmla="*/ 194 h 200"/>
                <a:gd name="T64" fmla="*/ 192 w 341"/>
                <a:gd name="T65" fmla="*/ 189 h 200"/>
                <a:gd name="T66" fmla="*/ 197 w 341"/>
                <a:gd name="T67" fmla="*/ 177 h 200"/>
                <a:gd name="T68" fmla="*/ 203 w 341"/>
                <a:gd name="T69" fmla="*/ 177 h 200"/>
                <a:gd name="T70" fmla="*/ 220 w 341"/>
                <a:gd name="T71" fmla="*/ 169 h 200"/>
                <a:gd name="T72" fmla="*/ 245 w 341"/>
                <a:gd name="T73" fmla="*/ 163 h 200"/>
                <a:gd name="T74" fmla="*/ 265 w 341"/>
                <a:gd name="T75" fmla="*/ 152 h 200"/>
                <a:gd name="T76" fmla="*/ 290 w 341"/>
                <a:gd name="T77" fmla="*/ 135 h 200"/>
                <a:gd name="T78" fmla="*/ 310 w 341"/>
                <a:gd name="T79" fmla="*/ 118 h 200"/>
                <a:gd name="T80" fmla="*/ 321 w 341"/>
                <a:gd name="T81" fmla="*/ 96 h 200"/>
                <a:gd name="T82" fmla="*/ 330 w 341"/>
                <a:gd name="T83" fmla="*/ 73 h 200"/>
                <a:gd name="T84" fmla="*/ 338 w 341"/>
                <a:gd name="T85" fmla="*/ 51 h 200"/>
                <a:gd name="T86" fmla="*/ 341 w 341"/>
                <a:gd name="T87" fmla="*/ 25 h 200"/>
                <a:gd name="T88" fmla="*/ 341 w 341"/>
                <a:gd name="T89" fmla="*/ 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41" h="200">
                  <a:moveTo>
                    <a:pt x="341" y="8"/>
                  </a:moveTo>
                  <a:lnTo>
                    <a:pt x="341" y="25"/>
                  </a:lnTo>
                  <a:lnTo>
                    <a:pt x="338" y="36"/>
                  </a:lnTo>
                  <a:lnTo>
                    <a:pt x="336" y="45"/>
                  </a:lnTo>
                  <a:lnTo>
                    <a:pt x="330" y="56"/>
                  </a:lnTo>
                  <a:lnTo>
                    <a:pt x="327" y="62"/>
                  </a:lnTo>
                  <a:lnTo>
                    <a:pt x="319" y="73"/>
                  </a:lnTo>
                  <a:lnTo>
                    <a:pt x="310" y="84"/>
                  </a:lnTo>
                  <a:lnTo>
                    <a:pt x="302" y="93"/>
                  </a:lnTo>
                  <a:lnTo>
                    <a:pt x="293" y="98"/>
                  </a:lnTo>
                  <a:lnTo>
                    <a:pt x="288" y="104"/>
                  </a:lnTo>
                  <a:lnTo>
                    <a:pt x="274" y="110"/>
                  </a:lnTo>
                  <a:lnTo>
                    <a:pt x="265" y="115"/>
                  </a:lnTo>
                  <a:lnTo>
                    <a:pt x="259" y="118"/>
                  </a:lnTo>
                  <a:lnTo>
                    <a:pt x="251" y="118"/>
                  </a:lnTo>
                  <a:lnTo>
                    <a:pt x="234" y="121"/>
                  </a:lnTo>
                  <a:lnTo>
                    <a:pt x="220" y="127"/>
                  </a:lnTo>
                  <a:lnTo>
                    <a:pt x="144" y="127"/>
                  </a:lnTo>
                  <a:lnTo>
                    <a:pt x="130" y="124"/>
                  </a:lnTo>
                  <a:lnTo>
                    <a:pt x="116" y="121"/>
                  </a:lnTo>
                  <a:lnTo>
                    <a:pt x="99" y="118"/>
                  </a:lnTo>
                  <a:lnTo>
                    <a:pt x="87" y="113"/>
                  </a:lnTo>
                  <a:lnTo>
                    <a:pt x="79" y="110"/>
                  </a:lnTo>
                  <a:lnTo>
                    <a:pt x="68" y="107"/>
                  </a:lnTo>
                  <a:lnTo>
                    <a:pt x="59" y="101"/>
                  </a:lnTo>
                  <a:lnTo>
                    <a:pt x="51" y="96"/>
                  </a:lnTo>
                  <a:lnTo>
                    <a:pt x="39" y="84"/>
                  </a:lnTo>
                  <a:lnTo>
                    <a:pt x="31" y="79"/>
                  </a:lnTo>
                  <a:lnTo>
                    <a:pt x="28" y="73"/>
                  </a:lnTo>
                  <a:lnTo>
                    <a:pt x="20" y="65"/>
                  </a:lnTo>
                  <a:lnTo>
                    <a:pt x="14" y="56"/>
                  </a:lnTo>
                  <a:lnTo>
                    <a:pt x="8" y="45"/>
                  </a:lnTo>
                  <a:lnTo>
                    <a:pt x="6" y="36"/>
                  </a:lnTo>
                  <a:lnTo>
                    <a:pt x="3" y="25"/>
                  </a:lnTo>
                  <a:lnTo>
                    <a:pt x="0" y="14"/>
                  </a:lnTo>
                  <a:lnTo>
                    <a:pt x="0" y="0"/>
                  </a:lnTo>
                  <a:lnTo>
                    <a:pt x="0" y="36"/>
                  </a:lnTo>
                  <a:lnTo>
                    <a:pt x="3" y="51"/>
                  </a:lnTo>
                  <a:lnTo>
                    <a:pt x="6" y="62"/>
                  </a:lnTo>
                  <a:lnTo>
                    <a:pt x="8" y="73"/>
                  </a:lnTo>
                  <a:lnTo>
                    <a:pt x="17" y="84"/>
                  </a:lnTo>
                  <a:lnTo>
                    <a:pt x="20" y="96"/>
                  </a:lnTo>
                  <a:lnTo>
                    <a:pt x="28" y="110"/>
                  </a:lnTo>
                  <a:lnTo>
                    <a:pt x="37" y="118"/>
                  </a:lnTo>
                  <a:lnTo>
                    <a:pt x="65" y="146"/>
                  </a:lnTo>
                  <a:lnTo>
                    <a:pt x="76" y="152"/>
                  </a:lnTo>
                  <a:lnTo>
                    <a:pt x="87" y="158"/>
                  </a:lnTo>
                  <a:lnTo>
                    <a:pt x="96" y="163"/>
                  </a:lnTo>
                  <a:lnTo>
                    <a:pt x="110" y="169"/>
                  </a:lnTo>
                  <a:lnTo>
                    <a:pt x="121" y="169"/>
                  </a:lnTo>
                  <a:lnTo>
                    <a:pt x="133" y="175"/>
                  </a:lnTo>
                  <a:lnTo>
                    <a:pt x="144" y="177"/>
                  </a:lnTo>
                  <a:lnTo>
                    <a:pt x="147" y="177"/>
                  </a:lnTo>
                  <a:lnTo>
                    <a:pt x="149" y="180"/>
                  </a:lnTo>
                  <a:lnTo>
                    <a:pt x="155" y="183"/>
                  </a:lnTo>
                  <a:lnTo>
                    <a:pt x="155" y="186"/>
                  </a:lnTo>
                  <a:lnTo>
                    <a:pt x="158" y="189"/>
                  </a:lnTo>
                  <a:lnTo>
                    <a:pt x="158" y="191"/>
                  </a:lnTo>
                  <a:lnTo>
                    <a:pt x="164" y="197"/>
                  </a:lnTo>
                  <a:lnTo>
                    <a:pt x="169" y="200"/>
                  </a:lnTo>
                  <a:lnTo>
                    <a:pt x="178" y="200"/>
                  </a:lnTo>
                  <a:lnTo>
                    <a:pt x="180" y="197"/>
                  </a:lnTo>
                  <a:lnTo>
                    <a:pt x="183" y="197"/>
                  </a:lnTo>
                  <a:lnTo>
                    <a:pt x="186" y="194"/>
                  </a:lnTo>
                  <a:lnTo>
                    <a:pt x="189" y="191"/>
                  </a:lnTo>
                  <a:lnTo>
                    <a:pt x="192" y="189"/>
                  </a:lnTo>
                  <a:lnTo>
                    <a:pt x="195" y="183"/>
                  </a:lnTo>
                  <a:lnTo>
                    <a:pt x="197" y="177"/>
                  </a:lnTo>
                  <a:lnTo>
                    <a:pt x="200" y="177"/>
                  </a:lnTo>
                  <a:lnTo>
                    <a:pt x="203" y="177"/>
                  </a:lnTo>
                  <a:lnTo>
                    <a:pt x="209" y="175"/>
                  </a:lnTo>
                  <a:lnTo>
                    <a:pt x="220" y="169"/>
                  </a:lnTo>
                  <a:lnTo>
                    <a:pt x="231" y="166"/>
                  </a:lnTo>
                  <a:lnTo>
                    <a:pt x="245" y="163"/>
                  </a:lnTo>
                  <a:lnTo>
                    <a:pt x="257" y="158"/>
                  </a:lnTo>
                  <a:lnTo>
                    <a:pt x="265" y="152"/>
                  </a:lnTo>
                  <a:lnTo>
                    <a:pt x="279" y="146"/>
                  </a:lnTo>
                  <a:lnTo>
                    <a:pt x="290" y="135"/>
                  </a:lnTo>
                  <a:lnTo>
                    <a:pt x="302" y="127"/>
                  </a:lnTo>
                  <a:lnTo>
                    <a:pt x="310" y="118"/>
                  </a:lnTo>
                  <a:lnTo>
                    <a:pt x="316" y="107"/>
                  </a:lnTo>
                  <a:lnTo>
                    <a:pt x="321" y="96"/>
                  </a:lnTo>
                  <a:lnTo>
                    <a:pt x="330" y="84"/>
                  </a:lnTo>
                  <a:lnTo>
                    <a:pt x="330" y="73"/>
                  </a:lnTo>
                  <a:lnTo>
                    <a:pt x="336" y="62"/>
                  </a:lnTo>
                  <a:lnTo>
                    <a:pt x="338" y="51"/>
                  </a:lnTo>
                  <a:lnTo>
                    <a:pt x="338" y="36"/>
                  </a:lnTo>
                  <a:lnTo>
                    <a:pt x="341" y="25"/>
                  </a:lnTo>
                  <a:lnTo>
                    <a:pt x="341" y="3"/>
                  </a:lnTo>
                  <a:lnTo>
                    <a:pt x="341" y="8"/>
                  </a:lnTo>
                  <a:close/>
                </a:path>
              </a:pathLst>
            </a:custGeom>
            <a:solidFill>
              <a:srgbClr val="6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2302" name="Freeform 14"/>
            <p:cNvSpPr>
              <a:spLocks/>
            </p:cNvSpPr>
            <p:nvPr/>
          </p:nvSpPr>
          <p:spPr bwMode="auto">
            <a:xfrm>
              <a:off x="5009" y="3442"/>
              <a:ext cx="322" cy="169"/>
            </a:xfrm>
            <a:custGeom>
              <a:avLst/>
              <a:gdLst>
                <a:gd name="T0" fmla="*/ 31 w 322"/>
                <a:gd name="T1" fmla="*/ 129 h 169"/>
                <a:gd name="T2" fmla="*/ 14 w 322"/>
                <a:gd name="T3" fmla="*/ 112 h 169"/>
                <a:gd name="T4" fmla="*/ 12 w 322"/>
                <a:gd name="T5" fmla="*/ 104 h 169"/>
                <a:gd name="T6" fmla="*/ 6 w 322"/>
                <a:gd name="T7" fmla="*/ 98 h 169"/>
                <a:gd name="T8" fmla="*/ 0 w 322"/>
                <a:gd name="T9" fmla="*/ 84 h 169"/>
                <a:gd name="T10" fmla="*/ 0 w 322"/>
                <a:gd name="T11" fmla="*/ 79 h 169"/>
                <a:gd name="T12" fmla="*/ 0 w 322"/>
                <a:gd name="T13" fmla="*/ 59 h 169"/>
                <a:gd name="T14" fmla="*/ 0 w 322"/>
                <a:gd name="T15" fmla="*/ 53 h 169"/>
                <a:gd name="T16" fmla="*/ 6 w 322"/>
                <a:gd name="T17" fmla="*/ 45 h 169"/>
                <a:gd name="T18" fmla="*/ 9 w 322"/>
                <a:gd name="T19" fmla="*/ 39 h 169"/>
                <a:gd name="T20" fmla="*/ 14 w 322"/>
                <a:gd name="T21" fmla="*/ 31 h 169"/>
                <a:gd name="T22" fmla="*/ 23 w 322"/>
                <a:gd name="T23" fmla="*/ 25 h 169"/>
                <a:gd name="T24" fmla="*/ 28 w 322"/>
                <a:gd name="T25" fmla="*/ 19 h 169"/>
                <a:gd name="T26" fmla="*/ 37 w 322"/>
                <a:gd name="T27" fmla="*/ 11 h 169"/>
                <a:gd name="T28" fmla="*/ 48 w 322"/>
                <a:gd name="T29" fmla="*/ 8 h 169"/>
                <a:gd name="T30" fmla="*/ 54 w 322"/>
                <a:gd name="T31" fmla="*/ 2 h 169"/>
                <a:gd name="T32" fmla="*/ 59 w 322"/>
                <a:gd name="T33" fmla="*/ 0 h 169"/>
                <a:gd name="T34" fmla="*/ 62 w 322"/>
                <a:gd name="T35" fmla="*/ 0 h 169"/>
                <a:gd name="T36" fmla="*/ 74 w 322"/>
                <a:gd name="T37" fmla="*/ 2 h 169"/>
                <a:gd name="T38" fmla="*/ 85 w 322"/>
                <a:gd name="T39" fmla="*/ 8 h 169"/>
                <a:gd name="T40" fmla="*/ 102 w 322"/>
                <a:gd name="T41" fmla="*/ 14 h 169"/>
                <a:gd name="T42" fmla="*/ 119 w 322"/>
                <a:gd name="T43" fmla="*/ 17 h 169"/>
                <a:gd name="T44" fmla="*/ 133 w 322"/>
                <a:gd name="T45" fmla="*/ 19 h 169"/>
                <a:gd name="T46" fmla="*/ 195 w 322"/>
                <a:gd name="T47" fmla="*/ 19 h 169"/>
                <a:gd name="T48" fmla="*/ 212 w 322"/>
                <a:gd name="T49" fmla="*/ 17 h 169"/>
                <a:gd name="T50" fmla="*/ 226 w 322"/>
                <a:gd name="T51" fmla="*/ 14 h 169"/>
                <a:gd name="T52" fmla="*/ 240 w 322"/>
                <a:gd name="T53" fmla="*/ 8 h 169"/>
                <a:gd name="T54" fmla="*/ 254 w 322"/>
                <a:gd name="T55" fmla="*/ 2 h 169"/>
                <a:gd name="T56" fmla="*/ 263 w 322"/>
                <a:gd name="T57" fmla="*/ 0 h 169"/>
                <a:gd name="T58" fmla="*/ 274 w 322"/>
                <a:gd name="T59" fmla="*/ 8 h 169"/>
                <a:gd name="T60" fmla="*/ 282 w 322"/>
                <a:gd name="T61" fmla="*/ 11 h 169"/>
                <a:gd name="T62" fmla="*/ 291 w 322"/>
                <a:gd name="T63" fmla="*/ 17 h 169"/>
                <a:gd name="T64" fmla="*/ 296 w 322"/>
                <a:gd name="T65" fmla="*/ 19 h 169"/>
                <a:gd name="T66" fmla="*/ 308 w 322"/>
                <a:gd name="T67" fmla="*/ 31 h 169"/>
                <a:gd name="T68" fmla="*/ 310 w 322"/>
                <a:gd name="T69" fmla="*/ 39 h 169"/>
                <a:gd name="T70" fmla="*/ 316 w 322"/>
                <a:gd name="T71" fmla="*/ 45 h 169"/>
                <a:gd name="T72" fmla="*/ 319 w 322"/>
                <a:gd name="T73" fmla="*/ 53 h 169"/>
                <a:gd name="T74" fmla="*/ 322 w 322"/>
                <a:gd name="T75" fmla="*/ 59 h 169"/>
                <a:gd name="T76" fmla="*/ 322 w 322"/>
                <a:gd name="T77" fmla="*/ 90 h 169"/>
                <a:gd name="T78" fmla="*/ 319 w 322"/>
                <a:gd name="T79" fmla="*/ 98 h 169"/>
                <a:gd name="T80" fmla="*/ 310 w 322"/>
                <a:gd name="T81" fmla="*/ 115 h 169"/>
                <a:gd name="T82" fmla="*/ 299 w 322"/>
                <a:gd name="T83" fmla="*/ 129 h 169"/>
                <a:gd name="T84" fmla="*/ 291 w 322"/>
                <a:gd name="T85" fmla="*/ 138 h 169"/>
                <a:gd name="T86" fmla="*/ 285 w 322"/>
                <a:gd name="T87" fmla="*/ 141 h 169"/>
                <a:gd name="T88" fmla="*/ 274 w 322"/>
                <a:gd name="T89" fmla="*/ 149 h 169"/>
                <a:gd name="T90" fmla="*/ 257 w 322"/>
                <a:gd name="T91" fmla="*/ 155 h 169"/>
                <a:gd name="T92" fmla="*/ 243 w 322"/>
                <a:gd name="T93" fmla="*/ 160 h 169"/>
                <a:gd name="T94" fmla="*/ 226 w 322"/>
                <a:gd name="T95" fmla="*/ 166 h 169"/>
                <a:gd name="T96" fmla="*/ 212 w 322"/>
                <a:gd name="T97" fmla="*/ 166 h 169"/>
                <a:gd name="T98" fmla="*/ 195 w 322"/>
                <a:gd name="T99" fmla="*/ 169 h 169"/>
                <a:gd name="T100" fmla="*/ 130 w 322"/>
                <a:gd name="T101" fmla="*/ 169 h 169"/>
                <a:gd name="T102" fmla="*/ 113 w 322"/>
                <a:gd name="T103" fmla="*/ 166 h 169"/>
                <a:gd name="T104" fmla="*/ 99 w 322"/>
                <a:gd name="T105" fmla="*/ 163 h 169"/>
                <a:gd name="T106" fmla="*/ 85 w 322"/>
                <a:gd name="T107" fmla="*/ 157 h 169"/>
                <a:gd name="T108" fmla="*/ 65 w 322"/>
                <a:gd name="T109" fmla="*/ 152 h 169"/>
                <a:gd name="T110" fmla="*/ 54 w 322"/>
                <a:gd name="T111" fmla="*/ 146 h 169"/>
                <a:gd name="T112" fmla="*/ 40 w 322"/>
                <a:gd name="T113" fmla="*/ 138 h 169"/>
                <a:gd name="T114" fmla="*/ 31 w 322"/>
                <a:gd name="T115" fmla="*/ 12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2" h="169">
                  <a:moveTo>
                    <a:pt x="31" y="129"/>
                  </a:moveTo>
                  <a:lnTo>
                    <a:pt x="14" y="112"/>
                  </a:lnTo>
                  <a:lnTo>
                    <a:pt x="12" y="104"/>
                  </a:lnTo>
                  <a:lnTo>
                    <a:pt x="6" y="98"/>
                  </a:lnTo>
                  <a:lnTo>
                    <a:pt x="0" y="84"/>
                  </a:lnTo>
                  <a:lnTo>
                    <a:pt x="0" y="79"/>
                  </a:lnTo>
                  <a:lnTo>
                    <a:pt x="0" y="59"/>
                  </a:lnTo>
                  <a:lnTo>
                    <a:pt x="0" y="53"/>
                  </a:lnTo>
                  <a:lnTo>
                    <a:pt x="6" y="45"/>
                  </a:lnTo>
                  <a:lnTo>
                    <a:pt x="9" y="39"/>
                  </a:lnTo>
                  <a:lnTo>
                    <a:pt x="14" y="31"/>
                  </a:lnTo>
                  <a:lnTo>
                    <a:pt x="23" y="25"/>
                  </a:lnTo>
                  <a:lnTo>
                    <a:pt x="28" y="19"/>
                  </a:lnTo>
                  <a:lnTo>
                    <a:pt x="37" y="11"/>
                  </a:lnTo>
                  <a:lnTo>
                    <a:pt x="48" y="8"/>
                  </a:lnTo>
                  <a:lnTo>
                    <a:pt x="54" y="2"/>
                  </a:lnTo>
                  <a:lnTo>
                    <a:pt x="59" y="0"/>
                  </a:lnTo>
                  <a:lnTo>
                    <a:pt x="62" y="0"/>
                  </a:lnTo>
                  <a:lnTo>
                    <a:pt x="74" y="2"/>
                  </a:lnTo>
                  <a:lnTo>
                    <a:pt x="85" y="8"/>
                  </a:lnTo>
                  <a:lnTo>
                    <a:pt x="102" y="14"/>
                  </a:lnTo>
                  <a:lnTo>
                    <a:pt x="119" y="17"/>
                  </a:lnTo>
                  <a:lnTo>
                    <a:pt x="133" y="19"/>
                  </a:lnTo>
                  <a:lnTo>
                    <a:pt x="195" y="19"/>
                  </a:lnTo>
                  <a:lnTo>
                    <a:pt x="212" y="17"/>
                  </a:lnTo>
                  <a:lnTo>
                    <a:pt x="226" y="14"/>
                  </a:lnTo>
                  <a:lnTo>
                    <a:pt x="240" y="8"/>
                  </a:lnTo>
                  <a:lnTo>
                    <a:pt x="254" y="2"/>
                  </a:lnTo>
                  <a:lnTo>
                    <a:pt x="263" y="0"/>
                  </a:lnTo>
                  <a:lnTo>
                    <a:pt x="274" y="8"/>
                  </a:lnTo>
                  <a:lnTo>
                    <a:pt x="282" y="11"/>
                  </a:lnTo>
                  <a:lnTo>
                    <a:pt x="291" y="17"/>
                  </a:lnTo>
                  <a:lnTo>
                    <a:pt x="296" y="19"/>
                  </a:lnTo>
                  <a:lnTo>
                    <a:pt x="308" y="31"/>
                  </a:lnTo>
                  <a:lnTo>
                    <a:pt x="310" y="39"/>
                  </a:lnTo>
                  <a:lnTo>
                    <a:pt x="316" y="45"/>
                  </a:lnTo>
                  <a:lnTo>
                    <a:pt x="319" y="53"/>
                  </a:lnTo>
                  <a:lnTo>
                    <a:pt x="322" y="59"/>
                  </a:lnTo>
                  <a:lnTo>
                    <a:pt x="322" y="90"/>
                  </a:lnTo>
                  <a:lnTo>
                    <a:pt x="319" y="98"/>
                  </a:lnTo>
                  <a:lnTo>
                    <a:pt x="310" y="115"/>
                  </a:lnTo>
                  <a:lnTo>
                    <a:pt x="299" y="129"/>
                  </a:lnTo>
                  <a:lnTo>
                    <a:pt x="291" y="138"/>
                  </a:lnTo>
                  <a:lnTo>
                    <a:pt x="285" y="141"/>
                  </a:lnTo>
                  <a:lnTo>
                    <a:pt x="274" y="149"/>
                  </a:lnTo>
                  <a:lnTo>
                    <a:pt x="257" y="155"/>
                  </a:lnTo>
                  <a:lnTo>
                    <a:pt x="243" y="160"/>
                  </a:lnTo>
                  <a:lnTo>
                    <a:pt x="226" y="166"/>
                  </a:lnTo>
                  <a:lnTo>
                    <a:pt x="212" y="166"/>
                  </a:lnTo>
                  <a:lnTo>
                    <a:pt x="195" y="169"/>
                  </a:lnTo>
                  <a:lnTo>
                    <a:pt x="130" y="169"/>
                  </a:lnTo>
                  <a:lnTo>
                    <a:pt x="113" y="166"/>
                  </a:lnTo>
                  <a:lnTo>
                    <a:pt x="99" y="163"/>
                  </a:lnTo>
                  <a:lnTo>
                    <a:pt x="85" y="157"/>
                  </a:lnTo>
                  <a:lnTo>
                    <a:pt x="65" y="152"/>
                  </a:lnTo>
                  <a:lnTo>
                    <a:pt x="54" y="146"/>
                  </a:lnTo>
                  <a:lnTo>
                    <a:pt x="40" y="138"/>
                  </a:lnTo>
                  <a:lnTo>
                    <a:pt x="31" y="129"/>
                  </a:lnTo>
                  <a:close/>
                </a:path>
              </a:pathLst>
            </a:custGeom>
            <a:solidFill>
              <a:srgbClr val="C10F2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2303" name="Freeform 15"/>
            <p:cNvSpPr>
              <a:spLocks/>
            </p:cNvSpPr>
            <p:nvPr/>
          </p:nvSpPr>
          <p:spPr bwMode="auto">
            <a:xfrm>
              <a:off x="4998" y="3357"/>
              <a:ext cx="341" cy="268"/>
            </a:xfrm>
            <a:custGeom>
              <a:avLst/>
              <a:gdLst>
                <a:gd name="T0" fmla="*/ 17 w 341"/>
                <a:gd name="T1" fmla="*/ 25 h 268"/>
                <a:gd name="T2" fmla="*/ 25 w 341"/>
                <a:gd name="T3" fmla="*/ 45 h 268"/>
                <a:gd name="T4" fmla="*/ 34 w 341"/>
                <a:gd name="T5" fmla="*/ 56 h 268"/>
                <a:gd name="T6" fmla="*/ 48 w 341"/>
                <a:gd name="T7" fmla="*/ 68 h 268"/>
                <a:gd name="T8" fmla="*/ 73 w 341"/>
                <a:gd name="T9" fmla="*/ 85 h 268"/>
                <a:gd name="T10" fmla="*/ 65 w 341"/>
                <a:gd name="T11" fmla="*/ 90 h 268"/>
                <a:gd name="T12" fmla="*/ 48 w 341"/>
                <a:gd name="T13" fmla="*/ 96 h 268"/>
                <a:gd name="T14" fmla="*/ 34 w 341"/>
                <a:gd name="T15" fmla="*/ 110 h 268"/>
                <a:gd name="T16" fmla="*/ 20 w 341"/>
                <a:gd name="T17" fmla="*/ 124 h 268"/>
                <a:gd name="T18" fmla="*/ 11 w 341"/>
                <a:gd name="T19" fmla="*/ 138 h 268"/>
                <a:gd name="T20" fmla="*/ 11 w 341"/>
                <a:gd name="T21" fmla="*/ 164 h 268"/>
                <a:gd name="T22" fmla="*/ 17 w 341"/>
                <a:gd name="T23" fmla="*/ 183 h 268"/>
                <a:gd name="T24" fmla="*/ 25 w 341"/>
                <a:gd name="T25" fmla="*/ 197 h 268"/>
                <a:gd name="T26" fmla="*/ 51 w 341"/>
                <a:gd name="T27" fmla="*/ 223 h 268"/>
                <a:gd name="T28" fmla="*/ 76 w 341"/>
                <a:gd name="T29" fmla="*/ 237 h 268"/>
                <a:gd name="T30" fmla="*/ 110 w 341"/>
                <a:gd name="T31" fmla="*/ 248 h 268"/>
                <a:gd name="T32" fmla="*/ 141 w 341"/>
                <a:gd name="T33" fmla="*/ 254 h 268"/>
                <a:gd name="T34" fmla="*/ 223 w 341"/>
                <a:gd name="T35" fmla="*/ 254 h 268"/>
                <a:gd name="T36" fmla="*/ 254 w 341"/>
                <a:gd name="T37" fmla="*/ 245 h 268"/>
                <a:gd name="T38" fmla="*/ 285 w 341"/>
                <a:gd name="T39" fmla="*/ 234 h 268"/>
                <a:gd name="T40" fmla="*/ 302 w 341"/>
                <a:gd name="T41" fmla="*/ 223 h 268"/>
                <a:gd name="T42" fmla="*/ 321 w 341"/>
                <a:gd name="T43" fmla="*/ 200 h 268"/>
                <a:gd name="T44" fmla="*/ 333 w 341"/>
                <a:gd name="T45" fmla="*/ 175 h 268"/>
                <a:gd name="T46" fmla="*/ 330 w 341"/>
                <a:gd name="T47" fmla="*/ 138 h 268"/>
                <a:gd name="T48" fmla="*/ 321 w 341"/>
                <a:gd name="T49" fmla="*/ 124 h 268"/>
                <a:gd name="T50" fmla="*/ 307 w 341"/>
                <a:gd name="T51" fmla="*/ 104 h 268"/>
                <a:gd name="T52" fmla="*/ 293 w 341"/>
                <a:gd name="T53" fmla="*/ 96 h 268"/>
                <a:gd name="T54" fmla="*/ 274 w 341"/>
                <a:gd name="T55" fmla="*/ 85 h 268"/>
                <a:gd name="T56" fmla="*/ 288 w 341"/>
                <a:gd name="T57" fmla="*/ 79 h 268"/>
                <a:gd name="T58" fmla="*/ 307 w 341"/>
                <a:gd name="T59" fmla="*/ 65 h 268"/>
                <a:gd name="T60" fmla="*/ 316 w 341"/>
                <a:gd name="T61" fmla="*/ 54 h 268"/>
                <a:gd name="T62" fmla="*/ 324 w 341"/>
                <a:gd name="T63" fmla="*/ 34 h 268"/>
                <a:gd name="T64" fmla="*/ 330 w 341"/>
                <a:gd name="T65" fmla="*/ 9 h 268"/>
                <a:gd name="T66" fmla="*/ 336 w 341"/>
                <a:gd name="T67" fmla="*/ 40 h 268"/>
                <a:gd name="T68" fmla="*/ 338 w 341"/>
                <a:gd name="T69" fmla="*/ 76 h 268"/>
                <a:gd name="T70" fmla="*/ 341 w 341"/>
                <a:gd name="T71" fmla="*/ 116 h 268"/>
                <a:gd name="T72" fmla="*/ 338 w 341"/>
                <a:gd name="T73" fmla="*/ 175 h 268"/>
                <a:gd name="T74" fmla="*/ 330 w 341"/>
                <a:gd name="T75" fmla="*/ 197 h 268"/>
                <a:gd name="T76" fmla="*/ 319 w 341"/>
                <a:gd name="T77" fmla="*/ 214 h 268"/>
                <a:gd name="T78" fmla="*/ 302 w 341"/>
                <a:gd name="T79" fmla="*/ 234 h 268"/>
                <a:gd name="T80" fmla="*/ 288 w 341"/>
                <a:gd name="T81" fmla="*/ 242 h 268"/>
                <a:gd name="T82" fmla="*/ 265 w 341"/>
                <a:gd name="T83" fmla="*/ 254 h 268"/>
                <a:gd name="T84" fmla="*/ 251 w 341"/>
                <a:gd name="T85" fmla="*/ 259 h 268"/>
                <a:gd name="T86" fmla="*/ 223 w 341"/>
                <a:gd name="T87" fmla="*/ 265 h 268"/>
                <a:gd name="T88" fmla="*/ 192 w 341"/>
                <a:gd name="T89" fmla="*/ 268 h 268"/>
                <a:gd name="T90" fmla="*/ 144 w 341"/>
                <a:gd name="T91" fmla="*/ 265 h 268"/>
                <a:gd name="T92" fmla="*/ 116 w 341"/>
                <a:gd name="T93" fmla="*/ 262 h 268"/>
                <a:gd name="T94" fmla="*/ 87 w 341"/>
                <a:gd name="T95" fmla="*/ 254 h 268"/>
                <a:gd name="T96" fmla="*/ 70 w 341"/>
                <a:gd name="T97" fmla="*/ 245 h 268"/>
                <a:gd name="T98" fmla="*/ 51 w 341"/>
                <a:gd name="T99" fmla="*/ 234 h 268"/>
                <a:gd name="T100" fmla="*/ 34 w 341"/>
                <a:gd name="T101" fmla="*/ 220 h 268"/>
                <a:gd name="T102" fmla="*/ 20 w 341"/>
                <a:gd name="T103" fmla="*/ 206 h 268"/>
                <a:gd name="T104" fmla="*/ 11 w 341"/>
                <a:gd name="T105" fmla="*/ 186 h 268"/>
                <a:gd name="T106" fmla="*/ 3 w 341"/>
                <a:gd name="T107" fmla="*/ 164 h 268"/>
                <a:gd name="T108" fmla="*/ 0 w 341"/>
                <a:gd name="T109" fmla="*/ 96 h 268"/>
                <a:gd name="T110" fmla="*/ 6 w 341"/>
                <a:gd name="T111" fmla="*/ 68 h 268"/>
                <a:gd name="T112" fmla="*/ 8 w 341"/>
                <a:gd name="T113" fmla="*/ 40 h 268"/>
                <a:gd name="T114" fmla="*/ 17 w 341"/>
                <a:gd name="T115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1" h="268">
                  <a:moveTo>
                    <a:pt x="17" y="0"/>
                  </a:moveTo>
                  <a:lnTo>
                    <a:pt x="17" y="25"/>
                  </a:lnTo>
                  <a:lnTo>
                    <a:pt x="20" y="37"/>
                  </a:lnTo>
                  <a:lnTo>
                    <a:pt x="25" y="45"/>
                  </a:lnTo>
                  <a:lnTo>
                    <a:pt x="28" y="51"/>
                  </a:lnTo>
                  <a:lnTo>
                    <a:pt x="34" y="56"/>
                  </a:lnTo>
                  <a:lnTo>
                    <a:pt x="39" y="59"/>
                  </a:lnTo>
                  <a:lnTo>
                    <a:pt x="48" y="68"/>
                  </a:lnTo>
                  <a:lnTo>
                    <a:pt x="56" y="76"/>
                  </a:lnTo>
                  <a:lnTo>
                    <a:pt x="73" y="85"/>
                  </a:lnTo>
                  <a:lnTo>
                    <a:pt x="70" y="85"/>
                  </a:lnTo>
                  <a:lnTo>
                    <a:pt x="65" y="90"/>
                  </a:lnTo>
                  <a:lnTo>
                    <a:pt x="59" y="93"/>
                  </a:lnTo>
                  <a:lnTo>
                    <a:pt x="48" y="96"/>
                  </a:lnTo>
                  <a:lnTo>
                    <a:pt x="39" y="104"/>
                  </a:lnTo>
                  <a:lnTo>
                    <a:pt x="34" y="110"/>
                  </a:lnTo>
                  <a:lnTo>
                    <a:pt x="25" y="116"/>
                  </a:lnTo>
                  <a:lnTo>
                    <a:pt x="20" y="124"/>
                  </a:lnTo>
                  <a:lnTo>
                    <a:pt x="17" y="130"/>
                  </a:lnTo>
                  <a:lnTo>
                    <a:pt x="11" y="138"/>
                  </a:lnTo>
                  <a:lnTo>
                    <a:pt x="11" y="144"/>
                  </a:lnTo>
                  <a:lnTo>
                    <a:pt x="11" y="164"/>
                  </a:lnTo>
                  <a:lnTo>
                    <a:pt x="11" y="172"/>
                  </a:lnTo>
                  <a:lnTo>
                    <a:pt x="17" y="183"/>
                  </a:lnTo>
                  <a:lnTo>
                    <a:pt x="20" y="189"/>
                  </a:lnTo>
                  <a:lnTo>
                    <a:pt x="25" y="197"/>
                  </a:lnTo>
                  <a:lnTo>
                    <a:pt x="42" y="217"/>
                  </a:lnTo>
                  <a:lnTo>
                    <a:pt x="51" y="223"/>
                  </a:lnTo>
                  <a:lnTo>
                    <a:pt x="65" y="231"/>
                  </a:lnTo>
                  <a:lnTo>
                    <a:pt x="76" y="237"/>
                  </a:lnTo>
                  <a:lnTo>
                    <a:pt x="96" y="245"/>
                  </a:lnTo>
                  <a:lnTo>
                    <a:pt x="110" y="248"/>
                  </a:lnTo>
                  <a:lnTo>
                    <a:pt x="124" y="251"/>
                  </a:lnTo>
                  <a:lnTo>
                    <a:pt x="141" y="254"/>
                  </a:lnTo>
                  <a:lnTo>
                    <a:pt x="206" y="254"/>
                  </a:lnTo>
                  <a:lnTo>
                    <a:pt x="223" y="254"/>
                  </a:lnTo>
                  <a:lnTo>
                    <a:pt x="237" y="251"/>
                  </a:lnTo>
                  <a:lnTo>
                    <a:pt x="254" y="245"/>
                  </a:lnTo>
                  <a:lnTo>
                    <a:pt x="268" y="242"/>
                  </a:lnTo>
                  <a:lnTo>
                    <a:pt x="285" y="234"/>
                  </a:lnTo>
                  <a:lnTo>
                    <a:pt x="296" y="226"/>
                  </a:lnTo>
                  <a:lnTo>
                    <a:pt x="302" y="223"/>
                  </a:lnTo>
                  <a:lnTo>
                    <a:pt x="310" y="214"/>
                  </a:lnTo>
                  <a:lnTo>
                    <a:pt x="321" y="200"/>
                  </a:lnTo>
                  <a:lnTo>
                    <a:pt x="330" y="183"/>
                  </a:lnTo>
                  <a:lnTo>
                    <a:pt x="333" y="175"/>
                  </a:lnTo>
                  <a:lnTo>
                    <a:pt x="333" y="144"/>
                  </a:lnTo>
                  <a:lnTo>
                    <a:pt x="330" y="138"/>
                  </a:lnTo>
                  <a:lnTo>
                    <a:pt x="327" y="130"/>
                  </a:lnTo>
                  <a:lnTo>
                    <a:pt x="321" y="124"/>
                  </a:lnTo>
                  <a:lnTo>
                    <a:pt x="319" y="116"/>
                  </a:lnTo>
                  <a:lnTo>
                    <a:pt x="307" y="104"/>
                  </a:lnTo>
                  <a:lnTo>
                    <a:pt x="302" y="102"/>
                  </a:lnTo>
                  <a:lnTo>
                    <a:pt x="293" y="96"/>
                  </a:lnTo>
                  <a:lnTo>
                    <a:pt x="285" y="93"/>
                  </a:lnTo>
                  <a:lnTo>
                    <a:pt x="274" y="85"/>
                  </a:lnTo>
                  <a:lnTo>
                    <a:pt x="282" y="82"/>
                  </a:lnTo>
                  <a:lnTo>
                    <a:pt x="288" y="79"/>
                  </a:lnTo>
                  <a:lnTo>
                    <a:pt x="299" y="71"/>
                  </a:lnTo>
                  <a:lnTo>
                    <a:pt x="307" y="65"/>
                  </a:lnTo>
                  <a:lnTo>
                    <a:pt x="313" y="59"/>
                  </a:lnTo>
                  <a:lnTo>
                    <a:pt x="316" y="54"/>
                  </a:lnTo>
                  <a:lnTo>
                    <a:pt x="324" y="40"/>
                  </a:lnTo>
                  <a:lnTo>
                    <a:pt x="324" y="34"/>
                  </a:lnTo>
                  <a:lnTo>
                    <a:pt x="330" y="28"/>
                  </a:lnTo>
                  <a:lnTo>
                    <a:pt x="330" y="9"/>
                  </a:lnTo>
                  <a:lnTo>
                    <a:pt x="333" y="28"/>
                  </a:lnTo>
                  <a:lnTo>
                    <a:pt x="336" y="40"/>
                  </a:lnTo>
                  <a:lnTo>
                    <a:pt x="338" y="56"/>
                  </a:lnTo>
                  <a:lnTo>
                    <a:pt x="338" y="76"/>
                  </a:lnTo>
                  <a:lnTo>
                    <a:pt x="341" y="102"/>
                  </a:lnTo>
                  <a:lnTo>
                    <a:pt x="341" y="116"/>
                  </a:lnTo>
                  <a:lnTo>
                    <a:pt x="341" y="166"/>
                  </a:lnTo>
                  <a:lnTo>
                    <a:pt x="338" y="175"/>
                  </a:lnTo>
                  <a:lnTo>
                    <a:pt x="336" y="186"/>
                  </a:lnTo>
                  <a:lnTo>
                    <a:pt x="330" y="197"/>
                  </a:lnTo>
                  <a:lnTo>
                    <a:pt x="327" y="203"/>
                  </a:lnTo>
                  <a:lnTo>
                    <a:pt x="319" y="214"/>
                  </a:lnTo>
                  <a:lnTo>
                    <a:pt x="310" y="226"/>
                  </a:lnTo>
                  <a:lnTo>
                    <a:pt x="302" y="234"/>
                  </a:lnTo>
                  <a:lnTo>
                    <a:pt x="293" y="237"/>
                  </a:lnTo>
                  <a:lnTo>
                    <a:pt x="288" y="242"/>
                  </a:lnTo>
                  <a:lnTo>
                    <a:pt x="274" y="248"/>
                  </a:lnTo>
                  <a:lnTo>
                    <a:pt x="265" y="254"/>
                  </a:lnTo>
                  <a:lnTo>
                    <a:pt x="259" y="257"/>
                  </a:lnTo>
                  <a:lnTo>
                    <a:pt x="251" y="259"/>
                  </a:lnTo>
                  <a:lnTo>
                    <a:pt x="237" y="262"/>
                  </a:lnTo>
                  <a:lnTo>
                    <a:pt x="223" y="265"/>
                  </a:lnTo>
                  <a:lnTo>
                    <a:pt x="203" y="265"/>
                  </a:lnTo>
                  <a:lnTo>
                    <a:pt x="192" y="268"/>
                  </a:lnTo>
                  <a:lnTo>
                    <a:pt x="158" y="268"/>
                  </a:lnTo>
                  <a:lnTo>
                    <a:pt x="144" y="265"/>
                  </a:lnTo>
                  <a:lnTo>
                    <a:pt x="130" y="265"/>
                  </a:lnTo>
                  <a:lnTo>
                    <a:pt x="116" y="262"/>
                  </a:lnTo>
                  <a:lnTo>
                    <a:pt x="102" y="257"/>
                  </a:lnTo>
                  <a:lnTo>
                    <a:pt x="87" y="254"/>
                  </a:lnTo>
                  <a:lnTo>
                    <a:pt x="82" y="248"/>
                  </a:lnTo>
                  <a:lnTo>
                    <a:pt x="70" y="245"/>
                  </a:lnTo>
                  <a:lnTo>
                    <a:pt x="59" y="242"/>
                  </a:lnTo>
                  <a:lnTo>
                    <a:pt x="51" y="234"/>
                  </a:lnTo>
                  <a:lnTo>
                    <a:pt x="39" y="226"/>
                  </a:lnTo>
                  <a:lnTo>
                    <a:pt x="34" y="220"/>
                  </a:lnTo>
                  <a:lnTo>
                    <a:pt x="28" y="214"/>
                  </a:lnTo>
                  <a:lnTo>
                    <a:pt x="20" y="206"/>
                  </a:lnTo>
                  <a:lnTo>
                    <a:pt x="14" y="197"/>
                  </a:lnTo>
                  <a:lnTo>
                    <a:pt x="11" y="186"/>
                  </a:lnTo>
                  <a:lnTo>
                    <a:pt x="8" y="175"/>
                  </a:lnTo>
                  <a:lnTo>
                    <a:pt x="3" y="164"/>
                  </a:lnTo>
                  <a:lnTo>
                    <a:pt x="0" y="152"/>
                  </a:lnTo>
                  <a:lnTo>
                    <a:pt x="0" y="96"/>
                  </a:lnTo>
                  <a:lnTo>
                    <a:pt x="3" y="82"/>
                  </a:lnTo>
                  <a:lnTo>
                    <a:pt x="6" y="68"/>
                  </a:lnTo>
                  <a:lnTo>
                    <a:pt x="8" y="56"/>
                  </a:lnTo>
                  <a:lnTo>
                    <a:pt x="8" y="40"/>
                  </a:lnTo>
                  <a:lnTo>
                    <a:pt x="14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C1C1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2304" name="Freeform 16"/>
            <p:cNvSpPr>
              <a:spLocks/>
            </p:cNvSpPr>
            <p:nvPr/>
          </p:nvSpPr>
          <p:spPr bwMode="auto">
            <a:xfrm>
              <a:off x="5071" y="3425"/>
              <a:ext cx="201" cy="36"/>
            </a:xfrm>
            <a:custGeom>
              <a:avLst/>
              <a:gdLst>
                <a:gd name="T0" fmla="*/ 12 w 201"/>
                <a:gd name="T1" fmla="*/ 14 h 36"/>
                <a:gd name="T2" fmla="*/ 23 w 201"/>
                <a:gd name="T3" fmla="*/ 8 h 36"/>
                <a:gd name="T4" fmla="*/ 34 w 201"/>
                <a:gd name="T5" fmla="*/ 5 h 36"/>
                <a:gd name="T6" fmla="*/ 48 w 201"/>
                <a:gd name="T7" fmla="*/ 3 h 36"/>
                <a:gd name="T8" fmla="*/ 62 w 201"/>
                <a:gd name="T9" fmla="*/ 0 h 36"/>
                <a:gd name="T10" fmla="*/ 76 w 201"/>
                <a:gd name="T11" fmla="*/ 0 h 36"/>
                <a:gd name="T12" fmla="*/ 122 w 201"/>
                <a:gd name="T13" fmla="*/ 0 h 36"/>
                <a:gd name="T14" fmla="*/ 138 w 201"/>
                <a:gd name="T15" fmla="*/ 0 h 36"/>
                <a:gd name="T16" fmla="*/ 150 w 201"/>
                <a:gd name="T17" fmla="*/ 3 h 36"/>
                <a:gd name="T18" fmla="*/ 164 w 201"/>
                <a:gd name="T19" fmla="*/ 5 h 36"/>
                <a:gd name="T20" fmla="*/ 178 w 201"/>
                <a:gd name="T21" fmla="*/ 8 h 36"/>
                <a:gd name="T22" fmla="*/ 189 w 201"/>
                <a:gd name="T23" fmla="*/ 14 h 36"/>
                <a:gd name="T24" fmla="*/ 201 w 201"/>
                <a:gd name="T25" fmla="*/ 17 h 36"/>
                <a:gd name="T26" fmla="*/ 192 w 201"/>
                <a:gd name="T27" fmla="*/ 19 h 36"/>
                <a:gd name="T28" fmla="*/ 178 w 201"/>
                <a:gd name="T29" fmla="*/ 25 h 36"/>
                <a:gd name="T30" fmla="*/ 164 w 201"/>
                <a:gd name="T31" fmla="*/ 31 h 36"/>
                <a:gd name="T32" fmla="*/ 147 w 201"/>
                <a:gd name="T33" fmla="*/ 34 h 36"/>
                <a:gd name="T34" fmla="*/ 133 w 201"/>
                <a:gd name="T35" fmla="*/ 36 h 36"/>
                <a:gd name="T36" fmla="*/ 71 w 201"/>
                <a:gd name="T37" fmla="*/ 36 h 36"/>
                <a:gd name="T38" fmla="*/ 57 w 201"/>
                <a:gd name="T39" fmla="*/ 34 h 36"/>
                <a:gd name="T40" fmla="*/ 40 w 201"/>
                <a:gd name="T41" fmla="*/ 31 h 36"/>
                <a:gd name="T42" fmla="*/ 23 w 201"/>
                <a:gd name="T43" fmla="*/ 25 h 36"/>
                <a:gd name="T44" fmla="*/ 12 w 201"/>
                <a:gd name="T45" fmla="*/ 19 h 36"/>
                <a:gd name="T46" fmla="*/ 0 w 201"/>
                <a:gd name="T47" fmla="*/ 17 h 36"/>
                <a:gd name="T48" fmla="*/ 12 w 201"/>
                <a:gd name="T49" fmla="*/ 1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1" h="36">
                  <a:moveTo>
                    <a:pt x="12" y="14"/>
                  </a:moveTo>
                  <a:lnTo>
                    <a:pt x="23" y="8"/>
                  </a:lnTo>
                  <a:lnTo>
                    <a:pt x="34" y="5"/>
                  </a:lnTo>
                  <a:lnTo>
                    <a:pt x="48" y="3"/>
                  </a:lnTo>
                  <a:lnTo>
                    <a:pt x="62" y="0"/>
                  </a:lnTo>
                  <a:lnTo>
                    <a:pt x="76" y="0"/>
                  </a:lnTo>
                  <a:lnTo>
                    <a:pt x="122" y="0"/>
                  </a:lnTo>
                  <a:lnTo>
                    <a:pt x="138" y="0"/>
                  </a:lnTo>
                  <a:lnTo>
                    <a:pt x="150" y="3"/>
                  </a:lnTo>
                  <a:lnTo>
                    <a:pt x="164" y="5"/>
                  </a:lnTo>
                  <a:lnTo>
                    <a:pt x="178" y="8"/>
                  </a:lnTo>
                  <a:lnTo>
                    <a:pt x="189" y="14"/>
                  </a:lnTo>
                  <a:lnTo>
                    <a:pt x="201" y="17"/>
                  </a:lnTo>
                  <a:lnTo>
                    <a:pt x="192" y="19"/>
                  </a:lnTo>
                  <a:lnTo>
                    <a:pt x="178" y="25"/>
                  </a:lnTo>
                  <a:lnTo>
                    <a:pt x="164" y="31"/>
                  </a:lnTo>
                  <a:lnTo>
                    <a:pt x="147" y="34"/>
                  </a:lnTo>
                  <a:lnTo>
                    <a:pt x="133" y="36"/>
                  </a:lnTo>
                  <a:lnTo>
                    <a:pt x="71" y="36"/>
                  </a:lnTo>
                  <a:lnTo>
                    <a:pt x="57" y="34"/>
                  </a:lnTo>
                  <a:lnTo>
                    <a:pt x="40" y="31"/>
                  </a:lnTo>
                  <a:lnTo>
                    <a:pt x="23" y="25"/>
                  </a:lnTo>
                  <a:lnTo>
                    <a:pt x="12" y="19"/>
                  </a:lnTo>
                  <a:lnTo>
                    <a:pt x="0" y="17"/>
                  </a:lnTo>
                  <a:lnTo>
                    <a:pt x="12" y="14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2305" name="Freeform 17"/>
            <p:cNvSpPr>
              <a:spLocks/>
            </p:cNvSpPr>
            <p:nvPr/>
          </p:nvSpPr>
          <p:spPr bwMode="auto">
            <a:xfrm>
              <a:off x="5015" y="3281"/>
              <a:ext cx="313" cy="161"/>
            </a:xfrm>
            <a:custGeom>
              <a:avLst/>
              <a:gdLst>
                <a:gd name="T0" fmla="*/ 68 w 313"/>
                <a:gd name="T1" fmla="*/ 158 h 161"/>
                <a:gd name="T2" fmla="*/ 90 w 313"/>
                <a:gd name="T3" fmla="*/ 149 h 161"/>
                <a:gd name="T4" fmla="*/ 118 w 313"/>
                <a:gd name="T5" fmla="*/ 144 h 161"/>
                <a:gd name="T6" fmla="*/ 178 w 313"/>
                <a:gd name="T7" fmla="*/ 144 h 161"/>
                <a:gd name="T8" fmla="*/ 206 w 313"/>
                <a:gd name="T9" fmla="*/ 147 h 161"/>
                <a:gd name="T10" fmla="*/ 234 w 313"/>
                <a:gd name="T11" fmla="*/ 152 h 161"/>
                <a:gd name="T12" fmla="*/ 257 w 313"/>
                <a:gd name="T13" fmla="*/ 161 h 161"/>
                <a:gd name="T14" fmla="*/ 271 w 313"/>
                <a:gd name="T15" fmla="*/ 155 h 161"/>
                <a:gd name="T16" fmla="*/ 290 w 313"/>
                <a:gd name="T17" fmla="*/ 141 h 161"/>
                <a:gd name="T18" fmla="*/ 299 w 313"/>
                <a:gd name="T19" fmla="*/ 130 h 161"/>
                <a:gd name="T20" fmla="*/ 307 w 313"/>
                <a:gd name="T21" fmla="*/ 110 h 161"/>
                <a:gd name="T22" fmla="*/ 313 w 313"/>
                <a:gd name="T23" fmla="*/ 76 h 161"/>
                <a:gd name="T24" fmla="*/ 304 w 313"/>
                <a:gd name="T25" fmla="*/ 62 h 161"/>
                <a:gd name="T26" fmla="*/ 299 w 313"/>
                <a:gd name="T27" fmla="*/ 48 h 161"/>
                <a:gd name="T28" fmla="*/ 279 w 313"/>
                <a:gd name="T29" fmla="*/ 34 h 161"/>
                <a:gd name="T30" fmla="*/ 268 w 313"/>
                <a:gd name="T31" fmla="*/ 25 h 161"/>
                <a:gd name="T32" fmla="*/ 245 w 313"/>
                <a:gd name="T33" fmla="*/ 14 h 161"/>
                <a:gd name="T34" fmla="*/ 220 w 313"/>
                <a:gd name="T35" fmla="*/ 6 h 161"/>
                <a:gd name="T36" fmla="*/ 192 w 313"/>
                <a:gd name="T37" fmla="*/ 0 h 161"/>
                <a:gd name="T38" fmla="*/ 135 w 313"/>
                <a:gd name="T39" fmla="*/ 0 h 161"/>
                <a:gd name="T40" fmla="*/ 107 w 313"/>
                <a:gd name="T41" fmla="*/ 3 h 161"/>
                <a:gd name="T42" fmla="*/ 82 w 313"/>
                <a:gd name="T43" fmla="*/ 9 h 161"/>
                <a:gd name="T44" fmla="*/ 59 w 313"/>
                <a:gd name="T45" fmla="*/ 17 h 161"/>
                <a:gd name="T46" fmla="*/ 37 w 313"/>
                <a:gd name="T47" fmla="*/ 28 h 161"/>
                <a:gd name="T48" fmla="*/ 22 w 313"/>
                <a:gd name="T49" fmla="*/ 45 h 161"/>
                <a:gd name="T50" fmla="*/ 11 w 313"/>
                <a:gd name="T51" fmla="*/ 56 h 161"/>
                <a:gd name="T52" fmla="*/ 3 w 313"/>
                <a:gd name="T53" fmla="*/ 68 h 161"/>
                <a:gd name="T54" fmla="*/ 0 w 313"/>
                <a:gd name="T55" fmla="*/ 101 h 161"/>
                <a:gd name="T56" fmla="*/ 8 w 313"/>
                <a:gd name="T57" fmla="*/ 121 h 161"/>
                <a:gd name="T58" fmla="*/ 17 w 313"/>
                <a:gd name="T59" fmla="*/ 132 h 161"/>
                <a:gd name="T60" fmla="*/ 28 w 313"/>
                <a:gd name="T61" fmla="*/ 141 h 161"/>
                <a:gd name="T62" fmla="*/ 39 w 313"/>
                <a:gd name="T63" fmla="*/ 14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13" h="161">
                  <a:moveTo>
                    <a:pt x="56" y="161"/>
                  </a:moveTo>
                  <a:lnTo>
                    <a:pt x="68" y="158"/>
                  </a:lnTo>
                  <a:lnTo>
                    <a:pt x="79" y="152"/>
                  </a:lnTo>
                  <a:lnTo>
                    <a:pt x="90" y="149"/>
                  </a:lnTo>
                  <a:lnTo>
                    <a:pt x="104" y="147"/>
                  </a:lnTo>
                  <a:lnTo>
                    <a:pt x="118" y="144"/>
                  </a:lnTo>
                  <a:lnTo>
                    <a:pt x="135" y="144"/>
                  </a:lnTo>
                  <a:lnTo>
                    <a:pt x="178" y="144"/>
                  </a:lnTo>
                  <a:lnTo>
                    <a:pt x="194" y="144"/>
                  </a:lnTo>
                  <a:lnTo>
                    <a:pt x="206" y="147"/>
                  </a:lnTo>
                  <a:lnTo>
                    <a:pt x="220" y="149"/>
                  </a:lnTo>
                  <a:lnTo>
                    <a:pt x="234" y="152"/>
                  </a:lnTo>
                  <a:lnTo>
                    <a:pt x="245" y="158"/>
                  </a:lnTo>
                  <a:lnTo>
                    <a:pt x="257" y="161"/>
                  </a:lnTo>
                  <a:lnTo>
                    <a:pt x="265" y="158"/>
                  </a:lnTo>
                  <a:lnTo>
                    <a:pt x="271" y="155"/>
                  </a:lnTo>
                  <a:lnTo>
                    <a:pt x="282" y="147"/>
                  </a:lnTo>
                  <a:lnTo>
                    <a:pt x="290" y="141"/>
                  </a:lnTo>
                  <a:lnTo>
                    <a:pt x="296" y="135"/>
                  </a:lnTo>
                  <a:lnTo>
                    <a:pt x="299" y="130"/>
                  </a:lnTo>
                  <a:lnTo>
                    <a:pt x="307" y="116"/>
                  </a:lnTo>
                  <a:lnTo>
                    <a:pt x="307" y="110"/>
                  </a:lnTo>
                  <a:lnTo>
                    <a:pt x="313" y="104"/>
                  </a:lnTo>
                  <a:lnTo>
                    <a:pt x="313" y="76"/>
                  </a:lnTo>
                  <a:lnTo>
                    <a:pt x="310" y="68"/>
                  </a:lnTo>
                  <a:lnTo>
                    <a:pt x="304" y="62"/>
                  </a:lnTo>
                  <a:lnTo>
                    <a:pt x="302" y="56"/>
                  </a:lnTo>
                  <a:lnTo>
                    <a:pt x="299" y="48"/>
                  </a:lnTo>
                  <a:lnTo>
                    <a:pt x="288" y="37"/>
                  </a:lnTo>
                  <a:lnTo>
                    <a:pt x="279" y="34"/>
                  </a:lnTo>
                  <a:lnTo>
                    <a:pt x="276" y="28"/>
                  </a:lnTo>
                  <a:lnTo>
                    <a:pt x="268" y="25"/>
                  </a:lnTo>
                  <a:lnTo>
                    <a:pt x="257" y="20"/>
                  </a:lnTo>
                  <a:lnTo>
                    <a:pt x="245" y="14"/>
                  </a:lnTo>
                  <a:lnTo>
                    <a:pt x="228" y="9"/>
                  </a:lnTo>
                  <a:lnTo>
                    <a:pt x="220" y="6"/>
                  </a:lnTo>
                  <a:lnTo>
                    <a:pt x="206" y="3"/>
                  </a:lnTo>
                  <a:lnTo>
                    <a:pt x="192" y="0"/>
                  </a:lnTo>
                  <a:lnTo>
                    <a:pt x="178" y="0"/>
                  </a:lnTo>
                  <a:lnTo>
                    <a:pt x="135" y="0"/>
                  </a:lnTo>
                  <a:lnTo>
                    <a:pt x="121" y="0"/>
                  </a:lnTo>
                  <a:lnTo>
                    <a:pt x="107" y="3"/>
                  </a:lnTo>
                  <a:lnTo>
                    <a:pt x="93" y="6"/>
                  </a:lnTo>
                  <a:lnTo>
                    <a:pt x="82" y="9"/>
                  </a:lnTo>
                  <a:lnTo>
                    <a:pt x="70" y="14"/>
                  </a:lnTo>
                  <a:lnTo>
                    <a:pt x="59" y="17"/>
                  </a:lnTo>
                  <a:lnTo>
                    <a:pt x="45" y="25"/>
                  </a:lnTo>
                  <a:lnTo>
                    <a:pt x="37" y="28"/>
                  </a:lnTo>
                  <a:lnTo>
                    <a:pt x="28" y="37"/>
                  </a:lnTo>
                  <a:lnTo>
                    <a:pt x="22" y="45"/>
                  </a:lnTo>
                  <a:lnTo>
                    <a:pt x="17" y="48"/>
                  </a:lnTo>
                  <a:lnTo>
                    <a:pt x="11" y="56"/>
                  </a:lnTo>
                  <a:lnTo>
                    <a:pt x="6" y="62"/>
                  </a:lnTo>
                  <a:lnTo>
                    <a:pt x="3" y="68"/>
                  </a:lnTo>
                  <a:lnTo>
                    <a:pt x="0" y="76"/>
                  </a:lnTo>
                  <a:lnTo>
                    <a:pt x="0" y="101"/>
                  </a:lnTo>
                  <a:lnTo>
                    <a:pt x="6" y="113"/>
                  </a:lnTo>
                  <a:lnTo>
                    <a:pt x="8" y="121"/>
                  </a:lnTo>
                  <a:lnTo>
                    <a:pt x="11" y="127"/>
                  </a:lnTo>
                  <a:lnTo>
                    <a:pt x="17" y="132"/>
                  </a:lnTo>
                  <a:lnTo>
                    <a:pt x="22" y="135"/>
                  </a:lnTo>
                  <a:lnTo>
                    <a:pt x="28" y="141"/>
                  </a:lnTo>
                  <a:lnTo>
                    <a:pt x="31" y="144"/>
                  </a:lnTo>
                  <a:lnTo>
                    <a:pt x="39" y="149"/>
                  </a:lnTo>
                  <a:lnTo>
                    <a:pt x="56" y="161"/>
                  </a:lnTo>
                  <a:close/>
                </a:path>
              </a:pathLst>
            </a:custGeom>
            <a:solidFill>
              <a:srgbClr val="E2E2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2306" name="Freeform 18"/>
            <p:cNvSpPr>
              <a:spLocks/>
            </p:cNvSpPr>
            <p:nvPr/>
          </p:nvSpPr>
          <p:spPr bwMode="auto">
            <a:xfrm>
              <a:off x="5083" y="3715"/>
              <a:ext cx="177" cy="163"/>
            </a:xfrm>
            <a:custGeom>
              <a:avLst/>
              <a:gdLst>
                <a:gd name="T0" fmla="*/ 81 w 177"/>
                <a:gd name="T1" fmla="*/ 0 h 163"/>
                <a:gd name="T2" fmla="*/ 81 w 177"/>
                <a:gd name="T3" fmla="*/ 121 h 163"/>
                <a:gd name="T4" fmla="*/ 79 w 177"/>
                <a:gd name="T5" fmla="*/ 127 h 163"/>
                <a:gd name="T6" fmla="*/ 73 w 177"/>
                <a:gd name="T7" fmla="*/ 132 h 163"/>
                <a:gd name="T8" fmla="*/ 64 w 177"/>
                <a:gd name="T9" fmla="*/ 135 h 163"/>
                <a:gd name="T10" fmla="*/ 53 w 177"/>
                <a:gd name="T11" fmla="*/ 138 h 163"/>
                <a:gd name="T12" fmla="*/ 42 w 177"/>
                <a:gd name="T13" fmla="*/ 138 h 163"/>
                <a:gd name="T14" fmla="*/ 33 w 177"/>
                <a:gd name="T15" fmla="*/ 138 h 163"/>
                <a:gd name="T16" fmla="*/ 25 w 177"/>
                <a:gd name="T17" fmla="*/ 135 h 163"/>
                <a:gd name="T18" fmla="*/ 22 w 177"/>
                <a:gd name="T19" fmla="*/ 132 h 163"/>
                <a:gd name="T20" fmla="*/ 28 w 177"/>
                <a:gd name="T21" fmla="*/ 124 h 163"/>
                <a:gd name="T22" fmla="*/ 42 w 177"/>
                <a:gd name="T23" fmla="*/ 115 h 163"/>
                <a:gd name="T24" fmla="*/ 56 w 177"/>
                <a:gd name="T25" fmla="*/ 110 h 163"/>
                <a:gd name="T26" fmla="*/ 73 w 177"/>
                <a:gd name="T27" fmla="*/ 104 h 163"/>
                <a:gd name="T28" fmla="*/ 62 w 177"/>
                <a:gd name="T29" fmla="*/ 107 h 163"/>
                <a:gd name="T30" fmla="*/ 50 w 177"/>
                <a:gd name="T31" fmla="*/ 110 h 163"/>
                <a:gd name="T32" fmla="*/ 36 w 177"/>
                <a:gd name="T33" fmla="*/ 113 h 163"/>
                <a:gd name="T34" fmla="*/ 25 w 177"/>
                <a:gd name="T35" fmla="*/ 115 h 163"/>
                <a:gd name="T36" fmla="*/ 14 w 177"/>
                <a:gd name="T37" fmla="*/ 118 h 163"/>
                <a:gd name="T38" fmla="*/ 8 w 177"/>
                <a:gd name="T39" fmla="*/ 124 h 163"/>
                <a:gd name="T40" fmla="*/ 2 w 177"/>
                <a:gd name="T41" fmla="*/ 130 h 163"/>
                <a:gd name="T42" fmla="*/ 0 w 177"/>
                <a:gd name="T43" fmla="*/ 135 h 163"/>
                <a:gd name="T44" fmla="*/ 2 w 177"/>
                <a:gd name="T45" fmla="*/ 141 h 163"/>
                <a:gd name="T46" fmla="*/ 8 w 177"/>
                <a:gd name="T47" fmla="*/ 146 h 163"/>
                <a:gd name="T48" fmla="*/ 19 w 177"/>
                <a:gd name="T49" fmla="*/ 152 h 163"/>
                <a:gd name="T50" fmla="*/ 31 w 177"/>
                <a:gd name="T51" fmla="*/ 155 h 163"/>
                <a:gd name="T52" fmla="*/ 45 w 177"/>
                <a:gd name="T53" fmla="*/ 158 h 163"/>
                <a:gd name="T54" fmla="*/ 59 w 177"/>
                <a:gd name="T55" fmla="*/ 161 h 163"/>
                <a:gd name="T56" fmla="*/ 76 w 177"/>
                <a:gd name="T57" fmla="*/ 163 h 163"/>
                <a:gd name="T58" fmla="*/ 90 w 177"/>
                <a:gd name="T59" fmla="*/ 163 h 163"/>
                <a:gd name="T60" fmla="*/ 104 w 177"/>
                <a:gd name="T61" fmla="*/ 163 h 163"/>
                <a:gd name="T62" fmla="*/ 121 w 177"/>
                <a:gd name="T63" fmla="*/ 161 h 163"/>
                <a:gd name="T64" fmla="*/ 135 w 177"/>
                <a:gd name="T65" fmla="*/ 158 h 163"/>
                <a:gd name="T66" fmla="*/ 149 w 177"/>
                <a:gd name="T67" fmla="*/ 155 h 163"/>
                <a:gd name="T68" fmla="*/ 160 w 177"/>
                <a:gd name="T69" fmla="*/ 149 h 163"/>
                <a:gd name="T70" fmla="*/ 169 w 177"/>
                <a:gd name="T71" fmla="*/ 146 h 163"/>
                <a:gd name="T72" fmla="*/ 174 w 177"/>
                <a:gd name="T73" fmla="*/ 141 h 163"/>
                <a:gd name="T74" fmla="*/ 177 w 177"/>
                <a:gd name="T75" fmla="*/ 135 h 163"/>
                <a:gd name="T76" fmla="*/ 177 w 177"/>
                <a:gd name="T77" fmla="*/ 132 h 163"/>
                <a:gd name="T78" fmla="*/ 174 w 177"/>
                <a:gd name="T79" fmla="*/ 127 h 163"/>
                <a:gd name="T80" fmla="*/ 172 w 177"/>
                <a:gd name="T81" fmla="*/ 124 h 163"/>
                <a:gd name="T82" fmla="*/ 163 w 177"/>
                <a:gd name="T83" fmla="*/ 118 h 163"/>
                <a:gd name="T84" fmla="*/ 155 w 177"/>
                <a:gd name="T85" fmla="*/ 115 h 163"/>
                <a:gd name="T86" fmla="*/ 141 w 177"/>
                <a:gd name="T87" fmla="*/ 110 h 163"/>
                <a:gd name="T88" fmla="*/ 124 w 177"/>
                <a:gd name="T89" fmla="*/ 107 h 163"/>
                <a:gd name="T90" fmla="*/ 104 w 177"/>
                <a:gd name="T91" fmla="*/ 107 h 163"/>
                <a:gd name="T92" fmla="*/ 126 w 177"/>
                <a:gd name="T93" fmla="*/ 113 h 163"/>
                <a:gd name="T94" fmla="*/ 143 w 177"/>
                <a:gd name="T95" fmla="*/ 118 h 163"/>
                <a:gd name="T96" fmla="*/ 152 w 177"/>
                <a:gd name="T97" fmla="*/ 127 h 163"/>
                <a:gd name="T98" fmla="*/ 152 w 177"/>
                <a:gd name="T99" fmla="*/ 132 h 163"/>
                <a:gd name="T100" fmla="*/ 149 w 177"/>
                <a:gd name="T101" fmla="*/ 138 h 163"/>
                <a:gd name="T102" fmla="*/ 143 w 177"/>
                <a:gd name="T103" fmla="*/ 141 h 163"/>
                <a:gd name="T104" fmla="*/ 135 w 177"/>
                <a:gd name="T105" fmla="*/ 144 h 163"/>
                <a:gd name="T106" fmla="*/ 121 w 177"/>
                <a:gd name="T107" fmla="*/ 146 h 163"/>
                <a:gd name="T108" fmla="*/ 110 w 177"/>
                <a:gd name="T109" fmla="*/ 146 h 163"/>
                <a:gd name="T110" fmla="*/ 95 w 177"/>
                <a:gd name="T111" fmla="*/ 149 h 163"/>
                <a:gd name="T112" fmla="*/ 84 w 177"/>
                <a:gd name="T113" fmla="*/ 149 h 163"/>
                <a:gd name="T114" fmla="*/ 73 w 177"/>
                <a:gd name="T115" fmla="*/ 149 h 163"/>
                <a:gd name="T116" fmla="*/ 84 w 177"/>
                <a:gd name="T117" fmla="*/ 144 h 163"/>
                <a:gd name="T118" fmla="*/ 90 w 177"/>
                <a:gd name="T119" fmla="*/ 138 h 163"/>
                <a:gd name="T120" fmla="*/ 93 w 177"/>
                <a:gd name="T121" fmla="*/ 132 h 163"/>
                <a:gd name="T122" fmla="*/ 93 w 177"/>
                <a:gd name="T123" fmla="*/ 121 h 163"/>
                <a:gd name="T124" fmla="*/ 81 w 177"/>
                <a:gd name="T12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7" h="163">
                  <a:moveTo>
                    <a:pt x="81" y="0"/>
                  </a:moveTo>
                  <a:lnTo>
                    <a:pt x="81" y="121"/>
                  </a:lnTo>
                  <a:lnTo>
                    <a:pt x="79" y="127"/>
                  </a:lnTo>
                  <a:lnTo>
                    <a:pt x="73" y="132"/>
                  </a:lnTo>
                  <a:lnTo>
                    <a:pt x="64" y="135"/>
                  </a:lnTo>
                  <a:lnTo>
                    <a:pt x="53" y="138"/>
                  </a:lnTo>
                  <a:lnTo>
                    <a:pt x="42" y="138"/>
                  </a:lnTo>
                  <a:lnTo>
                    <a:pt x="33" y="138"/>
                  </a:lnTo>
                  <a:lnTo>
                    <a:pt x="25" y="135"/>
                  </a:lnTo>
                  <a:lnTo>
                    <a:pt x="22" y="132"/>
                  </a:lnTo>
                  <a:lnTo>
                    <a:pt x="28" y="124"/>
                  </a:lnTo>
                  <a:lnTo>
                    <a:pt x="42" y="115"/>
                  </a:lnTo>
                  <a:lnTo>
                    <a:pt x="56" y="110"/>
                  </a:lnTo>
                  <a:lnTo>
                    <a:pt x="73" y="104"/>
                  </a:lnTo>
                  <a:lnTo>
                    <a:pt x="62" y="107"/>
                  </a:lnTo>
                  <a:lnTo>
                    <a:pt x="50" y="110"/>
                  </a:lnTo>
                  <a:lnTo>
                    <a:pt x="36" y="113"/>
                  </a:lnTo>
                  <a:lnTo>
                    <a:pt x="25" y="115"/>
                  </a:lnTo>
                  <a:lnTo>
                    <a:pt x="14" y="118"/>
                  </a:lnTo>
                  <a:lnTo>
                    <a:pt x="8" y="124"/>
                  </a:lnTo>
                  <a:lnTo>
                    <a:pt x="2" y="130"/>
                  </a:lnTo>
                  <a:lnTo>
                    <a:pt x="0" y="135"/>
                  </a:lnTo>
                  <a:lnTo>
                    <a:pt x="2" y="141"/>
                  </a:lnTo>
                  <a:lnTo>
                    <a:pt x="8" y="146"/>
                  </a:lnTo>
                  <a:lnTo>
                    <a:pt x="19" y="152"/>
                  </a:lnTo>
                  <a:lnTo>
                    <a:pt x="31" y="155"/>
                  </a:lnTo>
                  <a:lnTo>
                    <a:pt x="45" y="158"/>
                  </a:lnTo>
                  <a:lnTo>
                    <a:pt x="59" y="161"/>
                  </a:lnTo>
                  <a:lnTo>
                    <a:pt x="76" y="163"/>
                  </a:lnTo>
                  <a:lnTo>
                    <a:pt x="90" y="163"/>
                  </a:lnTo>
                  <a:lnTo>
                    <a:pt x="104" y="163"/>
                  </a:lnTo>
                  <a:lnTo>
                    <a:pt x="121" y="161"/>
                  </a:lnTo>
                  <a:lnTo>
                    <a:pt x="135" y="158"/>
                  </a:lnTo>
                  <a:lnTo>
                    <a:pt x="149" y="155"/>
                  </a:lnTo>
                  <a:lnTo>
                    <a:pt x="160" y="149"/>
                  </a:lnTo>
                  <a:lnTo>
                    <a:pt x="169" y="146"/>
                  </a:lnTo>
                  <a:lnTo>
                    <a:pt x="174" y="141"/>
                  </a:lnTo>
                  <a:lnTo>
                    <a:pt x="177" y="135"/>
                  </a:lnTo>
                  <a:lnTo>
                    <a:pt x="177" y="132"/>
                  </a:lnTo>
                  <a:lnTo>
                    <a:pt x="174" y="127"/>
                  </a:lnTo>
                  <a:lnTo>
                    <a:pt x="172" y="124"/>
                  </a:lnTo>
                  <a:lnTo>
                    <a:pt x="163" y="118"/>
                  </a:lnTo>
                  <a:lnTo>
                    <a:pt x="155" y="115"/>
                  </a:lnTo>
                  <a:lnTo>
                    <a:pt x="141" y="110"/>
                  </a:lnTo>
                  <a:lnTo>
                    <a:pt x="124" y="107"/>
                  </a:lnTo>
                  <a:lnTo>
                    <a:pt x="104" y="107"/>
                  </a:lnTo>
                  <a:lnTo>
                    <a:pt x="126" y="113"/>
                  </a:lnTo>
                  <a:lnTo>
                    <a:pt x="143" y="118"/>
                  </a:lnTo>
                  <a:lnTo>
                    <a:pt x="152" y="127"/>
                  </a:lnTo>
                  <a:lnTo>
                    <a:pt x="152" y="132"/>
                  </a:lnTo>
                  <a:lnTo>
                    <a:pt x="149" y="138"/>
                  </a:lnTo>
                  <a:lnTo>
                    <a:pt x="143" y="141"/>
                  </a:lnTo>
                  <a:lnTo>
                    <a:pt x="135" y="144"/>
                  </a:lnTo>
                  <a:lnTo>
                    <a:pt x="121" y="146"/>
                  </a:lnTo>
                  <a:lnTo>
                    <a:pt x="110" y="146"/>
                  </a:lnTo>
                  <a:lnTo>
                    <a:pt x="95" y="149"/>
                  </a:lnTo>
                  <a:lnTo>
                    <a:pt x="84" y="149"/>
                  </a:lnTo>
                  <a:lnTo>
                    <a:pt x="73" y="149"/>
                  </a:lnTo>
                  <a:lnTo>
                    <a:pt x="84" y="144"/>
                  </a:lnTo>
                  <a:lnTo>
                    <a:pt x="90" y="138"/>
                  </a:lnTo>
                  <a:lnTo>
                    <a:pt x="93" y="132"/>
                  </a:lnTo>
                  <a:lnTo>
                    <a:pt x="93" y="121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E2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12307" name="AutoShape 19"/>
          <p:cNvSpPr>
            <a:spLocks noChangeArrowheads="1"/>
          </p:cNvSpPr>
          <p:nvPr/>
        </p:nvSpPr>
        <p:spPr bwMode="auto">
          <a:xfrm>
            <a:off x="6892925" y="457200"/>
            <a:ext cx="1195388" cy="17526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085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44D50B1-E005-4608-B2F9-D9C73F582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913" y="539151"/>
            <a:ext cx="8229600" cy="914400"/>
          </a:xfrm>
        </p:spPr>
        <p:txBody>
          <a:bodyPr vert="horz" lIns="91440" tIns="45720" rIns="91440" bIns="45720" anchor="b" anchorCtr="0">
            <a:normAutofit/>
          </a:bodyPr>
          <a:lstStyle/>
          <a:p>
            <a:r>
              <a:rPr lang="tr-TR" b="1">
                <a:solidFill>
                  <a:srgbClr val="F2750E"/>
                </a:solidFill>
                <a:latin typeface="Anton"/>
              </a:rPr>
              <a:t>NE YAPILMALI ?</a:t>
            </a:r>
          </a:p>
          <a:p>
            <a:endParaRPr lang="tr-TR">
              <a:solidFill>
                <a:srgbClr val="F2750E"/>
              </a:solidFill>
              <a:latin typeface="Anton"/>
            </a:endParaRPr>
          </a:p>
        </p:txBody>
      </p:sp>
      <p:pic>
        <p:nvPicPr>
          <p:cNvPr id="4" name="Picture 3" descr="C:\Users\neu\Desktop\1000ppi\Varlık 2@1000x.png">
            <a:extLst>
              <a:ext uri="{FF2B5EF4-FFF2-40B4-BE49-F238E27FC236}">
                <a16:creationId xmlns:a16="http://schemas.microsoft.com/office/drawing/2014/main" id="{60CF6F25-62F3-4124-A712-2BEA44FC6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0338" y="152400"/>
            <a:ext cx="1363662" cy="935332"/>
          </a:xfrm>
          <a:prstGeom prst="rect">
            <a:avLst/>
          </a:prstGeom>
          <a:noFill/>
        </p:spPr>
      </p:pic>
      <p:pic>
        <p:nvPicPr>
          <p:cNvPr id="6" name="Resim 6" descr="metin içeren bir resim&#10;&#10;Açıklama otomatik olarak oluşturuldu">
            <a:extLst>
              <a:ext uri="{FF2B5EF4-FFF2-40B4-BE49-F238E27FC236}">
                <a16:creationId xmlns:a16="http://schemas.microsoft.com/office/drawing/2014/main" id="{71384F9B-DCB8-4EFB-ADAE-811913221D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781" y="1229264"/>
            <a:ext cx="6469811" cy="5046452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AA4A443A-80BB-4260-973E-9F6F8FA4866E}"/>
              </a:ext>
            </a:extLst>
          </p:cNvPr>
          <p:cNvSpPr txBox="1"/>
          <p:nvPr/>
        </p:nvSpPr>
        <p:spPr>
          <a:xfrm>
            <a:off x="5607170" y="715993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tr-TR">
                <a:solidFill>
                  <a:srgbClr val="F2750E"/>
                </a:solidFill>
                <a:latin typeface="Anton"/>
              </a:rPr>
              <a:t>WWW.SEDATİRGİL.COM</a:t>
            </a:r>
          </a:p>
        </p:txBody>
      </p:sp>
    </p:spTree>
    <p:extLst>
      <p:ext uri="{BB962C8B-B14F-4D97-AF65-F5344CB8AC3E}">
        <p14:creationId xmlns:p14="http://schemas.microsoft.com/office/powerpoint/2010/main" val="69539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tr-TR" altLang="tr-TR"/>
          </a:p>
        </p:txBody>
      </p:sp>
      <p:pic>
        <p:nvPicPr>
          <p:cNvPr id="476164" name="Picture 9" descr="C:\Users\My Pc\Desktop\bsm eğitim resimleri sec\100_10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0" r="2364" b="20157"/>
          <a:stretch>
            <a:fillRect/>
          </a:stretch>
        </p:blipFill>
        <p:spPr bwMode="auto">
          <a:xfrm>
            <a:off x="179388" y="171450"/>
            <a:ext cx="8713787" cy="668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408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44D50B1-E005-4608-B2F9-D9C73F582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913" y="539151"/>
            <a:ext cx="8229600" cy="914400"/>
          </a:xfrm>
        </p:spPr>
        <p:txBody>
          <a:bodyPr vert="horz" lIns="91440" tIns="45720" rIns="91440" bIns="45720" anchor="b" anchorCtr="0">
            <a:normAutofit/>
          </a:bodyPr>
          <a:lstStyle/>
          <a:p>
            <a:r>
              <a:rPr lang="tr-TR" b="1">
                <a:solidFill>
                  <a:srgbClr val="F2750E"/>
                </a:solidFill>
                <a:latin typeface="Anton"/>
              </a:rPr>
              <a:t>NE YAPILMALI ?</a:t>
            </a:r>
          </a:p>
          <a:p>
            <a:endParaRPr lang="tr-TR">
              <a:solidFill>
                <a:srgbClr val="F2750E"/>
              </a:solidFill>
              <a:latin typeface="Anton"/>
            </a:endParaRPr>
          </a:p>
        </p:txBody>
      </p:sp>
      <p:pic>
        <p:nvPicPr>
          <p:cNvPr id="4" name="Picture 3" descr="C:\Users\neu\Desktop\1000ppi\Varlık 2@1000x.png">
            <a:extLst>
              <a:ext uri="{FF2B5EF4-FFF2-40B4-BE49-F238E27FC236}">
                <a16:creationId xmlns:a16="http://schemas.microsoft.com/office/drawing/2014/main" id="{60CF6F25-62F3-4124-A712-2BEA44FC6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0338" y="152400"/>
            <a:ext cx="1363662" cy="935332"/>
          </a:xfrm>
          <a:prstGeom prst="rect">
            <a:avLst/>
          </a:prstGeom>
          <a:noFill/>
        </p:spPr>
      </p:pic>
      <p:pic>
        <p:nvPicPr>
          <p:cNvPr id="6" name="Resim 6" descr="metin içeren bir resim&#10;&#10;Açıklama otomatik olarak oluşturuldu">
            <a:extLst>
              <a:ext uri="{FF2B5EF4-FFF2-40B4-BE49-F238E27FC236}">
                <a16:creationId xmlns:a16="http://schemas.microsoft.com/office/drawing/2014/main" id="{AE53145C-4812-40BF-9B3F-5BA311CDEC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913" y="1137788"/>
            <a:ext cx="8793100" cy="4340883"/>
          </a:xfrm>
          <a:prstGeom prst="rect">
            <a:avLst/>
          </a:prstGeom>
        </p:spPr>
      </p:pic>
      <p:sp>
        <p:nvSpPr>
          <p:cNvPr id="7" name="Başlık 1">
            <a:extLst>
              <a:ext uri="{FF2B5EF4-FFF2-40B4-BE49-F238E27FC236}">
                <a16:creationId xmlns:a16="http://schemas.microsoft.com/office/drawing/2014/main" id="{5BBD4494-063A-41BE-AA35-8B44AAB7DE3E}"/>
              </a:ext>
            </a:extLst>
          </p:cNvPr>
          <p:cNvSpPr txBox="1">
            <a:spLocks/>
          </p:cNvSpPr>
          <p:nvPr/>
        </p:nvSpPr>
        <p:spPr>
          <a:xfrm>
            <a:off x="2766204" y="5574102"/>
            <a:ext cx="6116128" cy="698739"/>
          </a:xfrm>
          <a:prstGeom prst="rect">
            <a:avLst/>
          </a:prstGeom>
        </p:spPr>
        <p:txBody>
          <a:bodyPr vert="horz" lIns="91440" tIns="45720" rIns="91440" bIns="4572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>
                <a:solidFill>
                  <a:srgbClr val="F2750E"/>
                </a:solidFill>
                <a:latin typeface="Anton"/>
              </a:rPr>
              <a:t>WWW.REHBERLİK.ONİNE</a:t>
            </a:r>
          </a:p>
        </p:txBody>
      </p:sp>
    </p:spTree>
    <p:extLst>
      <p:ext uri="{BB962C8B-B14F-4D97-AF65-F5344CB8AC3E}">
        <p14:creationId xmlns:p14="http://schemas.microsoft.com/office/powerpoint/2010/main" val="62627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898525" y="1108075"/>
            <a:ext cx="7788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tr-TR" altLang="tr-TR" sz="24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762000" y="669925"/>
            <a:ext cx="7391400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tr-TR" altLang="tr-TR" sz="3600" b="1">
                <a:latin typeface="Trebuchet MS" panose="020B0603020202020204" pitchFamily="34" charset="0"/>
              </a:rPr>
              <a:t>Çocuğunuzun Madde Kullanımını Önlemek İçin Ne Gerekli ?</a:t>
            </a:r>
            <a:r>
              <a:rPr lang="tr-TR" altLang="tr-TR" sz="4000" b="1">
                <a:latin typeface="Trebuchet MS" panose="020B0603020202020204" pitchFamily="34" charset="0"/>
              </a:rPr>
              <a:t> </a:t>
            </a:r>
          </a:p>
        </p:txBody>
      </p:sp>
      <p:grpSp>
        <p:nvGrpSpPr>
          <p:cNvPr id="40964" name="Group 4"/>
          <p:cNvGrpSpPr>
            <a:grpSpLocks/>
          </p:cNvGrpSpPr>
          <p:nvPr/>
        </p:nvGrpSpPr>
        <p:grpSpPr bwMode="auto">
          <a:xfrm>
            <a:off x="561975" y="2971800"/>
            <a:ext cx="1125538" cy="1295400"/>
            <a:chOff x="5136" y="2256"/>
            <a:chExt cx="768" cy="816"/>
          </a:xfrm>
        </p:grpSpPr>
        <p:pic>
          <p:nvPicPr>
            <p:cNvPr id="40965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7" y="2352"/>
              <a:ext cx="463" cy="6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966" name="Oval 6"/>
            <p:cNvSpPr>
              <a:spLocks noChangeArrowheads="1"/>
            </p:cNvSpPr>
            <p:nvPr/>
          </p:nvSpPr>
          <p:spPr bwMode="auto">
            <a:xfrm>
              <a:off x="5136" y="2256"/>
              <a:ext cx="768" cy="816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  <p:pic>
        <p:nvPicPr>
          <p:cNvPr id="40967" name="Picture 7" descr="koruma kollam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575" y="2209800"/>
            <a:ext cx="5113338" cy="415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5540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533400" y="365125"/>
            <a:ext cx="33893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tr-TR" altLang="tr-TR" sz="4000" b="1">
                <a:latin typeface="Trebuchet MS" panose="020B0603020202020204" pitchFamily="34" charset="0"/>
              </a:rPr>
              <a:t>Yargılamayın </a:t>
            </a:r>
          </a:p>
        </p:txBody>
      </p:sp>
      <p:pic>
        <p:nvPicPr>
          <p:cNvPr id="45059" name="Picture 3" descr="yargilam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8" y="990600"/>
            <a:ext cx="5395912" cy="438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3657600" y="5856288"/>
            <a:ext cx="3489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tr-TR" altLang="tr-TR" sz="2000" b="1">
                <a:latin typeface="Verdana" panose="020B0604030504040204" pitchFamily="34" charset="0"/>
              </a:rPr>
              <a:t>“Sen zaten hep böylesin”</a:t>
            </a:r>
          </a:p>
        </p:txBody>
      </p:sp>
    </p:spTree>
    <p:extLst>
      <p:ext uri="{BB962C8B-B14F-4D97-AF65-F5344CB8AC3E}">
        <p14:creationId xmlns:p14="http://schemas.microsoft.com/office/powerpoint/2010/main" val="3386249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533400" y="365125"/>
            <a:ext cx="4953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tr-TR" altLang="tr-TR" sz="4000" b="1">
                <a:latin typeface="Trebuchet MS" panose="020B0603020202020204" pitchFamily="34" charset="0"/>
              </a:rPr>
              <a:t>Konferans vermeyin</a:t>
            </a:r>
          </a:p>
        </p:txBody>
      </p:sp>
      <p:pic>
        <p:nvPicPr>
          <p:cNvPr id="47107" name="Picture 3" descr="bla bl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1370013"/>
            <a:ext cx="6378575" cy="518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5119688" y="1676400"/>
            <a:ext cx="3251200" cy="138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tr-TR" altLang="tr-TR" sz="1700">
                <a:latin typeface="Verdana" panose="020B0604030504040204" pitchFamily="34" charset="0"/>
              </a:rPr>
              <a:t>“Ben senin yaşındayken ne doğru dürüst oyuncağım vardı ne de böyle bilgisayar falan filan..Hiç kıymetini bilmiyorsun; halbuki biz....”</a:t>
            </a:r>
          </a:p>
        </p:txBody>
      </p:sp>
    </p:spTree>
    <p:extLst>
      <p:ext uri="{BB962C8B-B14F-4D97-AF65-F5344CB8AC3E}">
        <p14:creationId xmlns:p14="http://schemas.microsoft.com/office/powerpoint/2010/main" val="41678451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533400" y="365125"/>
            <a:ext cx="39862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tr-TR" altLang="tr-TR" sz="4000" b="1">
                <a:latin typeface="Trebuchet MS" panose="020B0603020202020204" pitchFamily="34" charset="0"/>
              </a:rPr>
              <a:t>Tehdit etmeyin </a:t>
            </a:r>
          </a:p>
        </p:txBody>
      </p:sp>
      <p:pic>
        <p:nvPicPr>
          <p:cNvPr id="49155" name="Picture 3" descr="tehdi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4"/>
          <a:stretch>
            <a:fillRect/>
          </a:stretch>
        </p:blipFill>
        <p:spPr bwMode="auto">
          <a:xfrm>
            <a:off x="2039938" y="1066800"/>
            <a:ext cx="6519862" cy="49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3281363" y="6129338"/>
            <a:ext cx="40751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45000"/>
              </a:spcBef>
              <a:buSzPct val="105000"/>
              <a:buFont typeface="Wingdings" panose="05000000000000000000" pitchFamily="2" charset="2"/>
              <a:buNone/>
            </a:pPr>
            <a:r>
              <a:rPr lang="tr-TR" altLang="tr-TR" sz="2000" b="1">
                <a:latin typeface="Verdana" panose="020B0604030504040204" pitchFamily="34" charset="0"/>
              </a:rPr>
              <a:t>“Eğer dediğimi yapmazsan...”</a:t>
            </a:r>
          </a:p>
        </p:txBody>
      </p:sp>
    </p:spTree>
    <p:extLst>
      <p:ext uri="{BB962C8B-B14F-4D97-AF65-F5344CB8AC3E}">
        <p14:creationId xmlns:p14="http://schemas.microsoft.com/office/powerpoint/2010/main" val="14063377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533400" y="365125"/>
            <a:ext cx="3657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tr-TR" altLang="tr-TR" sz="4000" b="1">
                <a:latin typeface="Trebuchet MS" panose="020B0603020202020204" pitchFamily="34" charset="0"/>
              </a:rPr>
              <a:t>Sorgulamayın  </a:t>
            </a:r>
          </a:p>
        </p:txBody>
      </p:sp>
      <p:pic>
        <p:nvPicPr>
          <p:cNvPr id="51203" name="Picture 3" descr="sorgulam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1198563"/>
            <a:ext cx="6307138" cy="512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2390775" y="5867400"/>
            <a:ext cx="5676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tr-TR" altLang="tr-TR" b="1">
                <a:latin typeface="Verdana" panose="020B0604030504040204" pitchFamily="34" charset="0"/>
              </a:rPr>
              <a:t>“Kim, nerede, nasıl, niçin, ne zaman, neden...”</a:t>
            </a:r>
          </a:p>
        </p:txBody>
      </p:sp>
    </p:spTree>
    <p:extLst>
      <p:ext uri="{BB962C8B-B14F-4D97-AF65-F5344CB8AC3E}">
        <p14:creationId xmlns:p14="http://schemas.microsoft.com/office/powerpoint/2010/main" val="14402154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533400" y="365125"/>
            <a:ext cx="4248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tr-TR" altLang="tr-TR" sz="4000" b="1">
                <a:latin typeface="Trebuchet MS" panose="020B0603020202020204" pitchFamily="34" charset="0"/>
              </a:rPr>
              <a:t>Teşhis koymayın </a:t>
            </a:r>
          </a:p>
        </p:txBody>
      </p:sp>
      <p:pic>
        <p:nvPicPr>
          <p:cNvPr id="53251" name="Picture 3" descr="teshi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1066800"/>
            <a:ext cx="6027738" cy="489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2181225" y="5867400"/>
            <a:ext cx="2036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tr-TR" altLang="tr-TR" sz="2000" b="1">
                <a:latin typeface="Verdana" panose="020B0604030504040204" pitchFamily="34" charset="0"/>
              </a:rPr>
              <a:t>“Bence sen...”</a:t>
            </a:r>
          </a:p>
        </p:txBody>
      </p:sp>
    </p:spTree>
    <p:extLst>
      <p:ext uri="{BB962C8B-B14F-4D97-AF65-F5344CB8AC3E}">
        <p14:creationId xmlns:p14="http://schemas.microsoft.com/office/powerpoint/2010/main" val="40101156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533400" y="365125"/>
            <a:ext cx="66929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tr-TR" altLang="tr-TR" sz="4000" b="1">
                <a:latin typeface="Trebuchet MS" panose="020B0603020202020204" pitchFamily="34" charset="0"/>
              </a:rPr>
              <a:t>Ahlak derslerinden kaçının </a:t>
            </a:r>
          </a:p>
        </p:txBody>
      </p:sp>
      <p:pic>
        <p:nvPicPr>
          <p:cNvPr id="55299" name="Picture 3" descr="ahla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050" y="1409700"/>
            <a:ext cx="5205413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2181225" y="5867400"/>
            <a:ext cx="63865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tr-TR" altLang="tr-TR" sz="2000" b="1">
                <a:latin typeface="Verdana" panose="020B0604030504040204" pitchFamily="34" charset="0"/>
              </a:rPr>
              <a:t>“Bunun böyle olması gerek, bu olmazsa olmaz”</a:t>
            </a:r>
          </a:p>
        </p:txBody>
      </p:sp>
    </p:spTree>
    <p:extLst>
      <p:ext uri="{BB962C8B-B14F-4D97-AF65-F5344CB8AC3E}">
        <p14:creationId xmlns:p14="http://schemas.microsoft.com/office/powerpoint/2010/main" val="17528505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/>
              <a:t>Esrar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263" y="1752600"/>
            <a:ext cx="8001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altLang="tr-TR" sz="2400"/>
              <a:t>Kahverengi, preslenmiş tabakalar halinde satılır. </a:t>
            </a:r>
          </a:p>
          <a:p>
            <a:pPr>
              <a:lnSpc>
                <a:spcPct val="90000"/>
              </a:lnSpc>
            </a:pPr>
            <a:r>
              <a:rPr lang="tr-TR" altLang="tr-TR" sz="2400"/>
              <a:t>Ot, joint, marihuana, gubar gibi isimlerle anılır ve sigara gibi içilir.</a:t>
            </a:r>
          </a:p>
          <a:p>
            <a:pPr>
              <a:lnSpc>
                <a:spcPct val="90000"/>
              </a:lnSpc>
            </a:pPr>
            <a:r>
              <a:rPr lang="tr-TR" altLang="tr-TR" sz="2400"/>
              <a:t>Gevşeme, rahatlama, görme ve duyma duyularında artış, reflekslerde bozukluk ve dikkat dağınıklığına yol açar.</a:t>
            </a:r>
          </a:p>
          <a:p>
            <a:pPr>
              <a:lnSpc>
                <a:spcPct val="90000"/>
              </a:lnSpc>
            </a:pPr>
            <a:r>
              <a:rPr lang="tr-TR" altLang="tr-TR" sz="2400"/>
              <a:t>Akciğer kanseri, bronşit ve unutkanlığa sebep olur. </a:t>
            </a:r>
          </a:p>
          <a:p>
            <a:pPr>
              <a:lnSpc>
                <a:spcPct val="90000"/>
              </a:lnSpc>
            </a:pPr>
            <a:r>
              <a:rPr lang="tr-TR" altLang="tr-TR" sz="2400"/>
              <a:t>Bağımlılık yapar</a:t>
            </a:r>
          </a:p>
          <a:p>
            <a:pPr>
              <a:lnSpc>
                <a:spcPct val="90000"/>
              </a:lnSpc>
            </a:pPr>
            <a:r>
              <a:rPr lang="tr-TR" altLang="tr-TR" sz="2400"/>
              <a:t>Genellikle diğer uyuşturuculara geçiş maddesidir</a:t>
            </a:r>
            <a:r>
              <a:rPr lang="tr-TR" altLang="tr-TR"/>
              <a:t>.</a:t>
            </a:r>
          </a:p>
        </p:txBody>
      </p:sp>
      <p:grpSp>
        <p:nvGrpSpPr>
          <p:cNvPr id="14340" name="Group 4"/>
          <p:cNvGrpSpPr>
            <a:grpSpLocks/>
          </p:cNvGrpSpPr>
          <p:nvPr/>
        </p:nvGrpSpPr>
        <p:grpSpPr bwMode="auto">
          <a:xfrm>
            <a:off x="6892925" y="990600"/>
            <a:ext cx="1090613" cy="577850"/>
            <a:chOff x="4800" y="432"/>
            <a:chExt cx="744" cy="364"/>
          </a:xfrm>
        </p:grpSpPr>
        <p:sp>
          <p:nvSpPr>
            <p:cNvPr id="14341" name="Freeform 5"/>
            <p:cNvSpPr>
              <a:spLocks/>
            </p:cNvSpPr>
            <p:nvPr/>
          </p:nvSpPr>
          <p:spPr bwMode="auto">
            <a:xfrm>
              <a:off x="4923" y="440"/>
              <a:ext cx="618" cy="303"/>
            </a:xfrm>
            <a:custGeom>
              <a:avLst/>
              <a:gdLst>
                <a:gd name="T0" fmla="*/ 217 w 618"/>
                <a:gd name="T1" fmla="*/ 18 h 183"/>
                <a:gd name="T2" fmla="*/ 192 w 618"/>
                <a:gd name="T3" fmla="*/ 22 h 183"/>
                <a:gd name="T4" fmla="*/ 170 w 618"/>
                <a:gd name="T5" fmla="*/ 27 h 183"/>
                <a:gd name="T6" fmla="*/ 148 w 618"/>
                <a:gd name="T7" fmla="*/ 32 h 183"/>
                <a:gd name="T8" fmla="*/ 126 w 618"/>
                <a:gd name="T9" fmla="*/ 40 h 183"/>
                <a:gd name="T10" fmla="*/ 104 w 618"/>
                <a:gd name="T11" fmla="*/ 45 h 183"/>
                <a:gd name="T12" fmla="*/ 81 w 618"/>
                <a:gd name="T13" fmla="*/ 52 h 183"/>
                <a:gd name="T14" fmla="*/ 59 w 618"/>
                <a:gd name="T15" fmla="*/ 59 h 183"/>
                <a:gd name="T16" fmla="*/ 39 w 618"/>
                <a:gd name="T17" fmla="*/ 67 h 183"/>
                <a:gd name="T18" fmla="*/ 20 w 618"/>
                <a:gd name="T19" fmla="*/ 74 h 183"/>
                <a:gd name="T20" fmla="*/ 0 w 618"/>
                <a:gd name="T21" fmla="*/ 82 h 183"/>
                <a:gd name="T22" fmla="*/ 3 w 618"/>
                <a:gd name="T23" fmla="*/ 121 h 183"/>
                <a:gd name="T24" fmla="*/ 3 w 618"/>
                <a:gd name="T25" fmla="*/ 158 h 183"/>
                <a:gd name="T26" fmla="*/ 20 w 618"/>
                <a:gd name="T27" fmla="*/ 178 h 183"/>
                <a:gd name="T28" fmla="*/ 62 w 618"/>
                <a:gd name="T29" fmla="*/ 165 h 183"/>
                <a:gd name="T30" fmla="*/ 101 w 618"/>
                <a:gd name="T31" fmla="*/ 155 h 183"/>
                <a:gd name="T32" fmla="*/ 138 w 618"/>
                <a:gd name="T33" fmla="*/ 146 h 183"/>
                <a:gd name="T34" fmla="*/ 175 w 618"/>
                <a:gd name="T35" fmla="*/ 138 h 183"/>
                <a:gd name="T36" fmla="*/ 212 w 618"/>
                <a:gd name="T37" fmla="*/ 131 h 183"/>
                <a:gd name="T38" fmla="*/ 249 w 618"/>
                <a:gd name="T39" fmla="*/ 123 h 183"/>
                <a:gd name="T40" fmla="*/ 283 w 618"/>
                <a:gd name="T41" fmla="*/ 118 h 183"/>
                <a:gd name="T42" fmla="*/ 318 w 618"/>
                <a:gd name="T43" fmla="*/ 116 h 183"/>
                <a:gd name="T44" fmla="*/ 355 w 618"/>
                <a:gd name="T45" fmla="*/ 111 h 183"/>
                <a:gd name="T46" fmla="*/ 389 w 618"/>
                <a:gd name="T47" fmla="*/ 109 h 183"/>
                <a:gd name="T48" fmla="*/ 414 w 618"/>
                <a:gd name="T49" fmla="*/ 109 h 183"/>
                <a:gd name="T50" fmla="*/ 431 w 618"/>
                <a:gd name="T51" fmla="*/ 109 h 183"/>
                <a:gd name="T52" fmla="*/ 451 w 618"/>
                <a:gd name="T53" fmla="*/ 109 h 183"/>
                <a:gd name="T54" fmla="*/ 468 w 618"/>
                <a:gd name="T55" fmla="*/ 109 h 183"/>
                <a:gd name="T56" fmla="*/ 488 w 618"/>
                <a:gd name="T57" fmla="*/ 109 h 183"/>
                <a:gd name="T58" fmla="*/ 505 w 618"/>
                <a:gd name="T59" fmla="*/ 111 h 183"/>
                <a:gd name="T60" fmla="*/ 524 w 618"/>
                <a:gd name="T61" fmla="*/ 111 h 183"/>
                <a:gd name="T62" fmla="*/ 544 w 618"/>
                <a:gd name="T63" fmla="*/ 111 h 183"/>
                <a:gd name="T64" fmla="*/ 561 w 618"/>
                <a:gd name="T65" fmla="*/ 114 h 183"/>
                <a:gd name="T66" fmla="*/ 581 w 618"/>
                <a:gd name="T67" fmla="*/ 116 h 183"/>
                <a:gd name="T68" fmla="*/ 601 w 618"/>
                <a:gd name="T69" fmla="*/ 118 h 183"/>
                <a:gd name="T70" fmla="*/ 608 w 618"/>
                <a:gd name="T71" fmla="*/ 79 h 183"/>
                <a:gd name="T72" fmla="*/ 613 w 618"/>
                <a:gd name="T73" fmla="*/ 42 h 183"/>
                <a:gd name="T74" fmla="*/ 611 w 618"/>
                <a:gd name="T75" fmla="*/ 15 h 183"/>
                <a:gd name="T76" fmla="*/ 591 w 618"/>
                <a:gd name="T77" fmla="*/ 13 h 183"/>
                <a:gd name="T78" fmla="*/ 569 w 618"/>
                <a:gd name="T79" fmla="*/ 10 h 183"/>
                <a:gd name="T80" fmla="*/ 549 w 618"/>
                <a:gd name="T81" fmla="*/ 8 h 183"/>
                <a:gd name="T82" fmla="*/ 529 w 618"/>
                <a:gd name="T83" fmla="*/ 5 h 183"/>
                <a:gd name="T84" fmla="*/ 510 w 618"/>
                <a:gd name="T85" fmla="*/ 3 h 183"/>
                <a:gd name="T86" fmla="*/ 490 w 618"/>
                <a:gd name="T87" fmla="*/ 3 h 183"/>
                <a:gd name="T88" fmla="*/ 470 w 618"/>
                <a:gd name="T89" fmla="*/ 0 h 183"/>
                <a:gd name="T90" fmla="*/ 451 w 618"/>
                <a:gd name="T91" fmla="*/ 0 h 183"/>
                <a:gd name="T92" fmla="*/ 431 w 618"/>
                <a:gd name="T93" fmla="*/ 0 h 183"/>
                <a:gd name="T94" fmla="*/ 411 w 618"/>
                <a:gd name="T95" fmla="*/ 0 h 183"/>
                <a:gd name="T96" fmla="*/ 394 w 618"/>
                <a:gd name="T97" fmla="*/ 0 h 183"/>
                <a:gd name="T98" fmla="*/ 377 w 618"/>
                <a:gd name="T99" fmla="*/ 0 h 183"/>
                <a:gd name="T100" fmla="*/ 360 w 618"/>
                <a:gd name="T101" fmla="*/ 0 h 183"/>
                <a:gd name="T102" fmla="*/ 345 w 618"/>
                <a:gd name="T103" fmla="*/ 3 h 183"/>
                <a:gd name="T104" fmla="*/ 328 w 618"/>
                <a:gd name="T105" fmla="*/ 3 h 183"/>
                <a:gd name="T106" fmla="*/ 310 w 618"/>
                <a:gd name="T107" fmla="*/ 5 h 183"/>
                <a:gd name="T108" fmla="*/ 296 w 618"/>
                <a:gd name="T109" fmla="*/ 5 h 183"/>
                <a:gd name="T110" fmla="*/ 278 w 618"/>
                <a:gd name="T111" fmla="*/ 8 h 183"/>
                <a:gd name="T112" fmla="*/ 264 w 618"/>
                <a:gd name="T113" fmla="*/ 10 h 183"/>
                <a:gd name="T114" fmla="*/ 249 w 618"/>
                <a:gd name="T115" fmla="*/ 13 h 183"/>
                <a:gd name="T116" fmla="*/ 232 w 618"/>
                <a:gd name="T117" fmla="*/ 1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18" h="183">
                  <a:moveTo>
                    <a:pt x="232" y="15"/>
                  </a:moveTo>
                  <a:lnTo>
                    <a:pt x="224" y="15"/>
                  </a:lnTo>
                  <a:lnTo>
                    <a:pt x="217" y="18"/>
                  </a:lnTo>
                  <a:lnTo>
                    <a:pt x="209" y="20"/>
                  </a:lnTo>
                  <a:lnTo>
                    <a:pt x="200" y="20"/>
                  </a:lnTo>
                  <a:lnTo>
                    <a:pt x="192" y="22"/>
                  </a:lnTo>
                  <a:lnTo>
                    <a:pt x="185" y="22"/>
                  </a:lnTo>
                  <a:lnTo>
                    <a:pt x="177" y="25"/>
                  </a:lnTo>
                  <a:lnTo>
                    <a:pt x="170" y="27"/>
                  </a:lnTo>
                  <a:lnTo>
                    <a:pt x="163" y="30"/>
                  </a:lnTo>
                  <a:lnTo>
                    <a:pt x="155" y="30"/>
                  </a:lnTo>
                  <a:lnTo>
                    <a:pt x="148" y="32"/>
                  </a:lnTo>
                  <a:lnTo>
                    <a:pt x="138" y="35"/>
                  </a:lnTo>
                  <a:lnTo>
                    <a:pt x="133" y="37"/>
                  </a:lnTo>
                  <a:lnTo>
                    <a:pt x="126" y="40"/>
                  </a:lnTo>
                  <a:lnTo>
                    <a:pt x="118" y="40"/>
                  </a:lnTo>
                  <a:lnTo>
                    <a:pt x="108" y="42"/>
                  </a:lnTo>
                  <a:lnTo>
                    <a:pt x="104" y="45"/>
                  </a:lnTo>
                  <a:lnTo>
                    <a:pt x="96" y="47"/>
                  </a:lnTo>
                  <a:lnTo>
                    <a:pt x="89" y="50"/>
                  </a:lnTo>
                  <a:lnTo>
                    <a:pt x="81" y="52"/>
                  </a:lnTo>
                  <a:lnTo>
                    <a:pt x="74" y="54"/>
                  </a:lnTo>
                  <a:lnTo>
                    <a:pt x="67" y="57"/>
                  </a:lnTo>
                  <a:lnTo>
                    <a:pt x="59" y="59"/>
                  </a:lnTo>
                  <a:lnTo>
                    <a:pt x="54" y="62"/>
                  </a:lnTo>
                  <a:lnTo>
                    <a:pt x="47" y="64"/>
                  </a:lnTo>
                  <a:lnTo>
                    <a:pt x="39" y="67"/>
                  </a:lnTo>
                  <a:lnTo>
                    <a:pt x="32" y="69"/>
                  </a:lnTo>
                  <a:lnTo>
                    <a:pt x="27" y="72"/>
                  </a:lnTo>
                  <a:lnTo>
                    <a:pt x="20" y="74"/>
                  </a:lnTo>
                  <a:lnTo>
                    <a:pt x="15" y="77"/>
                  </a:lnTo>
                  <a:lnTo>
                    <a:pt x="7" y="79"/>
                  </a:lnTo>
                  <a:lnTo>
                    <a:pt x="0" y="82"/>
                  </a:lnTo>
                  <a:lnTo>
                    <a:pt x="0" y="96"/>
                  </a:lnTo>
                  <a:lnTo>
                    <a:pt x="0" y="109"/>
                  </a:lnTo>
                  <a:lnTo>
                    <a:pt x="3" y="121"/>
                  </a:lnTo>
                  <a:lnTo>
                    <a:pt x="3" y="136"/>
                  </a:lnTo>
                  <a:lnTo>
                    <a:pt x="3" y="146"/>
                  </a:lnTo>
                  <a:lnTo>
                    <a:pt x="3" y="158"/>
                  </a:lnTo>
                  <a:lnTo>
                    <a:pt x="5" y="170"/>
                  </a:lnTo>
                  <a:lnTo>
                    <a:pt x="7" y="183"/>
                  </a:lnTo>
                  <a:lnTo>
                    <a:pt x="20" y="178"/>
                  </a:lnTo>
                  <a:lnTo>
                    <a:pt x="35" y="173"/>
                  </a:lnTo>
                  <a:lnTo>
                    <a:pt x="47" y="170"/>
                  </a:lnTo>
                  <a:lnTo>
                    <a:pt x="62" y="165"/>
                  </a:lnTo>
                  <a:lnTo>
                    <a:pt x="74" y="163"/>
                  </a:lnTo>
                  <a:lnTo>
                    <a:pt x="86" y="158"/>
                  </a:lnTo>
                  <a:lnTo>
                    <a:pt x="101" y="155"/>
                  </a:lnTo>
                  <a:lnTo>
                    <a:pt x="113" y="153"/>
                  </a:lnTo>
                  <a:lnTo>
                    <a:pt x="126" y="151"/>
                  </a:lnTo>
                  <a:lnTo>
                    <a:pt x="138" y="146"/>
                  </a:lnTo>
                  <a:lnTo>
                    <a:pt x="150" y="143"/>
                  </a:lnTo>
                  <a:lnTo>
                    <a:pt x="163" y="141"/>
                  </a:lnTo>
                  <a:lnTo>
                    <a:pt x="175" y="138"/>
                  </a:lnTo>
                  <a:lnTo>
                    <a:pt x="187" y="136"/>
                  </a:lnTo>
                  <a:lnTo>
                    <a:pt x="200" y="133"/>
                  </a:lnTo>
                  <a:lnTo>
                    <a:pt x="212" y="131"/>
                  </a:lnTo>
                  <a:lnTo>
                    <a:pt x="224" y="128"/>
                  </a:lnTo>
                  <a:lnTo>
                    <a:pt x="236" y="126"/>
                  </a:lnTo>
                  <a:lnTo>
                    <a:pt x="249" y="123"/>
                  </a:lnTo>
                  <a:lnTo>
                    <a:pt x="259" y="123"/>
                  </a:lnTo>
                  <a:lnTo>
                    <a:pt x="271" y="121"/>
                  </a:lnTo>
                  <a:lnTo>
                    <a:pt x="283" y="118"/>
                  </a:lnTo>
                  <a:lnTo>
                    <a:pt x="296" y="118"/>
                  </a:lnTo>
                  <a:lnTo>
                    <a:pt x="308" y="116"/>
                  </a:lnTo>
                  <a:lnTo>
                    <a:pt x="318" y="116"/>
                  </a:lnTo>
                  <a:lnTo>
                    <a:pt x="330" y="114"/>
                  </a:lnTo>
                  <a:lnTo>
                    <a:pt x="342" y="114"/>
                  </a:lnTo>
                  <a:lnTo>
                    <a:pt x="355" y="111"/>
                  </a:lnTo>
                  <a:lnTo>
                    <a:pt x="364" y="111"/>
                  </a:lnTo>
                  <a:lnTo>
                    <a:pt x="377" y="111"/>
                  </a:lnTo>
                  <a:lnTo>
                    <a:pt x="389" y="109"/>
                  </a:lnTo>
                  <a:lnTo>
                    <a:pt x="401" y="109"/>
                  </a:lnTo>
                  <a:lnTo>
                    <a:pt x="406" y="109"/>
                  </a:lnTo>
                  <a:lnTo>
                    <a:pt x="414" y="109"/>
                  </a:lnTo>
                  <a:lnTo>
                    <a:pt x="419" y="109"/>
                  </a:lnTo>
                  <a:lnTo>
                    <a:pt x="426" y="109"/>
                  </a:lnTo>
                  <a:lnTo>
                    <a:pt x="431" y="109"/>
                  </a:lnTo>
                  <a:lnTo>
                    <a:pt x="438" y="109"/>
                  </a:lnTo>
                  <a:lnTo>
                    <a:pt x="443" y="109"/>
                  </a:lnTo>
                  <a:lnTo>
                    <a:pt x="451" y="109"/>
                  </a:lnTo>
                  <a:lnTo>
                    <a:pt x="456" y="109"/>
                  </a:lnTo>
                  <a:lnTo>
                    <a:pt x="463" y="109"/>
                  </a:lnTo>
                  <a:lnTo>
                    <a:pt x="468" y="109"/>
                  </a:lnTo>
                  <a:lnTo>
                    <a:pt x="475" y="109"/>
                  </a:lnTo>
                  <a:lnTo>
                    <a:pt x="480" y="109"/>
                  </a:lnTo>
                  <a:lnTo>
                    <a:pt x="488" y="109"/>
                  </a:lnTo>
                  <a:lnTo>
                    <a:pt x="492" y="109"/>
                  </a:lnTo>
                  <a:lnTo>
                    <a:pt x="500" y="109"/>
                  </a:lnTo>
                  <a:lnTo>
                    <a:pt x="505" y="111"/>
                  </a:lnTo>
                  <a:lnTo>
                    <a:pt x="512" y="111"/>
                  </a:lnTo>
                  <a:lnTo>
                    <a:pt x="520" y="111"/>
                  </a:lnTo>
                  <a:lnTo>
                    <a:pt x="524" y="111"/>
                  </a:lnTo>
                  <a:lnTo>
                    <a:pt x="532" y="111"/>
                  </a:lnTo>
                  <a:lnTo>
                    <a:pt x="537" y="111"/>
                  </a:lnTo>
                  <a:lnTo>
                    <a:pt x="544" y="111"/>
                  </a:lnTo>
                  <a:lnTo>
                    <a:pt x="549" y="114"/>
                  </a:lnTo>
                  <a:lnTo>
                    <a:pt x="557" y="114"/>
                  </a:lnTo>
                  <a:lnTo>
                    <a:pt x="561" y="114"/>
                  </a:lnTo>
                  <a:lnTo>
                    <a:pt x="569" y="114"/>
                  </a:lnTo>
                  <a:lnTo>
                    <a:pt x="576" y="114"/>
                  </a:lnTo>
                  <a:lnTo>
                    <a:pt x="581" y="116"/>
                  </a:lnTo>
                  <a:lnTo>
                    <a:pt x="589" y="116"/>
                  </a:lnTo>
                  <a:lnTo>
                    <a:pt x="593" y="116"/>
                  </a:lnTo>
                  <a:lnTo>
                    <a:pt x="601" y="118"/>
                  </a:lnTo>
                  <a:lnTo>
                    <a:pt x="603" y="104"/>
                  </a:lnTo>
                  <a:lnTo>
                    <a:pt x="606" y="91"/>
                  </a:lnTo>
                  <a:lnTo>
                    <a:pt x="608" y="79"/>
                  </a:lnTo>
                  <a:lnTo>
                    <a:pt x="608" y="67"/>
                  </a:lnTo>
                  <a:lnTo>
                    <a:pt x="611" y="54"/>
                  </a:lnTo>
                  <a:lnTo>
                    <a:pt x="613" y="42"/>
                  </a:lnTo>
                  <a:lnTo>
                    <a:pt x="616" y="30"/>
                  </a:lnTo>
                  <a:lnTo>
                    <a:pt x="618" y="18"/>
                  </a:lnTo>
                  <a:lnTo>
                    <a:pt x="611" y="15"/>
                  </a:lnTo>
                  <a:lnTo>
                    <a:pt x="603" y="15"/>
                  </a:lnTo>
                  <a:lnTo>
                    <a:pt x="596" y="15"/>
                  </a:lnTo>
                  <a:lnTo>
                    <a:pt x="591" y="13"/>
                  </a:lnTo>
                  <a:lnTo>
                    <a:pt x="584" y="13"/>
                  </a:lnTo>
                  <a:lnTo>
                    <a:pt x="576" y="10"/>
                  </a:lnTo>
                  <a:lnTo>
                    <a:pt x="569" y="10"/>
                  </a:lnTo>
                  <a:lnTo>
                    <a:pt x="564" y="10"/>
                  </a:lnTo>
                  <a:lnTo>
                    <a:pt x="557" y="8"/>
                  </a:lnTo>
                  <a:lnTo>
                    <a:pt x="549" y="8"/>
                  </a:lnTo>
                  <a:lnTo>
                    <a:pt x="544" y="8"/>
                  </a:lnTo>
                  <a:lnTo>
                    <a:pt x="537" y="5"/>
                  </a:lnTo>
                  <a:lnTo>
                    <a:pt x="529" y="5"/>
                  </a:lnTo>
                  <a:lnTo>
                    <a:pt x="522" y="5"/>
                  </a:lnTo>
                  <a:lnTo>
                    <a:pt x="517" y="3"/>
                  </a:lnTo>
                  <a:lnTo>
                    <a:pt x="510" y="3"/>
                  </a:lnTo>
                  <a:lnTo>
                    <a:pt x="502" y="3"/>
                  </a:lnTo>
                  <a:lnTo>
                    <a:pt x="497" y="3"/>
                  </a:lnTo>
                  <a:lnTo>
                    <a:pt x="490" y="3"/>
                  </a:lnTo>
                  <a:lnTo>
                    <a:pt x="483" y="3"/>
                  </a:lnTo>
                  <a:lnTo>
                    <a:pt x="478" y="0"/>
                  </a:lnTo>
                  <a:lnTo>
                    <a:pt x="470" y="0"/>
                  </a:lnTo>
                  <a:lnTo>
                    <a:pt x="463" y="0"/>
                  </a:lnTo>
                  <a:lnTo>
                    <a:pt x="456" y="0"/>
                  </a:lnTo>
                  <a:lnTo>
                    <a:pt x="451" y="0"/>
                  </a:lnTo>
                  <a:lnTo>
                    <a:pt x="443" y="0"/>
                  </a:lnTo>
                  <a:lnTo>
                    <a:pt x="436" y="0"/>
                  </a:lnTo>
                  <a:lnTo>
                    <a:pt x="431" y="0"/>
                  </a:lnTo>
                  <a:lnTo>
                    <a:pt x="424" y="0"/>
                  </a:lnTo>
                  <a:lnTo>
                    <a:pt x="419" y="0"/>
                  </a:lnTo>
                  <a:lnTo>
                    <a:pt x="411" y="0"/>
                  </a:lnTo>
                  <a:lnTo>
                    <a:pt x="404" y="0"/>
                  </a:lnTo>
                  <a:lnTo>
                    <a:pt x="399" y="0"/>
                  </a:lnTo>
                  <a:lnTo>
                    <a:pt x="394" y="0"/>
                  </a:lnTo>
                  <a:lnTo>
                    <a:pt x="387" y="0"/>
                  </a:lnTo>
                  <a:lnTo>
                    <a:pt x="382" y="0"/>
                  </a:lnTo>
                  <a:lnTo>
                    <a:pt x="377" y="0"/>
                  </a:lnTo>
                  <a:lnTo>
                    <a:pt x="372" y="0"/>
                  </a:lnTo>
                  <a:lnTo>
                    <a:pt x="364" y="0"/>
                  </a:lnTo>
                  <a:lnTo>
                    <a:pt x="360" y="0"/>
                  </a:lnTo>
                  <a:lnTo>
                    <a:pt x="355" y="0"/>
                  </a:lnTo>
                  <a:lnTo>
                    <a:pt x="350" y="0"/>
                  </a:lnTo>
                  <a:lnTo>
                    <a:pt x="345" y="3"/>
                  </a:lnTo>
                  <a:lnTo>
                    <a:pt x="337" y="3"/>
                  </a:lnTo>
                  <a:lnTo>
                    <a:pt x="332" y="3"/>
                  </a:lnTo>
                  <a:lnTo>
                    <a:pt x="328" y="3"/>
                  </a:lnTo>
                  <a:lnTo>
                    <a:pt x="323" y="3"/>
                  </a:lnTo>
                  <a:lnTo>
                    <a:pt x="318" y="3"/>
                  </a:lnTo>
                  <a:lnTo>
                    <a:pt x="310" y="5"/>
                  </a:lnTo>
                  <a:lnTo>
                    <a:pt x="305" y="5"/>
                  </a:lnTo>
                  <a:lnTo>
                    <a:pt x="300" y="5"/>
                  </a:lnTo>
                  <a:lnTo>
                    <a:pt x="296" y="5"/>
                  </a:lnTo>
                  <a:lnTo>
                    <a:pt x="291" y="8"/>
                  </a:lnTo>
                  <a:lnTo>
                    <a:pt x="286" y="8"/>
                  </a:lnTo>
                  <a:lnTo>
                    <a:pt x="278" y="8"/>
                  </a:lnTo>
                  <a:lnTo>
                    <a:pt x="273" y="8"/>
                  </a:lnTo>
                  <a:lnTo>
                    <a:pt x="268" y="10"/>
                  </a:lnTo>
                  <a:lnTo>
                    <a:pt x="264" y="10"/>
                  </a:lnTo>
                  <a:lnTo>
                    <a:pt x="259" y="10"/>
                  </a:lnTo>
                  <a:lnTo>
                    <a:pt x="254" y="13"/>
                  </a:lnTo>
                  <a:lnTo>
                    <a:pt x="249" y="13"/>
                  </a:lnTo>
                  <a:lnTo>
                    <a:pt x="244" y="13"/>
                  </a:lnTo>
                  <a:lnTo>
                    <a:pt x="236" y="15"/>
                  </a:lnTo>
                  <a:lnTo>
                    <a:pt x="232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342" name="Freeform 6"/>
            <p:cNvSpPr>
              <a:spLocks/>
            </p:cNvSpPr>
            <p:nvPr/>
          </p:nvSpPr>
          <p:spPr bwMode="auto">
            <a:xfrm>
              <a:off x="4923" y="440"/>
              <a:ext cx="618" cy="303"/>
            </a:xfrm>
            <a:custGeom>
              <a:avLst/>
              <a:gdLst>
                <a:gd name="T0" fmla="*/ 217 w 618"/>
                <a:gd name="T1" fmla="*/ 18 h 183"/>
                <a:gd name="T2" fmla="*/ 192 w 618"/>
                <a:gd name="T3" fmla="*/ 22 h 183"/>
                <a:gd name="T4" fmla="*/ 170 w 618"/>
                <a:gd name="T5" fmla="*/ 27 h 183"/>
                <a:gd name="T6" fmla="*/ 148 w 618"/>
                <a:gd name="T7" fmla="*/ 32 h 183"/>
                <a:gd name="T8" fmla="*/ 126 w 618"/>
                <a:gd name="T9" fmla="*/ 40 h 183"/>
                <a:gd name="T10" fmla="*/ 104 w 618"/>
                <a:gd name="T11" fmla="*/ 45 h 183"/>
                <a:gd name="T12" fmla="*/ 81 w 618"/>
                <a:gd name="T13" fmla="*/ 52 h 183"/>
                <a:gd name="T14" fmla="*/ 59 w 618"/>
                <a:gd name="T15" fmla="*/ 59 h 183"/>
                <a:gd name="T16" fmla="*/ 39 w 618"/>
                <a:gd name="T17" fmla="*/ 67 h 183"/>
                <a:gd name="T18" fmla="*/ 20 w 618"/>
                <a:gd name="T19" fmla="*/ 74 h 183"/>
                <a:gd name="T20" fmla="*/ 0 w 618"/>
                <a:gd name="T21" fmla="*/ 82 h 183"/>
                <a:gd name="T22" fmla="*/ 3 w 618"/>
                <a:gd name="T23" fmla="*/ 121 h 183"/>
                <a:gd name="T24" fmla="*/ 3 w 618"/>
                <a:gd name="T25" fmla="*/ 158 h 183"/>
                <a:gd name="T26" fmla="*/ 20 w 618"/>
                <a:gd name="T27" fmla="*/ 178 h 183"/>
                <a:gd name="T28" fmla="*/ 62 w 618"/>
                <a:gd name="T29" fmla="*/ 165 h 183"/>
                <a:gd name="T30" fmla="*/ 101 w 618"/>
                <a:gd name="T31" fmla="*/ 155 h 183"/>
                <a:gd name="T32" fmla="*/ 138 w 618"/>
                <a:gd name="T33" fmla="*/ 146 h 183"/>
                <a:gd name="T34" fmla="*/ 175 w 618"/>
                <a:gd name="T35" fmla="*/ 138 h 183"/>
                <a:gd name="T36" fmla="*/ 212 w 618"/>
                <a:gd name="T37" fmla="*/ 131 h 183"/>
                <a:gd name="T38" fmla="*/ 249 w 618"/>
                <a:gd name="T39" fmla="*/ 123 h 183"/>
                <a:gd name="T40" fmla="*/ 283 w 618"/>
                <a:gd name="T41" fmla="*/ 118 h 183"/>
                <a:gd name="T42" fmla="*/ 318 w 618"/>
                <a:gd name="T43" fmla="*/ 116 h 183"/>
                <a:gd name="T44" fmla="*/ 355 w 618"/>
                <a:gd name="T45" fmla="*/ 111 h 183"/>
                <a:gd name="T46" fmla="*/ 389 w 618"/>
                <a:gd name="T47" fmla="*/ 109 h 183"/>
                <a:gd name="T48" fmla="*/ 414 w 618"/>
                <a:gd name="T49" fmla="*/ 109 h 183"/>
                <a:gd name="T50" fmla="*/ 431 w 618"/>
                <a:gd name="T51" fmla="*/ 109 h 183"/>
                <a:gd name="T52" fmla="*/ 451 w 618"/>
                <a:gd name="T53" fmla="*/ 109 h 183"/>
                <a:gd name="T54" fmla="*/ 468 w 618"/>
                <a:gd name="T55" fmla="*/ 109 h 183"/>
                <a:gd name="T56" fmla="*/ 488 w 618"/>
                <a:gd name="T57" fmla="*/ 109 h 183"/>
                <a:gd name="T58" fmla="*/ 505 w 618"/>
                <a:gd name="T59" fmla="*/ 111 h 183"/>
                <a:gd name="T60" fmla="*/ 524 w 618"/>
                <a:gd name="T61" fmla="*/ 111 h 183"/>
                <a:gd name="T62" fmla="*/ 544 w 618"/>
                <a:gd name="T63" fmla="*/ 111 h 183"/>
                <a:gd name="T64" fmla="*/ 561 w 618"/>
                <a:gd name="T65" fmla="*/ 114 h 183"/>
                <a:gd name="T66" fmla="*/ 581 w 618"/>
                <a:gd name="T67" fmla="*/ 116 h 183"/>
                <a:gd name="T68" fmla="*/ 601 w 618"/>
                <a:gd name="T69" fmla="*/ 118 h 183"/>
                <a:gd name="T70" fmla="*/ 608 w 618"/>
                <a:gd name="T71" fmla="*/ 79 h 183"/>
                <a:gd name="T72" fmla="*/ 613 w 618"/>
                <a:gd name="T73" fmla="*/ 42 h 183"/>
                <a:gd name="T74" fmla="*/ 611 w 618"/>
                <a:gd name="T75" fmla="*/ 15 h 183"/>
                <a:gd name="T76" fmla="*/ 591 w 618"/>
                <a:gd name="T77" fmla="*/ 13 h 183"/>
                <a:gd name="T78" fmla="*/ 569 w 618"/>
                <a:gd name="T79" fmla="*/ 10 h 183"/>
                <a:gd name="T80" fmla="*/ 549 w 618"/>
                <a:gd name="T81" fmla="*/ 8 h 183"/>
                <a:gd name="T82" fmla="*/ 529 w 618"/>
                <a:gd name="T83" fmla="*/ 5 h 183"/>
                <a:gd name="T84" fmla="*/ 510 w 618"/>
                <a:gd name="T85" fmla="*/ 3 h 183"/>
                <a:gd name="T86" fmla="*/ 490 w 618"/>
                <a:gd name="T87" fmla="*/ 3 h 183"/>
                <a:gd name="T88" fmla="*/ 470 w 618"/>
                <a:gd name="T89" fmla="*/ 0 h 183"/>
                <a:gd name="T90" fmla="*/ 451 w 618"/>
                <a:gd name="T91" fmla="*/ 0 h 183"/>
                <a:gd name="T92" fmla="*/ 431 w 618"/>
                <a:gd name="T93" fmla="*/ 0 h 183"/>
                <a:gd name="T94" fmla="*/ 411 w 618"/>
                <a:gd name="T95" fmla="*/ 0 h 183"/>
                <a:gd name="T96" fmla="*/ 394 w 618"/>
                <a:gd name="T97" fmla="*/ 0 h 183"/>
                <a:gd name="T98" fmla="*/ 377 w 618"/>
                <a:gd name="T99" fmla="*/ 0 h 183"/>
                <a:gd name="T100" fmla="*/ 360 w 618"/>
                <a:gd name="T101" fmla="*/ 0 h 183"/>
                <a:gd name="T102" fmla="*/ 345 w 618"/>
                <a:gd name="T103" fmla="*/ 3 h 183"/>
                <a:gd name="T104" fmla="*/ 328 w 618"/>
                <a:gd name="T105" fmla="*/ 3 h 183"/>
                <a:gd name="T106" fmla="*/ 310 w 618"/>
                <a:gd name="T107" fmla="*/ 5 h 183"/>
                <a:gd name="T108" fmla="*/ 296 w 618"/>
                <a:gd name="T109" fmla="*/ 5 h 183"/>
                <a:gd name="T110" fmla="*/ 278 w 618"/>
                <a:gd name="T111" fmla="*/ 8 h 183"/>
                <a:gd name="T112" fmla="*/ 264 w 618"/>
                <a:gd name="T113" fmla="*/ 10 h 183"/>
                <a:gd name="T114" fmla="*/ 249 w 618"/>
                <a:gd name="T115" fmla="*/ 13 h 183"/>
                <a:gd name="T116" fmla="*/ 232 w 618"/>
                <a:gd name="T117" fmla="*/ 1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18" h="183">
                  <a:moveTo>
                    <a:pt x="232" y="15"/>
                  </a:moveTo>
                  <a:lnTo>
                    <a:pt x="224" y="15"/>
                  </a:lnTo>
                  <a:lnTo>
                    <a:pt x="217" y="18"/>
                  </a:lnTo>
                  <a:lnTo>
                    <a:pt x="209" y="20"/>
                  </a:lnTo>
                  <a:lnTo>
                    <a:pt x="200" y="20"/>
                  </a:lnTo>
                  <a:lnTo>
                    <a:pt x="192" y="22"/>
                  </a:lnTo>
                  <a:lnTo>
                    <a:pt x="185" y="22"/>
                  </a:lnTo>
                  <a:lnTo>
                    <a:pt x="177" y="25"/>
                  </a:lnTo>
                  <a:lnTo>
                    <a:pt x="170" y="27"/>
                  </a:lnTo>
                  <a:lnTo>
                    <a:pt x="163" y="30"/>
                  </a:lnTo>
                  <a:lnTo>
                    <a:pt x="155" y="30"/>
                  </a:lnTo>
                  <a:lnTo>
                    <a:pt x="148" y="32"/>
                  </a:lnTo>
                  <a:lnTo>
                    <a:pt x="138" y="35"/>
                  </a:lnTo>
                  <a:lnTo>
                    <a:pt x="133" y="37"/>
                  </a:lnTo>
                  <a:lnTo>
                    <a:pt x="126" y="40"/>
                  </a:lnTo>
                  <a:lnTo>
                    <a:pt x="118" y="40"/>
                  </a:lnTo>
                  <a:lnTo>
                    <a:pt x="108" y="42"/>
                  </a:lnTo>
                  <a:lnTo>
                    <a:pt x="104" y="45"/>
                  </a:lnTo>
                  <a:lnTo>
                    <a:pt x="96" y="47"/>
                  </a:lnTo>
                  <a:lnTo>
                    <a:pt x="89" y="50"/>
                  </a:lnTo>
                  <a:lnTo>
                    <a:pt x="81" y="52"/>
                  </a:lnTo>
                  <a:lnTo>
                    <a:pt x="74" y="54"/>
                  </a:lnTo>
                  <a:lnTo>
                    <a:pt x="67" y="57"/>
                  </a:lnTo>
                  <a:lnTo>
                    <a:pt x="59" y="59"/>
                  </a:lnTo>
                  <a:lnTo>
                    <a:pt x="54" y="62"/>
                  </a:lnTo>
                  <a:lnTo>
                    <a:pt x="47" y="64"/>
                  </a:lnTo>
                  <a:lnTo>
                    <a:pt x="39" y="67"/>
                  </a:lnTo>
                  <a:lnTo>
                    <a:pt x="32" y="69"/>
                  </a:lnTo>
                  <a:lnTo>
                    <a:pt x="27" y="72"/>
                  </a:lnTo>
                  <a:lnTo>
                    <a:pt x="20" y="74"/>
                  </a:lnTo>
                  <a:lnTo>
                    <a:pt x="15" y="77"/>
                  </a:lnTo>
                  <a:lnTo>
                    <a:pt x="7" y="79"/>
                  </a:lnTo>
                  <a:lnTo>
                    <a:pt x="0" y="82"/>
                  </a:lnTo>
                  <a:lnTo>
                    <a:pt x="0" y="96"/>
                  </a:lnTo>
                  <a:lnTo>
                    <a:pt x="0" y="109"/>
                  </a:lnTo>
                  <a:lnTo>
                    <a:pt x="3" y="121"/>
                  </a:lnTo>
                  <a:lnTo>
                    <a:pt x="3" y="136"/>
                  </a:lnTo>
                  <a:lnTo>
                    <a:pt x="3" y="146"/>
                  </a:lnTo>
                  <a:lnTo>
                    <a:pt x="3" y="158"/>
                  </a:lnTo>
                  <a:lnTo>
                    <a:pt x="5" y="170"/>
                  </a:lnTo>
                  <a:lnTo>
                    <a:pt x="7" y="183"/>
                  </a:lnTo>
                  <a:lnTo>
                    <a:pt x="20" y="178"/>
                  </a:lnTo>
                  <a:lnTo>
                    <a:pt x="35" y="173"/>
                  </a:lnTo>
                  <a:lnTo>
                    <a:pt x="47" y="170"/>
                  </a:lnTo>
                  <a:lnTo>
                    <a:pt x="62" y="165"/>
                  </a:lnTo>
                  <a:lnTo>
                    <a:pt x="74" y="163"/>
                  </a:lnTo>
                  <a:lnTo>
                    <a:pt x="86" y="158"/>
                  </a:lnTo>
                  <a:lnTo>
                    <a:pt x="101" y="155"/>
                  </a:lnTo>
                  <a:lnTo>
                    <a:pt x="113" y="153"/>
                  </a:lnTo>
                  <a:lnTo>
                    <a:pt x="126" y="151"/>
                  </a:lnTo>
                  <a:lnTo>
                    <a:pt x="138" y="146"/>
                  </a:lnTo>
                  <a:lnTo>
                    <a:pt x="150" y="143"/>
                  </a:lnTo>
                  <a:lnTo>
                    <a:pt x="163" y="141"/>
                  </a:lnTo>
                  <a:lnTo>
                    <a:pt x="175" y="138"/>
                  </a:lnTo>
                  <a:lnTo>
                    <a:pt x="187" y="136"/>
                  </a:lnTo>
                  <a:lnTo>
                    <a:pt x="200" y="133"/>
                  </a:lnTo>
                  <a:lnTo>
                    <a:pt x="212" y="131"/>
                  </a:lnTo>
                  <a:lnTo>
                    <a:pt x="224" y="128"/>
                  </a:lnTo>
                  <a:lnTo>
                    <a:pt x="236" y="126"/>
                  </a:lnTo>
                  <a:lnTo>
                    <a:pt x="249" y="123"/>
                  </a:lnTo>
                  <a:lnTo>
                    <a:pt x="259" y="123"/>
                  </a:lnTo>
                  <a:lnTo>
                    <a:pt x="271" y="121"/>
                  </a:lnTo>
                  <a:lnTo>
                    <a:pt x="283" y="118"/>
                  </a:lnTo>
                  <a:lnTo>
                    <a:pt x="296" y="118"/>
                  </a:lnTo>
                  <a:lnTo>
                    <a:pt x="308" y="116"/>
                  </a:lnTo>
                  <a:lnTo>
                    <a:pt x="318" y="116"/>
                  </a:lnTo>
                  <a:lnTo>
                    <a:pt x="330" y="114"/>
                  </a:lnTo>
                  <a:lnTo>
                    <a:pt x="342" y="114"/>
                  </a:lnTo>
                  <a:lnTo>
                    <a:pt x="355" y="111"/>
                  </a:lnTo>
                  <a:lnTo>
                    <a:pt x="364" y="111"/>
                  </a:lnTo>
                  <a:lnTo>
                    <a:pt x="377" y="111"/>
                  </a:lnTo>
                  <a:lnTo>
                    <a:pt x="389" y="109"/>
                  </a:lnTo>
                  <a:lnTo>
                    <a:pt x="401" y="109"/>
                  </a:lnTo>
                  <a:lnTo>
                    <a:pt x="406" y="109"/>
                  </a:lnTo>
                  <a:lnTo>
                    <a:pt x="414" y="109"/>
                  </a:lnTo>
                  <a:lnTo>
                    <a:pt x="419" y="109"/>
                  </a:lnTo>
                  <a:lnTo>
                    <a:pt x="426" y="109"/>
                  </a:lnTo>
                  <a:lnTo>
                    <a:pt x="431" y="109"/>
                  </a:lnTo>
                  <a:lnTo>
                    <a:pt x="438" y="109"/>
                  </a:lnTo>
                  <a:lnTo>
                    <a:pt x="443" y="109"/>
                  </a:lnTo>
                  <a:lnTo>
                    <a:pt x="451" y="109"/>
                  </a:lnTo>
                  <a:lnTo>
                    <a:pt x="456" y="109"/>
                  </a:lnTo>
                  <a:lnTo>
                    <a:pt x="463" y="109"/>
                  </a:lnTo>
                  <a:lnTo>
                    <a:pt x="468" y="109"/>
                  </a:lnTo>
                  <a:lnTo>
                    <a:pt x="475" y="109"/>
                  </a:lnTo>
                  <a:lnTo>
                    <a:pt x="480" y="109"/>
                  </a:lnTo>
                  <a:lnTo>
                    <a:pt x="488" y="109"/>
                  </a:lnTo>
                  <a:lnTo>
                    <a:pt x="492" y="109"/>
                  </a:lnTo>
                  <a:lnTo>
                    <a:pt x="500" y="109"/>
                  </a:lnTo>
                  <a:lnTo>
                    <a:pt x="505" y="111"/>
                  </a:lnTo>
                  <a:lnTo>
                    <a:pt x="512" y="111"/>
                  </a:lnTo>
                  <a:lnTo>
                    <a:pt x="520" y="111"/>
                  </a:lnTo>
                  <a:lnTo>
                    <a:pt x="524" y="111"/>
                  </a:lnTo>
                  <a:lnTo>
                    <a:pt x="532" y="111"/>
                  </a:lnTo>
                  <a:lnTo>
                    <a:pt x="537" y="111"/>
                  </a:lnTo>
                  <a:lnTo>
                    <a:pt x="544" y="111"/>
                  </a:lnTo>
                  <a:lnTo>
                    <a:pt x="549" y="114"/>
                  </a:lnTo>
                  <a:lnTo>
                    <a:pt x="557" y="114"/>
                  </a:lnTo>
                  <a:lnTo>
                    <a:pt x="561" y="114"/>
                  </a:lnTo>
                  <a:lnTo>
                    <a:pt x="569" y="114"/>
                  </a:lnTo>
                  <a:lnTo>
                    <a:pt x="576" y="114"/>
                  </a:lnTo>
                  <a:lnTo>
                    <a:pt x="581" y="116"/>
                  </a:lnTo>
                  <a:lnTo>
                    <a:pt x="589" y="116"/>
                  </a:lnTo>
                  <a:lnTo>
                    <a:pt x="593" y="116"/>
                  </a:lnTo>
                  <a:lnTo>
                    <a:pt x="601" y="118"/>
                  </a:lnTo>
                  <a:lnTo>
                    <a:pt x="603" y="104"/>
                  </a:lnTo>
                  <a:lnTo>
                    <a:pt x="606" y="91"/>
                  </a:lnTo>
                  <a:lnTo>
                    <a:pt x="608" y="79"/>
                  </a:lnTo>
                  <a:lnTo>
                    <a:pt x="608" y="67"/>
                  </a:lnTo>
                  <a:lnTo>
                    <a:pt x="611" y="54"/>
                  </a:lnTo>
                  <a:lnTo>
                    <a:pt x="613" y="42"/>
                  </a:lnTo>
                  <a:lnTo>
                    <a:pt x="616" y="30"/>
                  </a:lnTo>
                  <a:lnTo>
                    <a:pt x="618" y="18"/>
                  </a:lnTo>
                  <a:lnTo>
                    <a:pt x="611" y="15"/>
                  </a:lnTo>
                  <a:lnTo>
                    <a:pt x="603" y="15"/>
                  </a:lnTo>
                  <a:lnTo>
                    <a:pt x="596" y="15"/>
                  </a:lnTo>
                  <a:lnTo>
                    <a:pt x="591" y="13"/>
                  </a:lnTo>
                  <a:lnTo>
                    <a:pt x="584" y="13"/>
                  </a:lnTo>
                  <a:lnTo>
                    <a:pt x="576" y="10"/>
                  </a:lnTo>
                  <a:lnTo>
                    <a:pt x="569" y="10"/>
                  </a:lnTo>
                  <a:lnTo>
                    <a:pt x="564" y="10"/>
                  </a:lnTo>
                  <a:lnTo>
                    <a:pt x="557" y="8"/>
                  </a:lnTo>
                  <a:lnTo>
                    <a:pt x="549" y="8"/>
                  </a:lnTo>
                  <a:lnTo>
                    <a:pt x="544" y="8"/>
                  </a:lnTo>
                  <a:lnTo>
                    <a:pt x="537" y="5"/>
                  </a:lnTo>
                  <a:lnTo>
                    <a:pt x="529" y="5"/>
                  </a:lnTo>
                  <a:lnTo>
                    <a:pt x="522" y="5"/>
                  </a:lnTo>
                  <a:lnTo>
                    <a:pt x="517" y="3"/>
                  </a:lnTo>
                  <a:lnTo>
                    <a:pt x="510" y="3"/>
                  </a:lnTo>
                  <a:lnTo>
                    <a:pt x="502" y="3"/>
                  </a:lnTo>
                  <a:lnTo>
                    <a:pt x="497" y="3"/>
                  </a:lnTo>
                  <a:lnTo>
                    <a:pt x="490" y="3"/>
                  </a:lnTo>
                  <a:lnTo>
                    <a:pt x="483" y="3"/>
                  </a:lnTo>
                  <a:lnTo>
                    <a:pt x="478" y="0"/>
                  </a:lnTo>
                  <a:lnTo>
                    <a:pt x="470" y="0"/>
                  </a:lnTo>
                  <a:lnTo>
                    <a:pt x="463" y="0"/>
                  </a:lnTo>
                  <a:lnTo>
                    <a:pt x="456" y="0"/>
                  </a:lnTo>
                  <a:lnTo>
                    <a:pt x="451" y="0"/>
                  </a:lnTo>
                  <a:lnTo>
                    <a:pt x="443" y="0"/>
                  </a:lnTo>
                  <a:lnTo>
                    <a:pt x="436" y="0"/>
                  </a:lnTo>
                  <a:lnTo>
                    <a:pt x="431" y="0"/>
                  </a:lnTo>
                  <a:lnTo>
                    <a:pt x="424" y="0"/>
                  </a:lnTo>
                  <a:lnTo>
                    <a:pt x="419" y="0"/>
                  </a:lnTo>
                  <a:lnTo>
                    <a:pt x="411" y="0"/>
                  </a:lnTo>
                  <a:lnTo>
                    <a:pt x="404" y="0"/>
                  </a:lnTo>
                  <a:lnTo>
                    <a:pt x="399" y="0"/>
                  </a:lnTo>
                  <a:lnTo>
                    <a:pt x="394" y="0"/>
                  </a:lnTo>
                  <a:lnTo>
                    <a:pt x="387" y="0"/>
                  </a:lnTo>
                  <a:lnTo>
                    <a:pt x="382" y="0"/>
                  </a:lnTo>
                  <a:lnTo>
                    <a:pt x="377" y="0"/>
                  </a:lnTo>
                  <a:lnTo>
                    <a:pt x="372" y="0"/>
                  </a:lnTo>
                  <a:lnTo>
                    <a:pt x="364" y="0"/>
                  </a:lnTo>
                  <a:lnTo>
                    <a:pt x="360" y="0"/>
                  </a:lnTo>
                  <a:lnTo>
                    <a:pt x="355" y="0"/>
                  </a:lnTo>
                  <a:lnTo>
                    <a:pt x="350" y="0"/>
                  </a:lnTo>
                  <a:lnTo>
                    <a:pt x="345" y="3"/>
                  </a:lnTo>
                  <a:lnTo>
                    <a:pt x="337" y="3"/>
                  </a:lnTo>
                  <a:lnTo>
                    <a:pt x="332" y="3"/>
                  </a:lnTo>
                  <a:lnTo>
                    <a:pt x="328" y="3"/>
                  </a:lnTo>
                  <a:lnTo>
                    <a:pt x="323" y="3"/>
                  </a:lnTo>
                  <a:lnTo>
                    <a:pt x="318" y="3"/>
                  </a:lnTo>
                  <a:lnTo>
                    <a:pt x="310" y="5"/>
                  </a:lnTo>
                  <a:lnTo>
                    <a:pt x="305" y="5"/>
                  </a:lnTo>
                  <a:lnTo>
                    <a:pt x="300" y="5"/>
                  </a:lnTo>
                  <a:lnTo>
                    <a:pt x="296" y="5"/>
                  </a:lnTo>
                  <a:lnTo>
                    <a:pt x="291" y="8"/>
                  </a:lnTo>
                  <a:lnTo>
                    <a:pt x="286" y="8"/>
                  </a:lnTo>
                  <a:lnTo>
                    <a:pt x="278" y="8"/>
                  </a:lnTo>
                  <a:lnTo>
                    <a:pt x="273" y="8"/>
                  </a:lnTo>
                  <a:lnTo>
                    <a:pt x="268" y="10"/>
                  </a:lnTo>
                  <a:lnTo>
                    <a:pt x="264" y="10"/>
                  </a:lnTo>
                  <a:lnTo>
                    <a:pt x="259" y="10"/>
                  </a:lnTo>
                  <a:lnTo>
                    <a:pt x="254" y="13"/>
                  </a:lnTo>
                  <a:lnTo>
                    <a:pt x="249" y="13"/>
                  </a:lnTo>
                  <a:lnTo>
                    <a:pt x="244" y="13"/>
                  </a:lnTo>
                  <a:lnTo>
                    <a:pt x="236" y="15"/>
                  </a:lnTo>
                  <a:lnTo>
                    <a:pt x="232" y="1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343" name="Freeform 7"/>
            <p:cNvSpPr>
              <a:spLocks/>
            </p:cNvSpPr>
            <p:nvPr/>
          </p:nvSpPr>
          <p:spPr bwMode="auto">
            <a:xfrm>
              <a:off x="5268" y="621"/>
              <a:ext cx="5" cy="11"/>
            </a:xfrm>
            <a:custGeom>
              <a:avLst/>
              <a:gdLst>
                <a:gd name="T0" fmla="*/ 2 w 5"/>
                <a:gd name="T1" fmla="*/ 0 h 7"/>
                <a:gd name="T2" fmla="*/ 2 w 5"/>
                <a:gd name="T3" fmla="*/ 0 h 7"/>
                <a:gd name="T4" fmla="*/ 0 w 5"/>
                <a:gd name="T5" fmla="*/ 0 h 7"/>
                <a:gd name="T6" fmla="*/ 0 w 5"/>
                <a:gd name="T7" fmla="*/ 2 h 7"/>
                <a:gd name="T8" fmla="*/ 0 w 5"/>
                <a:gd name="T9" fmla="*/ 2 h 7"/>
                <a:gd name="T10" fmla="*/ 0 w 5"/>
                <a:gd name="T11" fmla="*/ 5 h 7"/>
                <a:gd name="T12" fmla="*/ 0 w 5"/>
                <a:gd name="T13" fmla="*/ 7 h 7"/>
                <a:gd name="T14" fmla="*/ 2 w 5"/>
                <a:gd name="T15" fmla="*/ 7 h 7"/>
                <a:gd name="T16" fmla="*/ 5 w 5"/>
                <a:gd name="T17" fmla="*/ 7 h 7"/>
                <a:gd name="T18" fmla="*/ 2 w 5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7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5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344" name="Freeform 8"/>
            <p:cNvSpPr>
              <a:spLocks/>
            </p:cNvSpPr>
            <p:nvPr/>
          </p:nvSpPr>
          <p:spPr bwMode="auto">
            <a:xfrm>
              <a:off x="5270" y="616"/>
              <a:ext cx="54" cy="16"/>
            </a:xfrm>
            <a:custGeom>
              <a:avLst/>
              <a:gdLst>
                <a:gd name="T0" fmla="*/ 54 w 54"/>
                <a:gd name="T1" fmla="*/ 0 h 10"/>
                <a:gd name="T2" fmla="*/ 54 w 54"/>
                <a:gd name="T3" fmla="*/ 0 h 10"/>
                <a:gd name="T4" fmla="*/ 49 w 54"/>
                <a:gd name="T5" fmla="*/ 0 h 10"/>
                <a:gd name="T6" fmla="*/ 47 w 54"/>
                <a:gd name="T7" fmla="*/ 0 h 10"/>
                <a:gd name="T8" fmla="*/ 45 w 54"/>
                <a:gd name="T9" fmla="*/ 0 h 10"/>
                <a:gd name="T10" fmla="*/ 40 w 54"/>
                <a:gd name="T11" fmla="*/ 0 h 10"/>
                <a:gd name="T12" fmla="*/ 37 w 54"/>
                <a:gd name="T13" fmla="*/ 0 h 10"/>
                <a:gd name="T14" fmla="*/ 35 w 54"/>
                <a:gd name="T15" fmla="*/ 0 h 10"/>
                <a:gd name="T16" fmla="*/ 30 w 54"/>
                <a:gd name="T17" fmla="*/ 0 h 10"/>
                <a:gd name="T18" fmla="*/ 27 w 54"/>
                <a:gd name="T19" fmla="*/ 0 h 10"/>
                <a:gd name="T20" fmla="*/ 25 w 54"/>
                <a:gd name="T21" fmla="*/ 0 h 10"/>
                <a:gd name="T22" fmla="*/ 20 w 54"/>
                <a:gd name="T23" fmla="*/ 0 h 10"/>
                <a:gd name="T24" fmla="*/ 17 w 54"/>
                <a:gd name="T25" fmla="*/ 0 h 10"/>
                <a:gd name="T26" fmla="*/ 15 w 54"/>
                <a:gd name="T27" fmla="*/ 0 h 10"/>
                <a:gd name="T28" fmla="*/ 10 w 54"/>
                <a:gd name="T29" fmla="*/ 3 h 10"/>
                <a:gd name="T30" fmla="*/ 8 w 54"/>
                <a:gd name="T31" fmla="*/ 3 h 10"/>
                <a:gd name="T32" fmla="*/ 5 w 54"/>
                <a:gd name="T33" fmla="*/ 3 h 10"/>
                <a:gd name="T34" fmla="*/ 0 w 54"/>
                <a:gd name="T35" fmla="*/ 3 h 10"/>
                <a:gd name="T36" fmla="*/ 3 w 54"/>
                <a:gd name="T37" fmla="*/ 10 h 10"/>
                <a:gd name="T38" fmla="*/ 5 w 54"/>
                <a:gd name="T39" fmla="*/ 10 h 10"/>
                <a:gd name="T40" fmla="*/ 8 w 54"/>
                <a:gd name="T41" fmla="*/ 10 h 10"/>
                <a:gd name="T42" fmla="*/ 13 w 54"/>
                <a:gd name="T43" fmla="*/ 10 h 10"/>
                <a:gd name="T44" fmla="*/ 15 w 54"/>
                <a:gd name="T45" fmla="*/ 10 h 10"/>
                <a:gd name="T46" fmla="*/ 17 w 54"/>
                <a:gd name="T47" fmla="*/ 10 h 10"/>
                <a:gd name="T48" fmla="*/ 22 w 54"/>
                <a:gd name="T49" fmla="*/ 8 h 10"/>
                <a:gd name="T50" fmla="*/ 25 w 54"/>
                <a:gd name="T51" fmla="*/ 8 h 10"/>
                <a:gd name="T52" fmla="*/ 27 w 54"/>
                <a:gd name="T53" fmla="*/ 8 h 10"/>
                <a:gd name="T54" fmla="*/ 30 w 54"/>
                <a:gd name="T55" fmla="*/ 8 h 10"/>
                <a:gd name="T56" fmla="*/ 35 w 54"/>
                <a:gd name="T57" fmla="*/ 8 h 10"/>
                <a:gd name="T58" fmla="*/ 37 w 54"/>
                <a:gd name="T59" fmla="*/ 8 h 10"/>
                <a:gd name="T60" fmla="*/ 40 w 54"/>
                <a:gd name="T61" fmla="*/ 8 h 10"/>
                <a:gd name="T62" fmla="*/ 45 w 54"/>
                <a:gd name="T63" fmla="*/ 8 h 10"/>
                <a:gd name="T64" fmla="*/ 47 w 54"/>
                <a:gd name="T65" fmla="*/ 8 h 10"/>
                <a:gd name="T66" fmla="*/ 49 w 54"/>
                <a:gd name="T67" fmla="*/ 8 h 10"/>
                <a:gd name="T68" fmla="*/ 54 w 54"/>
                <a:gd name="T69" fmla="*/ 8 h 10"/>
                <a:gd name="T70" fmla="*/ 54 w 54"/>
                <a:gd name="T71" fmla="*/ 8 h 10"/>
                <a:gd name="T72" fmla="*/ 54 w 54"/>
                <a:gd name="T7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4" h="10">
                  <a:moveTo>
                    <a:pt x="54" y="0"/>
                  </a:moveTo>
                  <a:lnTo>
                    <a:pt x="54" y="0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5" y="0"/>
                  </a:lnTo>
                  <a:lnTo>
                    <a:pt x="40" y="0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0" y="3"/>
                  </a:lnTo>
                  <a:lnTo>
                    <a:pt x="8" y="3"/>
                  </a:lnTo>
                  <a:lnTo>
                    <a:pt x="5" y="3"/>
                  </a:lnTo>
                  <a:lnTo>
                    <a:pt x="0" y="3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8" y="10"/>
                  </a:lnTo>
                  <a:lnTo>
                    <a:pt x="13" y="10"/>
                  </a:lnTo>
                  <a:lnTo>
                    <a:pt x="15" y="10"/>
                  </a:lnTo>
                  <a:lnTo>
                    <a:pt x="17" y="10"/>
                  </a:lnTo>
                  <a:lnTo>
                    <a:pt x="22" y="8"/>
                  </a:lnTo>
                  <a:lnTo>
                    <a:pt x="25" y="8"/>
                  </a:lnTo>
                  <a:lnTo>
                    <a:pt x="27" y="8"/>
                  </a:lnTo>
                  <a:lnTo>
                    <a:pt x="30" y="8"/>
                  </a:lnTo>
                  <a:lnTo>
                    <a:pt x="35" y="8"/>
                  </a:lnTo>
                  <a:lnTo>
                    <a:pt x="37" y="8"/>
                  </a:lnTo>
                  <a:lnTo>
                    <a:pt x="40" y="8"/>
                  </a:lnTo>
                  <a:lnTo>
                    <a:pt x="45" y="8"/>
                  </a:lnTo>
                  <a:lnTo>
                    <a:pt x="47" y="8"/>
                  </a:lnTo>
                  <a:lnTo>
                    <a:pt x="49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345" name="Freeform 9"/>
            <p:cNvSpPr>
              <a:spLocks/>
            </p:cNvSpPr>
            <p:nvPr/>
          </p:nvSpPr>
          <p:spPr bwMode="auto">
            <a:xfrm>
              <a:off x="5324" y="612"/>
              <a:ext cx="205" cy="28"/>
            </a:xfrm>
            <a:custGeom>
              <a:avLst/>
              <a:gdLst>
                <a:gd name="T0" fmla="*/ 200 w 205"/>
                <a:gd name="T1" fmla="*/ 10 h 17"/>
                <a:gd name="T2" fmla="*/ 188 w 205"/>
                <a:gd name="T3" fmla="*/ 7 h 17"/>
                <a:gd name="T4" fmla="*/ 175 w 205"/>
                <a:gd name="T5" fmla="*/ 7 h 17"/>
                <a:gd name="T6" fmla="*/ 160 w 205"/>
                <a:gd name="T7" fmla="*/ 5 h 17"/>
                <a:gd name="T8" fmla="*/ 148 w 205"/>
                <a:gd name="T9" fmla="*/ 5 h 17"/>
                <a:gd name="T10" fmla="*/ 136 w 205"/>
                <a:gd name="T11" fmla="*/ 5 h 17"/>
                <a:gd name="T12" fmla="*/ 123 w 205"/>
                <a:gd name="T13" fmla="*/ 2 h 17"/>
                <a:gd name="T14" fmla="*/ 111 w 205"/>
                <a:gd name="T15" fmla="*/ 2 h 17"/>
                <a:gd name="T16" fmla="*/ 99 w 205"/>
                <a:gd name="T17" fmla="*/ 2 h 17"/>
                <a:gd name="T18" fmla="*/ 87 w 205"/>
                <a:gd name="T19" fmla="*/ 2 h 17"/>
                <a:gd name="T20" fmla="*/ 74 w 205"/>
                <a:gd name="T21" fmla="*/ 0 h 17"/>
                <a:gd name="T22" fmla="*/ 62 w 205"/>
                <a:gd name="T23" fmla="*/ 0 h 17"/>
                <a:gd name="T24" fmla="*/ 50 w 205"/>
                <a:gd name="T25" fmla="*/ 0 h 17"/>
                <a:gd name="T26" fmla="*/ 37 w 205"/>
                <a:gd name="T27" fmla="*/ 0 h 17"/>
                <a:gd name="T28" fmla="*/ 25 w 205"/>
                <a:gd name="T29" fmla="*/ 0 h 17"/>
                <a:gd name="T30" fmla="*/ 13 w 205"/>
                <a:gd name="T31" fmla="*/ 0 h 17"/>
                <a:gd name="T32" fmla="*/ 0 w 205"/>
                <a:gd name="T33" fmla="*/ 2 h 17"/>
                <a:gd name="T34" fmla="*/ 5 w 205"/>
                <a:gd name="T35" fmla="*/ 10 h 17"/>
                <a:gd name="T36" fmla="*/ 18 w 205"/>
                <a:gd name="T37" fmla="*/ 10 h 17"/>
                <a:gd name="T38" fmla="*/ 30 w 205"/>
                <a:gd name="T39" fmla="*/ 7 h 17"/>
                <a:gd name="T40" fmla="*/ 42 w 205"/>
                <a:gd name="T41" fmla="*/ 7 h 17"/>
                <a:gd name="T42" fmla="*/ 55 w 205"/>
                <a:gd name="T43" fmla="*/ 7 h 17"/>
                <a:gd name="T44" fmla="*/ 67 w 205"/>
                <a:gd name="T45" fmla="*/ 7 h 17"/>
                <a:gd name="T46" fmla="*/ 79 w 205"/>
                <a:gd name="T47" fmla="*/ 10 h 17"/>
                <a:gd name="T48" fmla="*/ 91 w 205"/>
                <a:gd name="T49" fmla="*/ 10 h 17"/>
                <a:gd name="T50" fmla="*/ 104 w 205"/>
                <a:gd name="T51" fmla="*/ 10 h 17"/>
                <a:gd name="T52" fmla="*/ 116 w 205"/>
                <a:gd name="T53" fmla="*/ 10 h 17"/>
                <a:gd name="T54" fmla="*/ 131 w 205"/>
                <a:gd name="T55" fmla="*/ 12 h 17"/>
                <a:gd name="T56" fmla="*/ 143 w 205"/>
                <a:gd name="T57" fmla="*/ 12 h 17"/>
                <a:gd name="T58" fmla="*/ 156 w 205"/>
                <a:gd name="T59" fmla="*/ 12 h 17"/>
                <a:gd name="T60" fmla="*/ 168 w 205"/>
                <a:gd name="T61" fmla="*/ 14 h 17"/>
                <a:gd name="T62" fmla="*/ 180 w 205"/>
                <a:gd name="T63" fmla="*/ 14 h 17"/>
                <a:gd name="T64" fmla="*/ 192 w 205"/>
                <a:gd name="T65" fmla="*/ 17 h 17"/>
                <a:gd name="T66" fmla="*/ 205 w 205"/>
                <a:gd name="T67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5" h="17">
                  <a:moveTo>
                    <a:pt x="197" y="12"/>
                  </a:moveTo>
                  <a:lnTo>
                    <a:pt x="200" y="10"/>
                  </a:lnTo>
                  <a:lnTo>
                    <a:pt x="195" y="10"/>
                  </a:lnTo>
                  <a:lnTo>
                    <a:pt x="188" y="7"/>
                  </a:lnTo>
                  <a:lnTo>
                    <a:pt x="180" y="7"/>
                  </a:lnTo>
                  <a:lnTo>
                    <a:pt x="175" y="7"/>
                  </a:lnTo>
                  <a:lnTo>
                    <a:pt x="168" y="7"/>
                  </a:lnTo>
                  <a:lnTo>
                    <a:pt x="160" y="5"/>
                  </a:lnTo>
                  <a:lnTo>
                    <a:pt x="156" y="5"/>
                  </a:lnTo>
                  <a:lnTo>
                    <a:pt x="148" y="5"/>
                  </a:lnTo>
                  <a:lnTo>
                    <a:pt x="143" y="5"/>
                  </a:lnTo>
                  <a:lnTo>
                    <a:pt x="136" y="5"/>
                  </a:lnTo>
                  <a:lnTo>
                    <a:pt x="131" y="2"/>
                  </a:lnTo>
                  <a:lnTo>
                    <a:pt x="123" y="2"/>
                  </a:lnTo>
                  <a:lnTo>
                    <a:pt x="119" y="2"/>
                  </a:lnTo>
                  <a:lnTo>
                    <a:pt x="111" y="2"/>
                  </a:lnTo>
                  <a:lnTo>
                    <a:pt x="104" y="2"/>
                  </a:lnTo>
                  <a:lnTo>
                    <a:pt x="99" y="2"/>
                  </a:lnTo>
                  <a:lnTo>
                    <a:pt x="91" y="2"/>
                  </a:lnTo>
                  <a:lnTo>
                    <a:pt x="87" y="2"/>
                  </a:lnTo>
                  <a:lnTo>
                    <a:pt x="79" y="0"/>
                  </a:lnTo>
                  <a:lnTo>
                    <a:pt x="74" y="0"/>
                  </a:lnTo>
                  <a:lnTo>
                    <a:pt x="67" y="0"/>
                  </a:lnTo>
                  <a:lnTo>
                    <a:pt x="62" y="0"/>
                  </a:lnTo>
                  <a:lnTo>
                    <a:pt x="55" y="0"/>
                  </a:lnTo>
                  <a:lnTo>
                    <a:pt x="50" y="0"/>
                  </a:lnTo>
                  <a:lnTo>
                    <a:pt x="42" y="0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5" y="2"/>
                  </a:lnTo>
                  <a:lnTo>
                    <a:pt x="0" y="2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13" y="10"/>
                  </a:lnTo>
                  <a:lnTo>
                    <a:pt x="18" y="10"/>
                  </a:lnTo>
                  <a:lnTo>
                    <a:pt x="25" y="7"/>
                  </a:lnTo>
                  <a:lnTo>
                    <a:pt x="30" y="7"/>
                  </a:lnTo>
                  <a:lnTo>
                    <a:pt x="37" y="7"/>
                  </a:lnTo>
                  <a:lnTo>
                    <a:pt x="42" y="7"/>
                  </a:lnTo>
                  <a:lnTo>
                    <a:pt x="50" y="7"/>
                  </a:lnTo>
                  <a:lnTo>
                    <a:pt x="55" y="7"/>
                  </a:lnTo>
                  <a:lnTo>
                    <a:pt x="62" y="7"/>
                  </a:lnTo>
                  <a:lnTo>
                    <a:pt x="67" y="7"/>
                  </a:lnTo>
                  <a:lnTo>
                    <a:pt x="74" y="10"/>
                  </a:lnTo>
                  <a:lnTo>
                    <a:pt x="79" y="10"/>
                  </a:lnTo>
                  <a:lnTo>
                    <a:pt x="87" y="10"/>
                  </a:lnTo>
                  <a:lnTo>
                    <a:pt x="91" y="10"/>
                  </a:lnTo>
                  <a:lnTo>
                    <a:pt x="99" y="10"/>
                  </a:lnTo>
                  <a:lnTo>
                    <a:pt x="104" y="10"/>
                  </a:lnTo>
                  <a:lnTo>
                    <a:pt x="111" y="10"/>
                  </a:lnTo>
                  <a:lnTo>
                    <a:pt x="116" y="10"/>
                  </a:lnTo>
                  <a:lnTo>
                    <a:pt x="123" y="10"/>
                  </a:lnTo>
                  <a:lnTo>
                    <a:pt x="131" y="12"/>
                  </a:lnTo>
                  <a:lnTo>
                    <a:pt x="136" y="12"/>
                  </a:lnTo>
                  <a:lnTo>
                    <a:pt x="143" y="12"/>
                  </a:lnTo>
                  <a:lnTo>
                    <a:pt x="148" y="12"/>
                  </a:lnTo>
                  <a:lnTo>
                    <a:pt x="156" y="12"/>
                  </a:lnTo>
                  <a:lnTo>
                    <a:pt x="160" y="14"/>
                  </a:lnTo>
                  <a:lnTo>
                    <a:pt x="168" y="14"/>
                  </a:lnTo>
                  <a:lnTo>
                    <a:pt x="173" y="14"/>
                  </a:lnTo>
                  <a:lnTo>
                    <a:pt x="180" y="14"/>
                  </a:lnTo>
                  <a:lnTo>
                    <a:pt x="188" y="17"/>
                  </a:lnTo>
                  <a:lnTo>
                    <a:pt x="192" y="17"/>
                  </a:lnTo>
                  <a:lnTo>
                    <a:pt x="200" y="17"/>
                  </a:lnTo>
                  <a:lnTo>
                    <a:pt x="205" y="14"/>
                  </a:lnTo>
                  <a:lnTo>
                    <a:pt x="197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346" name="Freeform 10"/>
            <p:cNvSpPr>
              <a:spLocks/>
            </p:cNvSpPr>
            <p:nvPr/>
          </p:nvSpPr>
          <p:spPr bwMode="auto">
            <a:xfrm>
              <a:off x="5521" y="462"/>
              <a:ext cx="23" cy="174"/>
            </a:xfrm>
            <a:custGeom>
              <a:avLst/>
              <a:gdLst>
                <a:gd name="T0" fmla="*/ 18 w 23"/>
                <a:gd name="T1" fmla="*/ 9 h 105"/>
                <a:gd name="T2" fmla="*/ 15 w 23"/>
                <a:gd name="T3" fmla="*/ 5 h 105"/>
                <a:gd name="T4" fmla="*/ 15 w 23"/>
                <a:gd name="T5" fmla="*/ 9 h 105"/>
                <a:gd name="T6" fmla="*/ 13 w 23"/>
                <a:gd name="T7" fmla="*/ 17 h 105"/>
                <a:gd name="T8" fmla="*/ 13 w 23"/>
                <a:gd name="T9" fmla="*/ 22 h 105"/>
                <a:gd name="T10" fmla="*/ 10 w 23"/>
                <a:gd name="T11" fmla="*/ 29 h 105"/>
                <a:gd name="T12" fmla="*/ 10 w 23"/>
                <a:gd name="T13" fmla="*/ 34 h 105"/>
                <a:gd name="T14" fmla="*/ 10 w 23"/>
                <a:gd name="T15" fmla="*/ 41 h 105"/>
                <a:gd name="T16" fmla="*/ 8 w 23"/>
                <a:gd name="T17" fmla="*/ 46 h 105"/>
                <a:gd name="T18" fmla="*/ 8 w 23"/>
                <a:gd name="T19" fmla="*/ 54 h 105"/>
                <a:gd name="T20" fmla="*/ 5 w 23"/>
                <a:gd name="T21" fmla="*/ 61 h 105"/>
                <a:gd name="T22" fmla="*/ 5 w 23"/>
                <a:gd name="T23" fmla="*/ 66 h 105"/>
                <a:gd name="T24" fmla="*/ 5 w 23"/>
                <a:gd name="T25" fmla="*/ 73 h 105"/>
                <a:gd name="T26" fmla="*/ 3 w 23"/>
                <a:gd name="T27" fmla="*/ 78 h 105"/>
                <a:gd name="T28" fmla="*/ 3 w 23"/>
                <a:gd name="T29" fmla="*/ 86 h 105"/>
                <a:gd name="T30" fmla="*/ 0 w 23"/>
                <a:gd name="T31" fmla="*/ 91 h 105"/>
                <a:gd name="T32" fmla="*/ 0 w 23"/>
                <a:gd name="T33" fmla="*/ 98 h 105"/>
                <a:gd name="T34" fmla="*/ 0 w 23"/>
                <a:gd name="T35" fmla="*/ 103 h 105"/>
                <a:gd name="T36" fmla="*/ 8 w 23"/>
                <a:gd name="T37" fmla="*/ 105 h 105"/>
                <a:gd name="T38" fmla="*/ 8 w 23"/>
                <a:gd name="T39" fmla="*/ 98 h 105"/>
                <a:gd name="T40" fmla="*/ 10 w 23"/>
                <a:gd name="T41" fmla="*/ 93 h 105"/>
                <a:gd name="T42" fmla="*/ 10 w 23"/>
                <a:gd name="T43" fmla="*/ 86 h 105"/>
                <a:gd name="T44" fmla="*/ 10 w 23"/>
                <a:gd name="T45" fmla="*/ 81 h 105"/>
                <a:gd name="T46" fmla="*/ 13 w 23"/>
                <a:gd name="T47" fmla="*/ 73 h 105"/>
                <a:gd name="T48" fmla="*/ 13 w 23"/>
                <a:gd name="T49" fmla="*/ 69 h 105"/>
                <a:gd name="T50" fmla="*/ 15 w 23"/>
                <a:gd name="T51" fmla="*/ 61 h 105"/>
                <a:gd name="T52" fmla="*/ 15 w 23"/>
                <a:gd name="T53" fmla="*/ 56 h 105"/>
                <a:gd name="T54" fmla="*/ 15 w 23"/>
                <a:gd name="T55" fmla="*/ 49 h 105"/>
                <a:gd name="T56" fmla="*/ 18 w 23"/>
                <a:gd name="T57" fmla="*/ 41 h 105"/>
                <a:gd name="T58" fmla="*/ 18 w 23"/>
                <a:gd name="T59" fmla="*/ 37 h 105"/>
                <a:gd name="T60" fmla="*/ 20 w 23"/>
                <a:gd name="T61" fmla="*/ 29 h 105"/>
                <a:gd name="T62" fmla="*/ 20 w 23"/>
                <a:gd name="T63" fmla="*/ 24 h 105"/>
                <a:gd name="T64" fmla="*/ 20 w 23"/>
                <a:gd name="T65" fmla="*/ 17 h 105"/>
                <a:gd name="T66" fmla="*/ 23 w 23"/>
                <a:gd name="T67" fmla="*/ 12 h 105"/>
                <a:gd name="T68" fmla="*/ 23 w 23"/>
                <a:gd name="T69" fmla="*/ 5 h 105"/>
                <a:gd name="T70" fmla="*/ 20 w 23"/>
                <a:gd name="T71" fmla="*/ 0 h 105"/>
                <a:gd name="T72" fmla="*/ 18 w 23"/>
                <a:gd name="T73" fmla="*/ 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" h="105">
                  <a:moveTo>
                    <a:pt x="18" y="9"/>
                  </a:moveTo>
                  <a:lnTo>
                    <a:pt x="15" y="5"/>
                  </a:lnTo>
                  <a:lnTo>
                    <a:pt x="15" y="9"/>
                  </a:lnTo>
                  <a:lnTo>
                    <a:pt x="13" y="17"/>
                  </a:lnTo>
                  <a:lnTo>
                    <a:pt x="13" y="22"/>
                  </a:lnTo>
                  <a:lnTo>
                    <a:pt x="10" y="29"/>
                  </a:lnTo>
                  <a:lnTo>
                    <a:pt x="10" y="34"/>
                  </a:lnTo>
                  <a:lnTo>
                    <a:pt x="10" y="41"/>
                  </a:lnTo>
                  <a:lnTo>
                    <a:pt x="8" y="46"/>
                  </a:lnTo>
                  <a:lnTo>
                    <a:pt x="8" y="54"/>
                  </a:lnTo>
                  <a:lnTo>
                    <a:pt x="5" y="61"/>
                  </a:lnTo>
                  <a:lnTo>
                    <a:pt x="5" y="66"/>
                  </a:lnTo>
                  <a:lnTo>
                    <a:pt x="5" y="73"/>
                  </a:lnTo>
                  <a:lnTo>
                    <a:pt x="3" y="78"/>
                  </a:lnTo>
                  <a:lnTo>
                    <a:pt x="3" y="86"/>
                  </a:lnTo>
                  <a:lnTo>
                    <a:pt x="0" y="91"/>
                  </a:lnTo>
                  <a:lnTo>
                    <a:pt x="0" y="98"/>
                  </a:lnTo>
                  <a:lnTo>
                    <a:pt x="0" y="103"/>
                  </a:lnTo>
                  <a:lnTo>
                    <a:pt x="8" y="105"/>
                  </a:lnTo>
                  <a:lnTo>
                    <a:pt x="8" y="98"/>
                  </a:lnTo>
                  <a:lnTo>
                    <a:pt x="10" y="93"/>
                  </a:lnTo>
                  <a:lnTo>
                    <a:pt x="10" y="86"/>
                  </a:lnTo>
                  <a:lnTo>
                    <a:pt x="10" y="81"/>
                  </a:lnTo>
                  <a:lnTo>
                    <a:pt x="13" y="73"/>
                  </a:lnTo>
                  <a:lnTo>
                    <a:pt x="13" y="69"/>
                  </a:lnTo>
                  <a:lnTo>
                    <a:pt x="15" y="61"/>
                  </a:lnTo>
                  <a:lnTo>
                    <a:pt x="15" y="56"/>
                  </a:lnTo>
                  <a:lnTo>
                    <a:pt x="15" y="49"/>
                  </a:lnTo>
                  <a:lnTo>
                    <a:pt x="18" y="41"/>
                  </a:lnTo>
                  <a:lnTo>
                    <a:pt x="18" y="37"/>
                  </a:lnTo>
                  <a:lnTo>
                    <a:pt x="20" y="29"/>
                  </a:lnTo>
                  <a:lnTo>
                    <a:pt x="20" y="24"/>
                  </a:lnTo>
                  <a:lnTo>
                    <a:pt x="20" y="17"/>
                  </a:lnTo>
                  <a:lnTo>
                    <a:pt x="23" y="12"/>
                  </a:lnTo>
                  <a:lnTo>
                    <a:pt x="23" y="5"/>
                  </a:lnTo>
                  <a:lnTo>
                    <a:pt x="20" y="0"/>
                  </a:lnTo>
                  <a:lnTo>
                    <a:pt x="18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347" name="Freeform 11"/>
            <p:cNvSpPr>
              <a:spLocks/>
            </p:cNvSpPr>
            <p:nvPr/>
          </p:nvSpPr>
          <p:spPr bwMode="auto">
            <a:xfrm>
              <a:off x="5327" y="432"/>
              <a:ext cx="214" cy="45"/>
            </a:xfrm>
            <a:custGeom>
              <a:avLst/>
              <a:gdLst>
                <a:gd name="T0" fmla="*/ 0 w 214"/>
                <a:gd name="T1" fmla="*/ 8 h 27"/>
                <a:gd name="T2" fmla="*/ 15 w 214"/>
                <a:gd name="T3" fmla="*/ 8 h 27"/>
                <a:gd name="T4" fmla="*/ 27 w 214"/>
                <a:gd name="T5" fmla="*/ 8 h 27"/>
                <a:gd name="T6" fmla="*/ 39 w 214"/>
                <a:gd name="T7" fmla="*/ 8 h 27"/>
                <a:gd name="T8" fmla="*/ 52 w 214"/>
                <a:gd name="T9" fmla="*/ 10 h 27"/>
                <a:gd name="T10" fmla="*/ 66 w 214"/>
                <a:gd name="T11" fmla="*/ 10 h 27"/>
                <a:gd name="T12" fmla="*/ 79 w 214"/>
                <a:gd name="T13" fmla="*/ 10 h 27"/>
                <a:gd name="T14" fmla="*/ 91 w 214"/>
                <a:gd name="T15" fmla="*/ 10 h 27"/>
                <a:gd name="T16" fmla="*/ 106 w 214"/>
                <a:gd name="T17" fmla="*/ 13 h 27"/>
                <a:gd name="T18" fmla="*/ 118 w 214"/>
                <a:gd name="T19" fmla="*/ 13 h 27"/>
                <a:gd name="T20" fmla="*/ 133 w 214"/>
                <a:gd name="T21" fmla="*/ 15 h 27"/>
                <a:gd name="T22" fmla="*/ 145 w 214"/>
                <a:gd name="T23" fmla="*/ 15 h 27"/>
                <a:gd name="T24" fmla="*/ 160 w 214"/>
                <a:gd name="T25" fmla="*/ 18 h 27"/>
                <a:gd name="T26" fmla="*/ 172 w 214"/>
                <a:gd name="T27" fmla="*/ 20 h 27"/>
                <a:gd name="T28" fmla="*/ 187 w 214"/>
                <a:gd name="T29" fmla="*/ 23 h 27"/>
                <a:gd name="T30" fmla="*/ 199 w 214"/>
                <a:gd name="T31" fmla="*/ 25 h 27"/>
                <a:gd name="T32" fmla="*/ 212 w 214"/>
                <a:gd name="T33" fmla="*/ 27 h 27"/>
                <a:gd name="T34" fmla="*/ 207 w 214"/>
                <a:gd name="T35" fmla="*/ 18 h 27"/>
                <a:gd name="T36" fmla="*/ 194 w 214"/>
                <a:gd name="T37" fmla="*/ 15 h 27"/>
                <a:gd name="T38" fmla="*/ 180 w 214"/>
                <a:gd name="T39" fmla="*/ 13 h 27"/>
                <a:gd name="T40" fmla="*/ 167 w 214"/>
                <a:gd name="T41" fmla="*/ 10 h 27"/>
                <a:gd name="T42" fmla="*/ 153 w 214"/>
                <a:gd name="T43" fmla="*/ 10 h 27"/>
                <a:gd name="T44" fmla="*/ 140 w 214"/>
                <a:gd name="T45" fmla="*/ 8 h 27"/>
                <a:gd name="T46" fmla="*/ 125 w 214"/>
                <a:gd name="T47" fmla="*/ 5 h 27"/>
                <a:gd name="T48" fmla="*/ 113 w 214"/>
                <a:gd name="T49" fmla="*/ 5 h 27"/>
                <a:gd name="T50" fmla="*/ 98 w 214"/>
                <a:gd name="T51" fmla="*/ 5 h 27"/>
                <a:gd name="T52" fmla="*/ 86 w 214"/>
                <a:gd name="T53" fmla="*/ 3 h 27"/>
                <a:gd name="T54" fmla="*/ 74 w 214"/>
                <a:gd name="T55" fmla="*/ 3 h 27"/>
                <a:gd name="T56" fmla="*/ 59 w 214"/>
                <a:gd name="T57" fmla="*/ 3 h 27"/>
                <a:gd name="T58" fmla="*/ 47 w 214"/>
                <a:gd name="T59" fmla="*/ 0 h 27"/>
                <a:gd name="T60" fmla="*/ 32 w 214"/>
                <a:gd name="T61" fmla="*/ 0 h 27"/>
                <a:gd name="T62" fmla="*/ 20 w 214"/>
                <a:gd name="T63" fmla="*/ 0 h 27"/>
                <a:gd name="T64" fmla="*/ 7 w 214"/>
                <a:gd name="T65" fmla="*/ 0 h 27"/>
                <a:gd name="T66" fmla="*/ 0 w 214"/>
                <a:gd name="T6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4" h="27">
                  <a:moveTo>
                    <a:pt x="0" y="8"/>
                  </a:moveTo>
                  <a:lnTo>
                    <a:pt x="0" y="8"/>
                  </a:lnTo>
                  <a:lnTo>
                    <a:pt x="7" y="8"/>
                  </a:lnTo>
                  <a:lnTo>
                    <a:pt x="15" y="8"/>
                  </a:lnTo>
                  <a:lnTo>
                    <a:pt x="20" y="8"/>
                  </a:lnTo>
                  <a:lnTo>
                    <a:pt x="27" y="8"/>
                  </a:lnTo>
                  <a:lnTo>
                    <a:pt x="32" y="8"/>
                  </a:lnTo>
                  <a:lnTo>
                    <a:pt x="39" y="8"/>
                  </a:lnTo>
                  <a:lnTo>
                    <a:pt x="47" y="10"/>
                  </a:lnTo>
                  <a:lnTo>
                    <a:pt x="52" y="10"/>
                  </a:lnTo>
                  <a:lnTo>
                    <a:pt x="59" y="10"/>
                  </a:lnTo>
                  <a:lnTo>
                    <a:pt x="66" y="10"/>
                  </a:lnTo>
                  <a:lnTo>
                    <a:pt x="71" y="10"/>
                  </a:lnTo>
                  <a:lnTo>
                    <a:pt x="79" y="10"/>
                  </a:lnTo>
                  <a:lnTo>
                    <a:pt x="86" y="10"/>
                  </a:lnTo>
                  <a:lnTo>
                    <a:pt x="91" y="10"/>
                  </a:lnTo>
                  <a:lnTo>
                    <a:pt x="98" y="13"/>
                  </a:lnTo>
                  <a:lnTo>
                    <a:pt x="106" y="13"/>
                  </a:lnTo>
                  <a:lnTo>
                    <a:pt x="113" y="13"/>
                  </a:lnTo>
                  <a:lnTo>
                    <a:pt x="118" y="13"/>
                  </a:lnTo>
                  <a:lnTo>
                    <a:pt x="125" y="15"/>
                  </a:lnTo>
                  <a:lnTo>
                    <a:pt x="133" y="15"/>
                  </a:lnTo>
                  <a:lnTo>
                    <a:pt x="138" y="15"/>
                  </a:lnTo>
                  <a:lnTo>
                    <a:pt x="145" y="15"/>
                  </a:lnTo>
                  <a:lnTo>
                    <a:pt x="153" y="18"/>
                  </a:lnTo>
                  <a:lnTo>
                    <a:pt x="160" y="18"/>
                  </a:lnTo>
                  <a:lnTo>
                    <a:pt x="165" y="20"/>
                  </a:lnTo>
                  <a:lnTo>
                    <a:pt x="172" y="20"/>
                  </a:lnTo>
                  <a:lnTo>
                    <a:pt x="180" y="20"/>
                  </a:lnTo>
                  <a:lnTo>
                    <a:pt x="187" y="23"/>
                  </a:lnTo>
                  <a:lnTo>
                    <a:pt x="192" y="23"/>
                  </a:lnTo>
                  <a:lnTo>
                    <a:pt x="199" y="25"/>
                  </a:lnTo>
                  <a:lnTo>
                    <a:pt x="207" y="25"/>
                  </a:lnTo>
                  <a:lnTo>
                    <a:pt x="212" y="27"/>
                  </a:lnTo>
                  <a:lnTo>
                    <a:pt x="214" y="18"/>
                  </a:lnTo>
                  <a:lnTo>
                    <a:pt x="207" y="18"/>
                  </a:lnTo>
                  <a:lnTo>
                    <a:pt x="199" y="15"/>
                  </a:lnTo>
                  <a:lnTo>
                    <a:pt x="194" y="15"/>
                  </a:lnTo>
                  <a:lnTo>
                    <a:pt x="187" y="15"/>
                  </a:lnTo>
                  <a:lnTo>
                    <a:pt x="180" y="13"/>
                  </a:lnTo>
                  <a:lnTo>
                    <a:pt x="172" y="13"/>
                  </a:lnTo>
                  <a:lnTo>
                    <a:pt x="167" y="10"/>
                  </a:lnTo>
                  <a:lnTo>
                    <a:pt x="160" y="10"/>
                  </a:lnTo>
                  <a:lnTo>
                    <a:pt x="153" y="10"/>
                  </a:lnTo>
                  <a:lnTo>
                    <a:pt x="145" y="8"/>
                  </a:lnTo>
                  <a:lnTo>
                    <a:pt x="140" y="8"/>
                  </a:lnTo>
                  <a:lnTo>
                    <a:pt x="133" y="8"/>
                  </a:lnTo>
                  <a:lnTo>
                    <a:pt x="125" y="5"/>
                  </a:lnTo>
                  <a:lnTo>
                    <a:pt x="120" y="5"/>
                  </a:lnTo>
                  <a:lnTo>
                    <a:pt x="113" y="5"/>
                  </a:lnTo>
                  <a:lnTo>
                    <a:pt x="106" y="5"/>
                  </a:lnTo>
                  <a:lnTo>
                    <a:pt x="98" y="5"/>
                  </a:lnTo>
                  <a:lnTo>
                    <a:pt x="93" y="3"/>
                  </a:lnTo>
                  <a:lnTo>
                    <a:pt x="86" y="3"/>
                  </a:lnTo>
                  <a:lnTo>
                    <a:pt x="79" y="3"/>
                  </a:lnTo>
                  <a:lnTo>
                    <a:pt x="74" y="3"/>
                  </a:lnTo>
                  <a:lnTo>
                    <a:pt x="66" y="3"/>
                  </a:lnTo>
                  <a:lnTo>
                    <a:pt x="59" y="3"/>
                  </a:lnTo>
                  <a:lnTo>
                    <a:pt x="54" y="0"/>
                  </a:lnTo>
                  <a:lnTo>
                    <a:pt x="47" y="0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348" name="Freeform 12"/>
            <p:cNvSpPr>
              <a:spLocks/>
            </p:cNvSpPr>
            <p:nvPr/>
          </p:nvSpPr>
          <p:spPr bwMode="auto">
            <a:xfrm>
              <a:off x="5327" y="432"/>
              <a:ext cx="214" cy="45"/>
            </a:xfrm>
            <a:custGeom>
              <a:avLst/>
              <a:gdLst>
                <a:gd name="T0" fmla="*/ 0 w 214"/>
                <a:gd name="T1" fmla="*/ 8 h 27"/>
                <a:gd name="T2" fmla="*/ 15 w 214"/>
                <a:gd name="T3" fmla="*/ 8 h 27"/>
                <a:gd name="T4" fmla="*/ 27 w 214"/>
                <a:gd name="T5" fmla="*/ 8 h 27"/>
                <a:gd name="T6" fmla="*/ 39 w 214"/>
                <a:gd name="T7" fmla="*/ 8 h 27"/>
                <a:gd name="T8" fmla="*/ 52 w 214"/>
                <a:gd name="T9" fmla="*/ 10 h 27"/>
                <a:gd name="T10" fmla="*/ 66 w 214"/>
                <a:gd name="T11" fmla="*/ 10 h 27"/>
                <a:gd name="T12" fmla="*/ 79 w 214"/>
                <a:gd name="T13" fmla="*/ 10 h 27"/>
                <a:gd name="T14" fmla="*/ 91 w 214"/>
                <a:gd name="T15" fmla="*/ 10 h 27"/>
                <a:gd name="T16" fmla="*/ 106 w 214"/>
                <a:gd name="T17" fmla="*/ 13 h 27"/>
                <a:gd name="T18" fmla="*/ 118 w 214"/>
                <a:gd name="T19" fmla="*/ 13 h 27"/>
                <a:gd name="T20" fmla="*/ 133 w 214"/>
                <a:gd name="T21" fmla="*/ 15 h 27"/>
                <a:gd name="T22" fmla="*/ 145 w 214"/>
                <a:gd name="T23" fmla="*/ 15 h 27"/>
                <a:gd name="T24" fmla="*/ 160 w 214"/>
                <a:gd name="T25" fmla="*/ 18 h 27"/>
                <a:gd name="T26" fmla="*/ 172 w 214"/>
                <a:gd name="T27" fmla="*/ 20 h 27"/>
                <a:gd name="T28" fmla="*/ 187 w 214"/>
                <a:gd name="T29" fmla="*/ 23 h 27"/>
                <a:gd name="T30" fmla="*/ 199 w 214"/>
                <a:gd name="T31" fmla="*/ 25 h 27"/>
                <a:gd name="T32" fmla="*/ 212 w 214"/>
                <a:gd name="T33" fmla="*/ 27 h 27"/>
                <a:gd name="T34" fmla="*/ 207 w 214"/>
                <a:gd name="T35" fmla="*/ 18 h 27"/>
                <a:gd name="T36" fmla="*/ 194 w 214"/>
                <a:gd name="T37" fmla="*/ 15 h 27"/>
                <a:gd name="T38" fmla="*/ 180 w 214"/>
                <a:gd name="T39" fmla="*/ 13 h 27"/>
                <a:gd name="T40" fmla="*/ 167 w 214"/>
                <a:gd name="T41" fmla="*/ 10 h 27"/>
                <a:gd name="T42" fmla="*/ 153 w 214"/>
                <a:gd name="T43" fmla="*/ 10 h 27"/>
                <a:gd name="T44" fmla="*/ 140 w 214"/>
                <a:gd name="T45" fmla="*/ 8 h 27"/>
                <a:gd name="T46" fmla="*/ 125 w 214"/>
                <a:gd name="T47" fmla="*/ 5 h 27"/>
                <a:gd name="T48" fmla="*/ 113 w 214"/>
                <a:gd name="T49" fmla="*/ 5 h 27"/>
                <a:gd name="T50" fmla="*/ 98 w 214"/>
                <a:gd name="T51" fmla="*/ 5 h 27"/>
                <a:gd name="T52" fmla="*/ 86 w 214"/>
                <a:gd name="T53" fmla="*/ 3 h 27"/>
                <a:gd name="T54" fmla="*/ 74 w 214"/>
                <a:gd name="T55" fmla="*/ 3 h 27"/>
                <a:gd name="T56" fmla="*/ 59 w 214"/>
                <a:gd name="T57" fmla="*/ 3 h 27"/>
                <a:gd name="T58" fmla="*/ 47 w 214"/>
                <a:gd name="T59" fmla="*/ 0 h 27"/>
                <a:gd name="T60" fmla="*/ 32 w 214"/>
                <a:gd name="T61" fmla="*/ 0 h 27"/>
                <a:gd name="T62" fmla="*/ 20 w 214"/>
                <a:gd name="T63" fmla="*/ 0 h 27"/>
                <a:gd name="T64" fmla="*/ 7 w 214"/>
                <a:gd name="T65" fmla="*/ 0 h 27"/>
                <a:gd name="T66" fmla="*/ 0 w 214"/>
                <a:gd name="T6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4" h="27">
                  <a:moveTo>
                    <a:pt x="0" y="8"/>
                  </a:moveTo>
                  <a:lnTo>
                    <a:pt x="0" y="8"/>
                  </a:lnTo>
                  <a:lnTo>
                    <a:pt x="7" y="8"/>
                  </a:lnTo>
                  <a:lnTo>
                    <a:pt x="15" y="8"/>
                  </a:lnTo>
                  <a:lnTo>
                    <a:pt x="20" y="8"/>
                  </a:lnTo>
                  <a:lnTo>
                    <a:pt x="27" y="8"/>
                  </a:lnTo>
                  <a:lnTo>
                    <a:pt x="32" y="8"/>
                  </a:lnTo>
                  <a:lnTo>
                    <a:pt x="39" y="8"/>
                  </a:lnTo>
                  <a:lnTo>
                    <a:pt x="47" y="10"/>
                  </a:lnTo>
                  <a:lnTo>
                    <a:pt x="52" y="10"/>
                  </a:lnTo>
                  <a:lnTo>
                    <a:pt x="59" y="10"/>
                  </a:lnTo>
                  <a:lnTo>
                    <a:pt x="66" y="10"/>
                  </a:lnTo>
                  <a:lnTo>
                    <a:pt x="71" y="10"/>
                  </a:lnTo>
                  <a:lnTo>
                    <a:pt x="79" y="10"/>
                  </a:lnTo>
                  <a:lnTo>
                    <a:pt x="86" y="10"/>
                  </a:lnTo>
                  <a:lnTo>
                    <a:pt x="91" y="10"/>
                  </a:lnTo>
                  <a:lnTo>
                    <a:pt x="98" y="13"/>
                  </a:lnTo>
                  <a:lnTo>
                    <a:pt x="106" y="13"/>
                  </a:lnTo>
                  <a:lnTo>
                    <a:pt x="113" y="13"/>
                  </a:lnTo>
                  <a:lnTo>
                    <a:pt x="118" y="13"/>
                  </a:lnTo>
                  <a:lnTo>
                    <a:pt x="125" y="15"/>
                  </a:lnTo>
                  <a:lnTo>
                    <a:pt x="133" y="15"/>
                  </a:lnTo>
                  <a:lnTo>
                    <a:pt x="138" y="15"/>
                  </a:lnTo>
                  <a:lnTo>
                    <a:pt x="145" y="15"/>
                  </a:lnTo>
                  <a:lnTo>
                    <a:pt x="153" y="18"/>
                  </a:lnTo>
                  <a:lnTo>
                    <a:pt x="160" y="18"/>
                  </a:lnTo>
                  <a:lnTo>
                    <a:pt x="165" y="20"/>
                  </a:lnTo>
                  <a:lnTo>
                    <a:pt x="172" y="20"/>
                  </a:lnTo>
                  <a:lnTo>
                    <a:pt x="180" y="20"/>
                  </a:lnTo>
                  <a:lnTo>
                    <a:pt x="187" y="23"/>
                  </a:lnTo>
                  <a:lnTo>
                    <a:pt x="192" y="23"/>
                  </a:lnTo>
                  <a:lnTo>
                    <a:pt x="199" y="25"/>
                  </a:lnTo>
                  <a:lnTo>
                    <a:pt x="207" y="25"/>
                  </a:lnTo>
                  <a:lnTo>
                    <a:pt x="212" y="27"/>
                  </a:lnTo>
                  <a:lnTo>
                    <a:pt x="214" y="18"/>
                  </a:lnTo>
                  <a:lnTo>
                    <a:pt x="207" y="18"/>
                  </a:lnTo>
                  <a:lnTo>
                    <a:pt x="199" y="15"/>
                  </a:lnTo>
                  <a:lnTo>
                    <a:pt x="194" y="15"/>
                  </a:lnTo>
                  <a:lnTo>
                    <a:pt x="187" y="15"/>
                  </a:lnTo>
                  <a:lnTo>
                    <a:pt x="180" y="13"/>
                  </a:lnTo>
                  <a:lnTo>
                    <a:pt x="172" y="13"/>
                  </a:lnTo>
                  <a:lnTo>
                    <a:pt x="167" y="10"/>
                  </a:lnTo>
                  <a:lnTo>
                    <a:pt x="160" y="10"/>
                  </a:lnTo>
                  <a:lnTo>
                    <a:pt x="153" y="10"/>
                  </a:lnTo>
                  <a:lnTo>
                    <a:pt x="145" y="8"/>
                  </a:lnTo>
                  <a:lnTo>
                    <a:pt x="140" y="8"/>
                  </a:lnTo>
                  <a:lnTo>
                    <a:pt x="133" y="8"/>
                  </a:lnTo>
                  <a:lnTo>
                    <a:pt x="125" y="5"/>
                  </a:lnTo>
                  <a:lnTo>
                    <a:pt x="120" y="5"/>
                  </a:lnTo>
                  <a:lnTo>
                    <a:pt x="113" y="5"/>
                  </a:lnTo>
                  <a:lnTo>
                    <a:pt x="106" y="5"/>
                  </a:lnTo>
                  <a:lnTo>
                    <a:pt x="98" y="5"/>
                  </a:lnTo>
                  <a:lnTo>
                    <a:pt x="93" y="3"/>
                  </a:lnTo>
                  <a:lnTo>
                    <a:pt x="86" y="3"/>
                  </a:lnTo>
                  <a:lnTo>
                    <a:pt x="79" y="3"/>
                  </a:lnTo>
                  <a:lnTo>
                    <a:pt x="74" y="3"/>
                  </a:lnTo>
                  <a:lnTo>
                    <a:pt x="66" y="3"/>
                  </a:lnTo>
                  <a:lnTo>
                    <a:pt x="59" y="3"/>
                  </a:lnTo>
                  <a:lnTo>
                    <a:pt x="54" y="0"/>
                  </a:lnTo>
                  <a:lnTo>
                    <a:pt x="47" y="0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349" name="Freeform 13"/>
            <p:cNvSpPr>
              <a:spLocks/>
            </p:cNvSpPr>
            <p:nvPr/>
          </p:nvSpPr>
          <p:spPr bwMode="auto">
            <a:xfrm>
              <a:off x="5324" y="432"/>
              <a:ext cx="3" cy="13"/>
            </a:xfrm>
            <a:custGeom>
              <a:avLst/>
              <a:gdLst>
                <a:gd name="T0" fmla="*/ 3 w 3"/>
                <a:gd name="T1" fmla="*/ 0 h 8"/>
                <a:gd name="T2" fmla="*/ 0 w 3"/>
                <a:gd name="T3" fmla="*/ 0 h 8"/>
                <a:gd name="T4" fmla="*/ 0 w 3"/>
                <a:gd name="T5" fmla="*/ 3 h 8"/>
                <a:gd name="T6" fmla="*/ 0 w 3"/>
                <a:gd name="T7" fmla="*/ 3 h 8"/>
                <a:gd name="T8" fmla="*/ 0 w 3"/>
                <a:gd name="T9" fmla="*/ 5 h 8"/>
                <a:gd name="T10" fmla="*/ 0 w 3"/>
                <a:gd name="T11" fmla="*/ 5 h 8"/>
                <a:gd name="T12" fmla="*/ 0 w 3"/>
                <a:gd name="T13" fmla="*/ 8 h 8"/>
                <a:gd name="T14" fmla="*/ 3 w 3"/>
                <a:gd name="T15" fmla="*/ 8 h 8"/>
                <a:gd name="T16" fmla="*/ 3 w 3"/>
                <a:gd name="T17" fmla="*/ 8 h 8"/>
                <a:gd name="T18" fmla="*/ 3 w 3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8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350" name="Freeform 14"/>
            <p:cNvSpPr>
              <a:spLocks/>
            </p:cNvSpPr>
            <p:nvPr/>
          </p:nvSpPr>
          <p:spPr bwMode="auto">
            <a:xfrm>
              <a:off x="5324" y="432"/>
              <a:ext cx="3" cy="13"/>
            </a:xfrm>
            <a:custGeom>
              <a:avLst/>
              <a:gdLst>
                <a:gd name="T0" fmla="*/ 3 w 3"/>
                <a:gd name="T1" fmla="*/ 0 h 8"/>
                <a:gd name="T2" fmla="*/ 0 w 3"/>
                <a:gd name="T3" fmla="*/ 0 h 8"/>
                <a:gd name="T4" fmla="*/ 0 w 3"/>
                <a:gd name="T5" fmla="*/ 3 h 8"/>
                <a:gd name="T6" fmla="*/ 0 w 3"/>
                <a:gd name="T7" fmla="*/ 3 h 8"/>
                <a:gd name="T8" fmla="*/ 0 w 3"/>
                <a:gd name="T9" fmla="*/ 5 h 8"/>
                <a:gd name="T10" fmla="*/ 0 w 3"/>
                <a:gd name="T11" fmla="*/ 5 h 8"/>
                <a:gd name="T12" fmla="*/ 0 w 3"/>
                <a:gd name="T13" fmla="*/ 8 h 8"/>
                <a:gd name="T14" fmla="*/ 3 w 3"/>
                <a:gd name="T15" fmla="*/ 8 h 8"/>
                <a:gd name="T16" fmla="*/ 3 w 3"/>
                <a:gd name="T17" fmla="*/ 8 h 8"/>
                <a:gd name="T18" fmla="*/ 3 w 3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8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351" name="Freeform 15"/>
            <p:cNvSpPr>
              <a:spLocks/>
            </p:cNvSpPr>
            <p:nvPr/>
          </p:nvSpPr>
          <p:spPr bwMode="auto">
            <a:xfrm>
              <a:off x="5155" y="457"/>
              <a:ext cx="4" cy="13"/>
            </a:xfrm>
            <a:custGeom>
              <a:avLst/>
              <a:gdLst>
                <a:gd name="T0" fmla="*/ 2 w 4"/>
                <a:gd name="T1" fmla="*/ 8 h 8"/>
                <a:gd name="T2" fmla="*/ 2 w 4"/>
                <a:gd name="T3" fmla="*/ 8 h 8"/>
                <a:gd name="T4" fmla="*/ 4 w 4"/>
                <a:gd name="T5" fmla="*/ 8 h 8"/>
                <a:gd name="T6" fmla="*/ 4 w 4"/>
                <a:gd name="T7" fmla="*/ 5 h 8"/>
                <a:gd name="T8" fmla="*/ 4 w 4"/>
                <a:gd name="T9" fmla="*/ 5 h 8"/>
                <a:gd name="T10" fmla="*/ 4 w 4"/>
                <a:gd name="T11" fmla="*/ 3 h 8"/>
                <a:gd name="T12" fmla="*/ 2 w 4"/>
                <a:gd name="T13" fmla="*/ 3 h 8"/>
                <a:gd name="T14" fmla="*/ 2 w 4"/>
                <a:gd name="T15" fmla="*/ 0 h 8"/>
                <a:gd name="T16" fmla="*/ 0 w 4"/>
                <a:gd name="T17" fmla="*/ 0 h 8"/>
                <a:gd name="T18" fmla="*/ 2 w 4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8">
                  <a:moveTo>
                    <a:pt x="2" y="8"/>
                  </a:moveTo>
                  <a:lnTo>
                    <a:pt x="2" y="8"/>
                  </a:lnTo>
                  <a:lnTo>
                    <a:pt x="4" y="8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352" name="Freeform 16"/>
            <p:cNvSpPr>
              <a:spLocks/>
            </p:cNvSpPr>
            <p:nvPr/>
          </p:nvSpPr>
          <p:spPr bwMode="auto">
            <a:xfrm>
              <a:off x="5155" y="457"/>
              <a:ext cx="4" cy="13"/>
            </a:xfrm>
            <a:custGeom>
              <a:avLst/>
              <a:gdLst>
                <a:gd name="T0" fmla="*/ 2 w 4"/>
                <a:gd name="T1" fmla="*/ 8 h 8"/>
                <a:gd name="T2" fmla="*/ 2 w 4"/>
                <a:gd name="T3" fmla="*/ 8 h 8"/>
                <a:gd name="T4" fmla="*/ 4 w 4"/>
                <a:gd name="T5" fmla="*/ 8 h 8"/>
                <a:gd name="T6" fmla="*/ 4 w 4"/>
                <a:gd name="T7" fmla="*/ 5 h 8"/>
                <a:gd name="T8" fmla="*/ 4 w 4"/>
                <a:gd name="T9" fmla="*/ 5 h 8"/>
                <a:gd name="T10" fmla="*/ 4 w 4"/>
                <a:gd name="T11" fmla="*/ 3 h 8"/>
                <a:gd name="T12" fmla="*/ 2 w 4"/>
                <a:gd name="T13" fmla="*/ 3 h 8"/>
                <a:gd name="T14" fmla="*/ 2 w 4"/>
                <a:gd name="T15" fmla="*/ 0 h 8"/>
                <a:gd name="T16" fmla="*/ 0 w 4"/>
                <a:gd name="T17" fmla="*/ 0 h 8"/>
                <a:gd name="T18" fmla="*/ 2 w 4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8">
                  <a:moveTo>
                    <a:pt x="2" y="8"/>
                  </a:moveTo>
                  <a:lnTo>
                    <a:pt x="2" y="8"/>
                  </a:lnTo>
                  <a:lnTo>
                    <a:pt x="4" y="8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353" name="Freeform 17"/>
            <p:cNvSpPr>
              <a:spLocks/>
            </p:cNvSpPr>
            <p:nvPr/>
          </p:nvSpPr>
          <p:spPr bwMode="auto">
            <a:xfrm>
              <a:off x="4921" y="576"/>
              <a:ext cx="14" cy="170"/>
            </a:xfrm>
            <a:custGeom>
              <a:avLst/>
              <a:gdLst>
                <a:gd name="T0" fmla="*/ 9 w 14"/>
                <a:gd name="T1" fmla="*/ 96 h 103"/>
                <a:gd name="T2" fmla="*/ 14 w 14"/>
                <a:gd name="T3" fmla="*/ 98 h 103"/>
                <a:gd name="T4" fmla="*/ 12 w 14"/>
                <a:gd name="T5" fmla="*/ 93 h 103"/>
                <a:gd name="T6" fmla="*/ 12 w 14"/>
                <a:gd name="T7" fmla="*/ 88 h 103"/>
                <a:gd name="T8" fmla="*/ 9 w 14"/>
                <a:gd name="T9" fmla="*/ 83 h 103"/>
                <a:gd name="T10" fmla="*/ 9 w 14"/>
                <a:gd name="T11" fmla="*/ 76 h 103"/>
                <a:gd name="T12" fmla="*/ 9 w 14"/>
                <a:gd name="T13" fmla="*/ 71 h 103"/>
                <a:gd name="T14" fmla="*/ 9 w 14"/>
                <a:gd name="T15" fmla="*/ 64 h 103"/>
                <a:gd name="T16" fmla="*/ 7 w 14"/>
                <a:gd name="T17" fmla="*/ 59 h 103"/>
                <a:gd name="T18" fmla="*/ 7 w 14"/>
                <a:gd name="T19" fmla="*/ 51 h 103"/>
                <a:gd name="T20" fmla="*/ 7 w 14"/>
                <a:gd name="T21" fmla="*/ 46 h 103"/>
                <a:gd name="T22" fmla="*/ 7 w 14"/>
                <a:gd name="T23" fmla="*/ 39 h 103"/>
                <a:gd name="T24" fmla="*/ 7 w 14"/>
                <a:gd name="T25" fmla="*/ 34 h 103"/>
                <a:gd name="T26" fmla="*/ 7 w 14"/>
                <a:gd name="T27" fmla="*/ 27 h 103"/>
                <a:gd name="T28" fmla="*/ 7 w 14"/>
                <a:gd name="T29" fmla="*/ 19 h 103"/>
                <a:gd name="T30" fmla="*/ 7 w 14"/>
                <a:gd name="T31" fmla="*/ 14 h 103"/>
                <a:gd name="T32" fmla="*/ 7 w 14"/>
                <a:gd name="T33" fmla="*/ 7 h 103"/>
                <a:gd name="T34" fmla="*/ 7 w 14"/>
                <a:gd name="T35" fmla="*/ 0 h 103"/>
                <a:gd name="T36" fmla="*/ 0 w 14"/>
                <a:gd name="T37" fmla="*/ 0 h 103"/>
                <a:gd name="T38" fmla="*/ 0 w 14"/>
                <a:gd name="T39" fmla="*/ 7 h 103"/>
                <a:gd name="T40" fmla="*/ 0 w 14"/>
                <a:gd name="T41" fmla="*/ 14 h 103"/>
                <a:gd name="T42" fmla="*/ 0 w 14"/>
                <a:gd name="T43" fmla="*/ 19 h 103"/>
                <a:gd name="T44" fmla="*/ 0 w 14"/>
                <a:gd name="T45" fmla="*/ 27 h 103"/>
                <a:gd name="T46" fmla="*/ 0 w 14"/>
                <a:gd name="T47" fmla="*/ 34 h 103"/>
                <a:gd name="T48" fmla="*/ 0 w 14"/>
                <a:gd name="T49" fmla="*/ 39 h 103"/>
                <a:gd name="T50" fmla="*/ 0 w 14"/>
                <a:gd name="T51" fmla="*/ 46 h 103"/>
                <a:gd name="T52" fmla="*/ 0 w 14"/>
                <a:gd name="T53" fmla="*/ 54 h 103"/>
                <a:gd name="T54" fmla="*/ 0 w 14"/>
                <a:gd name="T55" fmla="*/ 59 h 103"/>
                <a:gd name="T56" fmla="*/ 2 w 14"/>
                <a:gd name="T57" fmla="*/ 66 h 103"/>
                <a:gd name="T58" fmla="*/ 2 w 14"/>
                <a:gd name="T59" fmla="*/ 71 h 103"/>
                <a:gd name="T60" fmla="*/ 2 w 14"/>
                <a:gd name="T61" fmla="*/ 78 h 103"/>
                <a:gd name="T62" fmla="*/ 2 w 14"/>
                <a:gd name="T63" fmla="*/ 83 h 103"/>
                <a:gd name="T64" fmla="*/ 5 w 14"/>
                <a:gd name="T65" fmla="*/ 88 h 103"/>
                <a:gd name="T66" fmla="*/ 5 w 14"/>
                <a:gd name="T67" fmla="*/ 96 h 103"/>
                <a:gd name="T68" fmla="*/ 5 w 14"/>
                <a:gd name="T69" fmla="*/ 101 h 103"/>
                <a:gd name="T70" fmla="*/ 9 w 14"/>
                <a:gd name="T71" fmla="*/ 103 h 103"/>
                <a:gd name="T72" fmla="*/ 9 w 14"/>
                <a:gd name="T73" fmla="*/ 96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" h="103">
                  <a:moveTo>
                    <a:pt x="9" y="96"/>
                  </a:moveTo>
                  <a:lnTo>
                    <a:pt x="14" y="98"/>
                  </a:lnTo>
                  <a:lnTo>
                    <a:pt x="12" y="93"/>
                  </a:lnTo>
                  <a:lnTo>
                    <a:pt x="12" y="88"/>
                  </a:lnTo>
                  <a:lnTo>
                    <a:pt x="9" y="83"/>
                  </a:lnTo>
                  <a:lnTo>
                    <a:pt x="9" y="76"/>
                  </a:lnTo>
                  <a:lnTo>
                    <a:pt x="9" y="71"/>
                  </a:lnTo>
                  <a:lnTo>
                    <a:pt x="9" y="64"/>
                  </a:lnTo>
                  <a:lnTo>
                    <a:pt x="7" y="59"/>
                  </a:lnTo>
                  <a:lnTo>
                    <a:pt x="7" y="51"/>
                  </a:lnTo>
                  <a:lnTo>
                    <a:pt x="7" y="46"/>
                  </a:lnTo>
                  <a:lnTo>
                    <a:pt x="7" y="39"/>
                  </a:lnTo>
                  <a:lnTo>
                    <a:pt x="7" y="34"/>
                  </a:lnTo>
                  <a:lnTo>
                    <a:pt x="7" y="27"/>
                  </a:lnTo>
                  <a:lnTo>
                    <a:pt x="7" y="19"/>
                  </a:lnTo>
                  <a:lnTo>
                    <a:pt x="7" y="14"/>
                  </a:lnTo>
                  <a:lnTo>
                    <a:pt x="7" y="7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0" y="46"/>
                  </a:lnTo>
                  <a:lnTo>
                    <a:pt x="0" y="54"/>
                  </a:lnTo>
                  <a:lnTo>
                    <a:pt x="0" y="59"/>
                  </a:lnTo>
                  <a:lnTo>
                    <a:pt x="2" y="66"/>
                  </a:lnTo>
                  <a:lnTo>
                    <a:pt x="2" y="71"/>
                  </a:lnTo>
                  <a:lnTo>
                    <a:pt x="2" y="78"/>
                  </a:lnTo>
                  <a:lnTo>
                    <a:pt x="2" y="83"/>
                  </a:lnTo>
                  <a:lnTo>
                    <a:pt x="5" y="88"/>
                  </a:lnTo>
                  <a:lnTo>
                    <a:pt x="5" y="96"/>
                  </a:lnTo>
                  <a:lnTo>
                    <a:pt x="5" y="101"/>
                  </a:lnTo>
                  <a:lnTo>
                    <a:pt x="9" y="103"/>
                  </a:lnTo>
                  <a:lnTo>
                    <a:pt x="9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354" name="Freeform 18"/>
            <p:cNvSpPr>
              <a:spLocks/>
            </p:cNvSpPr>
            <p:nvPr/>
          </p:nvSpPr>
          <p:spPr bwMode="auto">
            <a:xfrm>
              <a:off x="4930" y="629"/>
              <a:ext cx="296" cy="117"/>
            </a:xfrm>
            <a:custGeom>
              <a:avLst/>
              <a:gdLst>
                <a:gd name="T0" fmla="*/ 286 w 296"/>
                <a:gd name="T1" fmla="*/ 0 h 71"/>
                <a:gd name="T2" fmla="*/ 269 w 296"/>
                <a:gd name="T3" fmla="*/ 2 h 71"/>
                <a:gd name="T4" fmla="*/ 252 w 296"/>
                <a:gd name="T5" fmla="*/ 4 h 71"/>
                <a:gd name="T6" fmla="*/ 234 w 296"/>
                <a:gd name="T7" fmla="*/ 7 h 71"/>
                <a:gd name="T8" fmla="*/ 217 w 296"/>
                <a:gd name="T9" fmla="*/ 12 h 71"/>
                <a:gd name="T10" fmla="*/ 197 w 296"/>
                <a:gd name="T11" fmla="*/ 14 h 71"/>
                <a:gd name="T12" fmla="*/ 180 w 296"/>
                <a:gd name="T13" fmla="*/ 17 h 71"/>
                <a:gd name="T14" fmla="*/ 161 w 296"/>
                <a:gd name="T15" fmla="*/ 22 h 71"/>
                <a:gd name="T16" fmla="*/ 143 w 296"/>
                <a:gd name="T17" fmla="*/ 27 h 71"/>
                <a:gd name="T18" fmla="*/ 126 w 296"/>
                <a:gd name="T19" fmla="*/ 29 h 71"/>
                <a:gd name="T20" fmla="*/ 106 w 296"/>
                <a:gd name="T21" fmla="*/ 34 h 71"/>
                <a:gd name="T22" fmla="*/ 87 w 296"/>
                <a:gd name="T23" fmla="*/ 39 h 71"/>
                <a:gd name="T24" fmla="*/ 67 w 296"/>
                <a:gd name="T25" fmla="*/ 44 h 71"/>
                <a:gd name="T26" fmla="*/ 50 w 296"/>
                <a:gd name="T27" fmla="*/ 49 h 71"/>
                <a:gd name="T28" fmla="*/ 30 w 296"/>
                <a:gd name="T29" fmla="*/ 56 h 71"/>
                <a:gd name="T30" fmla="*/ 10 w 296"/>
                <a:gd name="T31" fmla="*/ 61 h 71"/>
                <a:gd name="T32" fmla="*/ 0 w 296"/>
                <a:gd name="T33" fmla="*/ 71 h 71"/>
                <a:gd name="T34" fmla="*/ 23 w 296"/>
                <a:gd name="T35" fmla="*/ 66 h 71"/>
                <a:gd name="T36" fmla="*/ 42 w 296"/>
                <a:gd name="T37" fmla="*/ 59 h 71"/>
                <a:gd name="T38" fmla="*/ 60 w 296"/>
                <a:gd name="T39" fmla="*/ 54 h 71"/>
                <a:gd name="T40" fmla="*/ 79 w 296"/>
                <a:gd name="T41" fmla="*/ 49 h 71"/>
                <a:gd name="T42" fmla="*/ 99 w 296"/>
                <a:gd name="T43" fmla="*/ 44 h 71"/>
                <a:gd name="T44" fmla="*/ 119 w 296"/>
                <a:gd name="T45" fmla="*/ 39 h 71"/>
                <a:gd name="T46" fmla="*/ 136 w 296"/>
                <a:gd name="T47" fmla="*/ 34 h 71"/>
                <a:gd name="T48" fmla="*/ 156 w 296"/>
                <a:gd name="T49" fmla="*/ 32 h 71"/>
                <a:gd name="T50" fmla="*/ 173 w 296"/>
                <a:gd name="T51" fmla="*/ 27 h 71"/>
                <a:gd name="T52" fmla="*/ 190 w 296"/>
                <a:gd name="T53" fmla="*/ 24 h 71"/>
                <a:gd name="T54" fmla="*/ 207 w 296"/>
                <a:gd name="T55" fmla="*/ 19 h 71"/>
                <a:gd name="T56" fmla="*/ 227 w 296"/>
                <a:gd name="T57" fmla="*/ 17 h 71"/>
                <a:gd name="T58" fmla="*/ 244 w 296"/>
                <a:gd name="T59" fmla="*/ 14 h 71"/>
                <a:gd name="T60" fmla="*/ 261 w 296"/>
                <a:gd name="T61" fmla="*/ 12 h 71"/>
                <a:gd name="T62" fmla="*/ 279 w 296"/>
                <a:gd name="T63" fmla="*/ 9 h 71"/>
                <a:gd name="T64" fmla="*/ 296 w 296"/>
                <a:gd name="T65" fmla="*/ 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6" h="71">
                  <a:moveTo>
                    <a:pt x="296" y="0"/>
                  </a:moveTo>
                  <a:lnTo>
                    <a:pt x="286" y="0"/>
                  </a:lnTo>
                  <a:lnTo>
                    <a:pt x="279" y="2"/>
                  </a:lnTo>
                  <a:lnTo>
                    <a:pt x="269" y="2"/>
                  </a:lnTo>
                  <a:lnTo>
                    <a:pt x="261" y="4"/>
                  </a:lnTo>
                  <a:lnTo>
                    <a:pt x="252" y="4"/>
                  </a:lnTo>
                  <a:lnTo>
                    <a:pt x="242" y="7"/>
                  </a:lnTo>
                  <a:lnTo>
                    <a:pt x="234" y="7"/>
                  </a:lnTo>
                  <a:lnTo>
                    <a:pt x="225" y="9"/>
                  </a:lnTo>
                  <a:lnTo>
                    <a:pt x="217" y="12"/>
                  </a:lnTo>
                  <a:lnTo>
                    <a:pt x="207" y="12"/>
                  </a:lnTo>
                  <a:lnTo>
                    <a:pt x="197" y="14"/>
                  </a:lnTo>
                  <a:lnTo>
                    <a:pt x="190" y="17"/>
                  </a:lnTo>
                  <a:lnTo>
                    <a:pt x="180" y="17"/>
                  </a:lnTo>
                  <a:lnTo>
                    <a:pt x="170" y="19"/>
                  </a:lnTo>
                  <a:lnTo>
                    <a:pt x="161" y="22"/>
                  </a:lnTo>
                  <a:lnTo>
                    <a:pt x="153" y="24"/>
                  </a:lnTo>
                  <a:lnTo>
                    <a:pt x="143" y="27"/>
                  </a:lnTo>
                  <a:lnTo>
                    <a:pt x="133" y="27"/>
                  </a:lnTo>
                  <a:lnTo>
                    <a:pt x="126" y="29"/>
                  </a:lnTo>
                  <a:lnTo>
                    <a:pt x="116" y="32"/>
                  </a:lnTo>
                  <a:lnTo>
                    <a:pt x="106" y="34"/>
                  </a:lnTo>
                  <a:lnTo>
                    <a:pt x="97" y="37"/>
                  </a:lnTo>
                  <a:lnTo>
                    <a:pt x="87" y="39"/>
                  </a:lnTo>
                  <a:lnTo>
                    <a:pt x="77" y="41"/>
                  </a:lnTo>
                  <a:lnTo>
                    <a:pt x="67" y="44"/>
                  </a:lnTo>
                  <a:lnTo>
                    <a:pt x="60" y="46"/>
                  </a:lnTo>
                  <a:lnTo>
                    <a:pt x="50" y="49"/>
                  </a:lnTo>
                  <a:lnTo>
                    <a:pt x="40" y="51"/>
                  </a:lnTo>
                  <a:lnTo>
                    <a:pt x="30" y="56"/>
                  </a:lnTo>
                  <a:lnTo>
                    <a:pt x="20" y="59"/>
                  </a:lnTo>
                  <a:lnTo>
                    <a:pt x="10" y="61"/>
                  </a:lnTo>
                  <a:lnTo>
                    <a:pt x="0" y="64"/>
                  </a:lnTo>
                  <a:lnTo>
                    <a:pt x="0" y="71"/>
                  </a:lnTo>
                  <a:lnTo>
                    <a:pt x="13" y="69"/>
                  </a:lnTo>
                  <a:lnTo>
                    <a:pt x="23" y="66"/>
                  </a:lnTo>
                  <a:lnTo>
                    <a:pt x="32" y="64"/>
                  </a:lnTo>
                  <a:lnTo>
                    <a:pt x="42" y="59"/>
                  </a:lnTo>
                  <a:lnTo>
                    <a:pt x="52" y="56"/>
                  </a:lnTo>
                  <a:lnTo>
                    <a:pt x="60" y="54"/>
                  </a:lnTo>
                  <a:lnTo>
                    <a:pt x="69" y="51"/>
                  </a:lnTo>
                  <a:lnTo>
                    <a:pt x="79" y="49"/>
                  </a:lnTo>
                  <a:lnTo>
                    <a:pt x="89" y="46"/>
                  </a:lnTo>
                  <a:lnTo>
                    <a:pt x="99" y="44"/>
                  </a:lnTo>
                  <a:lnTo>
                    <a:pt x="109" y="41"/>
                  </a:lnTo>
                  <a:lnTo>
                    <a:pt x="119" y="39"/>
                  </a:lnTo>
                  <a:lnTo>
                    <a:pt x="126" y="37"/>
                  </a:lnTo>
                  <a:lnTo>
                    <a:pt x="136" y="34"/>
                  </a:lnTo>
                  <a:lnTo>
                    <a:pt x="146" y="34"/>
                  </a:lnTo>
                  <a:lnTo>
                    <a:pt x="156" y="32"/>
                  </a:lnTo>
                  <a:lnTo>
                    <a:pt x="163" y="29"/>
                  </a:lnTo>
                  <a:lnTo>
                    <a:pt x="173" y="27"/>
                  </a:lnTo>
                  <a:lnTo>
                    <a:pt x="183" y="24"/>
                  </a:lnTo>
                  <a:lnTo>
                    <a:pt x="190" y="24"/>
                  </a:lnTo>
                  <a:lnTo>
                    <a:pt x="200" y="22"/>
                  </a:lnTo>
                  <a:lnTo>
                    <a:pt x="207" y="19"/>
                  </a:lnTo>
                  <a:lnTo>
                    <a:pt x="217" y="19"/>
                  </a:lnTo>
                  <a:lnTo>
                    <a:pt x="227" y="17"/>
                  </a:lnTo>
                  <a:lnTo>
                    <a:pt x="234" y="14"/>
                  </a:lnTo>
                  <a:lnTo>
                    <a:pt x="244" y="14"/>
                  </a:lnTo>
                  <a:lnTo>
                    <a:pt x="252" y="12"/>
                  </a:lnTo>
                  <a:lnTo>
                    <a:pt x="261" y="12"/>
                  </a:lnTo>
                  <a:lnTo>
                    <a:pt x="271" y="9"/>
                  </a:lnTo>
                  <a:lnTo>
                    <a:pt x="279" y="9"/>
                  </a:lnTo>
                  <a:lnTo>
                    <a:pt x="289" y="7"/>
                  </a:lnTo>
                  <a:lnTo>
                    <a:pt x="296" y="7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355" name="Freeform 19"/>
            <p:cNvSpPr>
              <a:spLocks/>
            </p:cNvSpPr>
            <p:nvPr/>
          </p:nvSpPr>
          <p:spPr bwMode="auto">
            <a:xfrm>
              <a:off x="4930" y="735"/>
              <a:ext cx="5" cy="11"/>
            </a:xfrm>
            <a:custGeom>
              <a:avLst/>
              <a:gdLst>
                <a:gd name="T0" fmla="*/ 0 w 5"/>
                <a:gd name="T1" fmla="*/ 7 h 7"/>
                <a:gd name="T2" fmla="*/ 3 w 5"/>
                <a:gd name="T3" fmla="*/ 7 h 7"/>
                <a:gd name="T4" fmla="*/ 3 w 5"/>
                <a:gd name="T5" fmla="*/ 7 h 7"/>
                <a:gd name="T6" fmla="*/ 5 w 5"/>
                <a:gd name="T7" fmla="*/ 5 h 7"/>
                <a:gd name="T8" fmla="*/ 5 w 5"/>
                <a:gd name="T9" fmla="*/ 5 h 7"/>
                <a:gd name="T10" fmla="*/ 3 w 5"/>
                <a:gd name="T11" fmla="*/ 2 h 7"/>
                <a:gd name="T12" fmla="*/ 3 w 5"/>
                <a:gd name="T13" fmla="*/ 2 h 7"/>
                <a:gd name="T14" fmla="*/ 0 w 5"/>
                <a:gd name="T15" fmla="*/ 0 h 7"/>
                <a:gd name="T16" fmla="*/ 0 w 5"/>
                <a:gd name="T17" fmla="*/ 0 h 7"/>
                <a:gd name="T18" fmla="*/ 0 w 5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7">
                  <a:moveTo>
                    <a:pt x="0" y="7"/>
                  </a:moveTo>
                  <a:lnTo>
                    <a:pt x="3" y="7"/>
                  </a:lnTo>
                  <a:lnTo>
                    <a:pt x="3" y="7"/>
                  </a:lnTo>
                  <a:lnTo>
                    <a:pt x="5" y="5"/>
                  </a:lnTo>
                  <a:lnTo>
                    <a:pt x="5" y="5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356" name="Freeform 20"/>
            <p:cNvSpPr>
              <a:spLocks/>
            </p:cNvSpPr>
            <p:nvPr/>
          </p:nvSpPr>
          <p:spPr bwMode="auto">
            <a:xfrm>
              <a:off x="5521" y="462"/>
              <a:ext cx="23" cy="174"/>
            </a:xfrm>
            <a:custGeom>
              <a:avLst/>
              <a:gdLst>
                <a:gd name="T0" fmla="*/ 18 w 23"/>
                <a:gd name="T1" fmla="*/ 9 h 105"/>
                <a:gd name="T2" fmla="*/ 15 w 23"/>
                <a:gd name="T3" fmla="*/ 5 h 105"/>
                <a:gd name="T4" fmla="*/ 15 w 23"/>
                <a:gd name="T5" fmla="*/ 9 h 105"/>
                <a:gd name="T6" fmla="*/ 13 w 23"/>
                <a:gd name="T7" fmla="*/ 17 h 105"/>
                <a:gd name="T8" fmla="*/ 13 w 23"/>
                <a:gd name="T9" fmla="*/ 22 h 105"/>
                <a:gd name="T10" fmla="*/ 10 w 23"/>
                <a:gd name="T11" fmla="*/ 29 h 105"/>
                <a:gd name="T12" fmla="*/ 10 w 23"/>
                <a:gd name="T13" fmla="*/ 34 h 105"/>
                <a:gd name="T14" fmla="*/ 10 w 23"/>
                <a:gd name="T15" fmla="*/ 41 h 105"/>
                <a:gd name="T16" fmla="*/ 8 w 23"/>
                <a:gd name="T17" fmla="*/ 46 h 105"/>
                <a:gd name="T18" fmla="*/ 8 w 23"/>
                <a:gd name="T19" fmla="*/ 54 h 105"/>
                <a:gd name="T20" fmla="*/ 5 w 23"/>
                <a:gd name="T21" fmla="*/ 61 h 105"/>
                <a:gd name="T22" fmla="*/ 5 w 23"/>
                <a:gd name="T23" fmla="*/ 66 h 105"/>
                <a:gd name="T24" fmla="*/ 5 w 23"/>
                <a:gd name="T25" fmla="*/ 73 h 105"/>
                <a:gd name="T26" fmla="*/ 3 w 23"/>
                <a:gd name="T27" fmla="*/ 78 h 105"/>
                <a:gd name="T28" fmla="*/ 3 w 23"/>
                <a:gd name="T29" fmla="*/ 86 h 105"/>
                <a:gd name="T30" fmla="*/ 0 w 23"/>
                <a:gd name="T31" fmla="*/ 91 h 105"/>
                <a:gd name="T32" fmla="*/ 0 w 23"/>
                <a:gd name="T33" fmla="*/ 98 h 105"/>
                <a:gd name="T34" fmla="*/ 0 w 23"/>
                <a:gd name="T35" fmla="*/ 103 h 105"/>
                <a:gd name="T36" fmla="*/ 8 w 23"/>
                <a:gd name="T37" fmla="*/ 105 h 105"/>
                <a:gd name="T38" fmla="*/ 8 w 23"/>
                <a:gd name="T39" fmla="*/ 98 h 105"/>
                <a:gd name="T40" fmla="*/ 10 w 23"/>
                <a:gd name="T41" fmla="*/ 93 h 105"/>
                <a:gd name="T42" fmla="*/ 10 w 23"/>
                <a:gd name="T43" fmla="*/ 86 h 105"/>
                <a:gd name="T44" fmla="*/ 10 w 23"/>
                <a:gd name="T45" fmla="*/ 81 h 105"/>
                <a:gd name="T46" fmla="*/ 13 w 23"/>
                <a:gd name="T47" fmla="*/ 73 h 105"/>
                <a:gd name="T48" fmla="*/ 13 w 23"/>
                <a:gd name="T49" fmla="*/ 69 h 105"/>
                <a:gd name="T50" fmla="*/ 15 w 23"/>
                <a:gd name="T51" fmla="*/ 61 h 105"/>
                <a:gd name="T52" fmla="*/ 15 w 23"/>
                <a:gd name="T53" fmla="*/ 56 h 105"/>
                <a:gd name="T54" fmla="*/ 15 w 23"/>
                <a:gd name="T55" fmla="*/ 49 h 105"/>
                <a:gd name="T56" fmla="*/ 18 w 23"/>
                <a:gd name="T57" fmla="*/ 41 h 105"/>
                <a:gd name="T58" fmla="*/ 18 w 23"/>
                <a:gd name="T59" fmla="*/ 37 h 105"/>
                <a:gd name="T60" fmla="*/ 20 w 23"/>
                <a:gd name="T61" fmla="*/ 29 h 105"/>
                <a:gd name="T62" fmla="*/ 20 w 23"/>
                <a:gd name="T63" fmla="*/ 24 h 105"/>
                <a:gd name="T64" fmla="*/ 20 w 23"/>
                <a:gd name="T65" fmla="*/ 17 h 105"/>
                <a:gd name="T66" fmla="*/ 23 w 23"/>
                <a:gd name="T67" fmla="*/ 12 h 105"/>
                <a:gd name="T68" fmla="*/ 23 w 23"/>
                <a:gd name="T69" fmla="*/ 5 h 105"/>
                <a:gd name="T70" fmla="*/ 20 w 23"/>
                <a:gd name="T71" fmla="*/ 0 h 105"/>
                <a:gd name="T72" fmla="*/ 18 w 23"/>
                <a:gd name="T73" fmla="*/ 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" h="105">
                  <a:moveTo>
                    <a:pt x="18" y="9"/>
                  </a:moveTo>
                  <a:lnTo>
                    <a:pt x="15" y="5"/>
                  </a:lnTo>
                  <a:lnTo>
                    <a:pt x="15" y="9"/>
                  </a:lnTo>
                  <a:lnTo>
                    <a:pt x="13" y="17"/>
                  </a:lnTo>
                  <a:lnTo>
                    <a:pt x="13" y="22"/>
                  </a:lnTo>
                  <a:lnTo>
                    <a:pt x="10" y="29"/>
                  </a:lnTo>
                  <a:lnTo>
                    <a:pt x="10" y="34"/>
                  </a:lnTo>
                  <a:lnTo>
                    <a:pt x="10" y="41"/>
                  </a:lnTo>
                  <a:lnTo>
                    <a:pt x="8" y="46"/>
                  </a:lnTo>
                  <a:lnTo>
                    <a:pt x="8" y="54"/>
                  </a:lnTo>
                  <a:lnTo>
                    <a:pt x="5" y="61"/>
                  </a:lnTo>
                  <a:lnTo>
                    <a:pt x="5" y="66"/>
                  </a:lnTo>
                  <a:lnTo>
                    <a:pt x="5" y="73"/>
                  </a:lnTo>
                  <a:lnTo>
                    <a:pt x="3" y="78"/>
                  </a:lnTo>
                  <a:lnTo>
                    <a:pt x="3" y="86"/>
                  </a:lnTo>
                  <a:lnTo>
                    <a:pt x="0" y="91"/>
                  </a:lnTo>
                  <a:lnTo>
                    <a:pt x="0" y="98"/>
                  </a:lnTo>
                  <a:lnTo>
                    <a:pt x="0" y="103"/>
                  </a:lnTo>
                  <a:lnTo>
                    <a:pt x="8" y="105"/>
                  </a:lnTo>
                  <a:lnTo>
                    <a:pt x="8" y="98"/>
                  </a:lnTo>
                  <a:lnTo>
                    <a:pt x="10" y="93"/>
                  </a:lnTo>
                  <a:lnTo>
                    <a:pt x="10" y="86"/>
                  </a:lnTo>
                  <a:lnTo>
                    <a:pt x="10" y="81"/>
                  </a:lnTo>
                  <a:lnTo>
                    <a:pt x="13" y="73"/>
                  </a:lnTo>
                  <a:lnTo>
                    <a:pt x="13" y="69"/>
                  </a:lnTo>
                  <a:lnTo>
                    <a:pt x="15" y="61"/>
                  </a:lnTo>
                  <a:lnTo>
                    <a:pt x="15" y="56"/>
                  </a:lnTo>
                  <a:lnTo>
                    <a:pt x="15" y="49"/>
                  </a:lnTo>
                  <a:lnTo>
                    <a:pt x="18" y="41"/>
                  </a:lnTo>
                  <a:lnTo>
                    <a:pt x="18" y="37"/>
                  </a:lnTo>
                  <a:lnTo>
                    <a:pt x="20" y="29"/>
                  </a:lnTo>
                  <a:lnTo>
                    <a:pt x="20" y="24"/>
                  </a:lnTo>
                  <a:lnTo>
                    <a:pt x="20" y="17"/>
                  </a:lnTo>
                  <a:lnTo>
                    <a:pt x="23" y="12"/>
                  </a:lnTo>
                  <a:lnTo>
                    <a:pt x="23" y="5"/>
                  </a:lnTo>
                  <a:lnTo>
                    <a:pt x="20" y="0"/>
                  </a:lnTo>
                  <a:lnTo>
                    <a:pt x="18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357" name="Freeform 21"/>
            <p:cNvSpPr>
              <a:spLocks/>
            </p:cNvSpPr>
            <p:nvPr/>
          </p:nvSpPr>
          <p:spPr bwMode="auto">
            <a:xfrm>
              <a:off x="5302" y="596"/>
              <a:ext cx="10" cy="8"/>
            </a:xfrm>
            <a:custGeom>
              <a:avLst/>
              <a:gdLst>
                <a:gd name="T0" fmla="*/ 10 w 10"/>
                <a:gd name="T1" fmla="*/ 5 h 5"/>
                <a:gd name="T2" fmla="*/ 10 w 10"/>
                <a:gd name="T3" fmla="*/ 5 h 5"/>
                <a:gd name="T4" fmla="*/ 10 w 10"/>
                <a:gd name="T5" fmla="*/ 2 h 5"/>
                <a:gd name="T6" fmla="*/ 0 w 10"/>
                <a:gd name="T7" fmla="*/ 0 h 5"/>
                <a:gd name="T8" fmla="*/ 0 w 10"/>
                <a:gd name="T9" fmla="*/ 5 h 5"/>
                <a:gd name="T10" fmla="*/ 0 w 10"/>
                <a:gd name="T11" fmla="*/ 5 h 5"/>
                <a:gd name="T12" fmla="*/ 0 w 10"/>
                <a:gd name="T13" fmla="*/ 5 h 5"/>
                <a:gd name="T14" fmla="*/ 0 w 10"/>
                <a:gd name="T15" fmla="*/ 5 h 5"/>
                <a:gd name="T16" fmla="*/ 0 w 10"/>
                <a:gd name="T17" fmla="*/ 5 h 5"/>
                <a:gd name="T18" fmla="*/ 10 w 10"/>
                <a:gd name="T1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5">
                  <a:moveTo>
                    <a:pt x="10" y="5"/>
                  </a:moveTo>
                  <a:lnTo>
                    <a:pt x="10" y="5"/>
                  </a:lnTo>
                  <a:lnTo>
                    <a:pt x="10" y="2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358" name="Freeform 22"/>
            <p:cNvSpPr>
              <a:spLocks/>
            </p:cNvSpPr>
            <p:nvPr/>
          </p:nvSpPr>
          <p:spPr bwMode="auto">
            <a:xfrm>
              <a:off x="5302" y="604"/>
              <a:ext cx="10" cy="3"/>
            </a:xfrm>
            <a:custGeom>
              <a:avLst/>
              <a:gdLst>
                <a:gd name="T0" fmla="*/ 10 w 10"/>
                <a:gd name="T1" fmla="*/ 2 h 2"/>
                <a:gd name="T2" fmla="*/ 10 w 10"/>
                <a:gd name="T3" fmla="*/ 2 h 2"/>
                <a:gd name="T4" fmla="*/ 10 w 10"/>
                <a:gd name="T5" fmla="*/ 0 h 2"/>
                <a:gd name="T6" fmla="*/ 0 w 10"/>
                <a:gd name="T7" fmla="*/ 0 h 2"/>
                <a:gd name="T8" fmla="*/ 0 w 10"/>
                <a:gd name="T9" fmla="*/ 2 h 2"/>
                <a:gd name="T10" fmla="*/ 0 w 10"/>
                <a:gd name="T11" fmla="*/ 2 h 2"/>
                <a:gd name="T12" fmla="*/ 10 w 10"/>
                <a:gd name="T13" fmla="*/ 2 h 2"/>
                <a:gd name="T14" fmla="*/ 10 w 10"/>
                <a:gd name="T15" fmla="*/ 2 h 2"/>
                <a:gd name="T16" fmla="*/ 10 w 10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2">
                  <a:moveTo>
                    <a:pt x="10" y="2"/>
                  </a:moveTo>
                  <a:lnTo>
                    <a:pt x="10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359" name="Freeform 23"/>
            <p:cNvSpPr>
              <a:spLocks/>
            </p:cNvSpPr>
            <p:nvPr/>
          </p:nvSpPr>
          <p:spPr bwMode="auto">
            <a:xfrm>
              <a:off x="5300" y="607"/>
              <a:ext cx="12" cy="9"/>
            </a:xfrm>
            <a:custGeom>
              <a:avLst/>
              <a:gdLst>
                <a:gd name="T0" fmla="*/ 12 w 12"/>
                <a:gd name="T1" fmla="*/ 3 h 5"/>
                <a:gd name="T2" fmla="*/ 12 w 12"/>
                <a:gd name="T3" fmla="*/ 5 h 5"/>
                <a:gd name="T4" fmla="*/ 12 w 12"/>
                <a:gd name="T5" fmla="*/ 0 h 5"/>
                <a:gd name="T6" fmla="*/ 2 w 12"/>
                <a:gd name="T7" fmla="*/ 0 h 5"/>
                <a:gd name="T8" fmla="*/ 2 w 12"/>
                <a:gd name="T9" fmla="*/ 3 h 5"/>
                <a:gd name="T10" fmla="*/ 0 w 12"/>
                <a:gd name="T11" fmla="*/ 3 h 5"/>
                <a:gd name="T12" fmla="*/ 2 w 12"/>
                <a:gd name="T13" fmla="*/ 3 h 5"/>
                <a:gd name="T14" fmla="*/ 0 w 12"/>
                <a:gd name="T15" fmla="*/ 3 h 5"/>
                <a:gd name="T16" fmla="*/ 0 w 12"/>
                <a:gd name="T17" fmla="*/ 3 h 5"/>
                <a:gd name="T18" fmla="*/ 12 w 12"/>
                <a:gd name="T1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5">
                  <a:moveTo>
                    <a:pt x="12" y="3"/>
                  </a:moveTo>
                  <a:lnTo>
                    <a:pt x="12" y="5"/>
                  </a:lnTo>
                  <a:lnTo>
                    <a:pt x="12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360" name="Freeform 24"/>
            <p:cNvSpPr>
              <a:spLocks/>
            </p:cNvSpPr>
            <p:nvPr/>
          </p:nvSpPr>
          <p:spPr bwMode="auto">
            <a:xfrm>
              <a:off x="5300" y="612"/>
              <a:ext cx="12" cy="9"/>
            </a:xfrm>
            <a:custGeom>
              <a:avLst/>
              <a:gdLst>
                <a:gd name="T0" fmla="*/ 7 w 12"/>
                <a:gd name="T1" fmla="*/ 5 h 5"/>
                <a:gd name="T2" fmla="*/ 12 w 12"/>
                <a:gd name="T3" fmla="*/ 5 h 5"/>
                <a:gd name="T4" fmla="*/ 12 w 12"/>
                <a:gd name="T5" fmla="*/ 0 h 5"/>
                <a:gd name="T6" fmla="*/ 0 w 12"/>
                <a:gd name="T7" fmla="*/ 0 h 5"/>
                <a:gd name="T8" fmla="*/ 0 w 12"/>
                <a:gd name="T9" fmla="*/ 5 h 5"/>
                <a:gd name="T10" fmla="*/ 7 w 12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5">
                  <a:moveTo>
                    <a:pt x="7" y="5"/>
                  </a:moveTo>
                  <a:lnTo>
                    <a:pt x="12" y="5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361" name="Freeform 25"/>
            <p:cNvSpPr>
              <a:spLocks/>
            </p:cNvSpPr>
            <p:nvPr/>
          </p:nvSpPr>
          <p:spPr bwMode="auto">
            <a:xfrm>
              <a:off x="5216" y="607"/>
              <a:ext cx="10" cy="5"/>
            </a:xfrm>
            <a:custGeom>
              <a:avLst/>
              <a:gdLst>
                <a:gd name="T0" fmla="*/ 10 w 10"/>
                <a:gd name="T1" fmla="*/ 3 h 3"/>
                <a:gd name="T2" fmla="*/ 10 w 10"/>
                <a:gd name="T3" fmla="*/ 3 h 3"/>
                <a:gd name="T4" fmla="*/ 10 w 10"/>
                <a:gd name="T5" fmla="*/ 0 h 3"/>
                <a:gd name="T6" fmla="*/ 0 w 10"/>
                <a:gd name="T7" fmla="*/ 0 h 3"/>
                <a:gd name="T8" fmla="*/ 0 w 10"/>
                <a:gd name="T9" fmla="*/ 3 h 3"/>
                <a:gd name="T10" fmla="*/ 0 w 10"/>
                <a:gd name="T11" fmla="*/ 3 h 3"/>
                <a:gd name="T12" fmla="*/ 10 w 1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lnTo>
                    <a:pt x="10" y="3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362" name="Freeform 26"/>
            <p:cNvSpPr>
              <a:spLocks/>
            </p:cNvSpPr>
            <p:nvPr/>
          </p:nvSpPr>
          <p:spPr bwMode="auto">
            <a:xfrm>
              <a:off x="5216" y="612"/>
              <a:ext cx="10" cy="9"/>
            </a:xfrm>
            <a:custGeom>
              <a:avLst/>
              <a:gdLst>
                <a:gd name="T0" fmla="*/ 10 w 10"/>
                <a:gd name="T1" fmla="*/ 5 h 5"/>
                <a:gd name="T2" fmla="*/ 10 w 10"/>
                <a:gd name="T3" fmla="*/ 5 h 5"/>
                <a:gd name="T4" fmla="*/ 10 w 10"/>
                <a:gd name="T5" fmla="*/ 0 h 5"/>
                <a:gd name="T6" fmla="*/ 0 w 10"/>
                <a:gd name="T7" fmla="*/ 0 h 5"/>
                <a:gd name="T8" fmla="*/ 0 w 10"/>
                <a:gd name="T9" fmla="*/ 5 h 5"/>
                <a:gd name="T10" fmla="*/ 0 w 10"/>
                <a:gd name="T11" fmla="*/ 5 h 5"/>
                <a:gd name="T12" fmla="*/ 10 w 10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5">
                  <a:moveTo>
                    <a:pt x="10" y="5"/>
                  </a:moveTo>
                  <a:lnTo>
                    <a:pt x="10" y="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363" name="Freeform 27"/>
            <p:cNvSpPr>
              <a:spLocks/>
            </p:cNvSpPr>
            <p:nvPr/>
          </p:nvSpPr>
          <p:spPr bwMode="auto">
            <a:xfrm>
              <a:off x="5216" y="621"/>
              <a:ext cx="10" cy="3"/>
            </a:xfrm>
            <a:custGeom>
              <a:avLst/>
              <a:gdLst>
                <a:gd name="T0" fmla="*/ 10 w 10"/>
                <a:gd name="T1" fmla="*/ 2 h 2"/>
                <a:gd name="T2" fmla="*/ 10 w 10"/>
                <a:gd name="T3" fmla="*/ 2 h 2"/>
                <a:gd name="T4" fmla="*/ 10 w 10"/>
                <a:gd name="T5" fmla="*/ 0 h 2"/>
                <a:gd name="T6" fmla="*/ 0 w 10"/>
                <a:gd name="T7" fmla="*/ 0 h 2"/>
                <a:gd name="T8" fmla="*/ 0 w 10"/>
                <a:gd name="T9" fmla="*/ 2 h 2"/>
                <a:gd name="T10" fmla="*/ 0 w 10"/>
                <a:gd name="T11" fmla="*/ 2 h 2"/>
                <a:gd name="T12" fmla="*/ 10 w 10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">
                  <a:moveTo>
                    <a:pt x="10" y="2"/>
                  </a:moveTo>
                  <a:lnTo>
                    <a:pt x="10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364" name="Freeform 28"/>
            <p:cNvSpPr>
              <a:spLocks/>
            </p:cNvSpPr>
            <p:nvPr/>
          </p:nvSpPr>
          <p:spPr bwMode="auto">
            <a:xfrm>
              <a:off x="5216" y="624"/>
              <a:ext cx="10" cy="8"/>
            </a:xfrm>
            <a:custGeom>
              <a:avLst/>
              <a:gdLst>
                <a:gd name="T0" fmla="*/ 5 w 10"/>
                <a:gd name="T1" fmla="*/ 5 h 5"/>
                <a:gd name="T2" fmla="*/ 10 w 10"/>
                <a:gd name="T3" fmla="*/ 5 h 5"/>
                <a:gd name="T4" fmla="*/ 10 w 10"/>
                <a:gd name="T5" fmla="*/ 0 h 5"/>
                <a:gd name="T6" fmla="*/ 0 w 10"/>
                <a:gd name="T7" fmla="*/ 0 h 5"/>
                <a:gd name="T8" fmla="*/ 0 w 10"/>
                <a:gd name="T9" fmla="*/ 5 h 5"/>
                <a:gd name="T10" fmla="*/ 5 w 10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5">
                  <a:moveTo>
                    <a:pt x="5" y="5"/>
                  </a:moveTo>
                  <a:lnTo>
                    <a:pt x="10" y="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365" name="Freeform 29"/>
            <p:cNvSpPr>
              <a:spLocks/>
            </p:cNvSpPr>
            <p:nvPr/>
          </p:nvSpPr>
          <p:spPr bwMode="auto">
            <a:xfrm>
              <a:off x="5199" y="612"/>
              <a:ext cx="12" cy="9"/>
            </a:xfrm>
            <a:custGeom>
              <a:avLst/>
              <a:gdLst>
                <a:gd name="T0" fmla="*/ 12 w 12"/>
                <a:gd name="T1" fmla="*/ 5 h 5"/>
                <a:gd name="T2" fmla="*/ 12 w 12"/>
                <a:gd name="T3" fmla="*/ 5 h 5"/>
                <a:gd name="T4" fmla="*/ 12 w 12"/>
                <a:gd name="T5" fmla="*/ 0 h 5"/>
                <a:gd name="T6" fmla="*/ 0 w 12"/>
                <a:gd name="T7" fmla="*/ 0 h 5"/>
                <a:gd name="T8" fmla="*/ 0 w 12"/>
                <a:gd name="T9" fmla="*/ 5 h 5"/>
                <a:gd name="T10" fmla="*/ 0 w 12"/>
                <a:gd name="T11" fmla="*/ 5 h 5"/>
                <a:gd name="T12" fmla="*/ 12 w 12"/>
                <a:gd name="T13" fmla="*/ 5 h 5"/>
                <a:gd name="T14" fmla="*/ 12 w 12"/>
                <a:gd name="T15" fmla="*/ 5 h 5"/>
                <a:gd name="T16" fmla="*/ 12 w 12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5">
                  <a:moveTo>
                    <a:pt x="12" y="5"/>
                  </a:moveTo>
                  <a:lnTo>
                    <a:pt x="12" y="5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366" name="Freeform 30"/>
            <p:cNvSpPr>
              <a:spLocks/>
            </p:cNvSpPr>
            <p:nvPr/>
          </p:nvSpPr>
          <p:spPr bwMode="auto">
            <a:xfrm>
              <a:off x="5199" y="621"/>
              <a:ext cx="12" cy="8"/>
            </a:xfrm>
            <a:custGeom>
              <a:avLst/>
              <a:gdLst>
                <a:gd name="T0" fmla="*/ 12 w 12"/>
                <a:gd name="T1" fmla="*/ 2 h 5"/>
                <a:gd name="T2" fmla="*/ 12 w 12"/>
                <a:gd name="T3" fmla="*/ 5 h 5"/>
                <a:gd name="T4" fmla="*/ 12 w 12"/>
                <a:gd name="T5" fmla="*/ 0 h 5"/>
                <a:gd name="T6" fmla="*/ 0 w 12"/>
                <a:gd name="T7" fmla="*/ 0 h 5"/>
                <a:gd name="T8" fmla="*/ 0 w 12"/>
                <a:gd name="T9" fmla="*/ 2 h 5"/>
                <a:gd name="T10" fmla="*/ 0 w 12"/>
                <a:gd name="T11" fmla="*/ 2 h 5"/>
                <a:gd name="T12" fmla="*/ 0 w 12"/>
                <a:gd name="T13" fmla="*/ 2 h 5"/>
                <a:gd name="T14" fmla="*/ 0 w 12"/>
                <a:gd name="T15" fmla="*/ 2 h 5"/>
                <a:gd name="T16" fmla="*/ 0 w 12"/>
                <a:gd name="T17" fmla="*/ 2 h 5"/>
                <a:gd name="T18" fmla="*/ 12 w 12"/>
                <a:gd name="T1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5">
                  <a:moveTo>
                    <a:pt x="12" y="2"/>
                  </a:moveTo>
                  <a:lnTo>
                    <a:pt x="12" y="5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367" name="Freeform 31"/>
            <p:cNvSpPr>
              <a:spLocks/>
            </p:cNvSpPr>
            <p:nvPr/>
          </p:nvSpPr>
          <p:spPr bwMode="auto">
            <a:xfrm>
              <a:off x="5199" y="624"/>
              <a:ext cx="12" cy="8"/>
            </a:xfrm>
            <a:custGeom>
              <a:avLst/>
              <a:gdLst>
                <a:gd name="T0" fmla="*/ 12 w 12"/>
                <a:gd name="T1" fmla="*/ 5 h 5"/>
                <a:gd name="T2" fmla="*/ 12 w 12"/>
                <a:gd name="T3" fmla="*/ 5 h 5"/>
                <a:gd name="T4" fmla="*/ 12 w 12"/>
                <a:gd name="T5" fmla="*/ 0 h 5"/>
                <a:gd name="T6" fmla="*/ 0 w 12"/>
                <a:gd name="T7" fmla="*/ 0 h 5"/>
                <a:gd name="T8" fmla="*/ 0 w 12"/>
                <a:gd name="T9" fmla="*/ 5 h 5"/>
                <a:gd name="T10" fmla="*/ 0 w 12"/>
                <a:gd name="T11" fmla="*/ 5 h 5"/>
                <a:gd name="T12" fmla="*/ 12 w 12"/>
                <a:gd name="T13" fmla="*/ 5 h 5"/>
                <a:gd name="T14" fmla="*/ 12 w 12"/>
                <a:gd name="T15" fmla="*/ 5 h 5"/>
                <a:gd name="T16" fmla="*/ 12 w 12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5">
                  <a:moveTo>
                    <a:pt x="12" y="5"/>
                  </a:moveTo>
                  <a:lnTo>
                    <a:pt x="12" y="5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368" name="Freeform 32"/>
            <p:cNvSpPr>
              <a:spLocks/>
            </p:cNvSpPr>
            <p:nvPr/>
          </p:nvSpPr>
          <p:spPr bwMode="auto">
            <a:xfrm>
              <a:off x="5199" y="632"/>
              <a:ext cx="12" cy="8"/>
            </a:xfrm>
            <a:custGeom>
              <a:avLst/>
              <a:gdLst>
                <a:gd name="T0" fmla="*/ 5 w 12"/>
                <a:gd name="T1" fmla="*/ 2 h 5"/>
                <a:gd name="T2" fmla="*/ 12 w 12"/>
                <a:gd name="T3" fmla="*/ 5 h 5"/>
                <a:gd name="T4" fmla="*/ 12 w 12"/>
                <a:gd name="T5" fmla="*/ 0 h 5"/>
                <a:gd name="T6" fmla="*/ 0 w 12"/>
                <a:gd name="T7" fmla="*/ 0 h 5"/>
                <a:gd name="T8" fmla="*/ 0 w 12"/>
                <a:gd name="T9" fmla="*/ 2 h 5"/>
                <a:gd name="T10" fmla="*/ 5 w 12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5">
                  <a:moveTo>
                    <a:pt x="5" y="2"/>
                  </a:moveTo>
                  <a:lnTo>
                    <a:pt x="12" y="5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369" name="Freeform 33"/>
            <p:cNvSpPr>
              <a:spLocks/>
            </p:cNvSpPr>
            <p:nvPr/>
          </p:nvSpPr>
          <p:spPr bwMode="auto">
            <a:xfrm>
              <a:off x="5187" y="616"/>
              <a:ext cx="12" cy="8"/>
            </a:xfrm>
            <a:custGeom>
              <a:avLst/>
              <a:gdLst>
                <a:gd name="T0" fmla="*/ 12 w 12"/>
                <a:gd name="T1" fmla="*/ 3 h 5"/>
                <a:gd name="T2" fmla="*/ 12 w 12"/>
                <a:gd name="T3" fmla="*/ 5 h 5"/>
                <a:gd name="T4" fmla="*/ 12 w 12"/>
                <a:gd name="T5" fmla="*/ 0 h 5"/>
                <a:gd name="T6" fmla="*/ 0 w 12"/>
                <a:gd name="T7" fmla="*/ 0 h 5"/>
                <a:gd name="T8" fmla="*/ 0 w 12"/>
                <a:gd name="T9" fmla="*/ 5 h 5"/>
                <a:gd name="T10" fmla="*/ 0 w 12"/>
                <a:gd name="T11" fmla="*/ 5 h 5"/>
                <a:gd name="T12" fmla="*/ 0 w 12"/>
                <a:gd name="T13" fmla="*/ 5 h 5"/>
                <a:gd name="T14" fmla="*/ 0 w 12"/>
                <a:gd name="T15" fmla="*/ 5 h 5"/>
                <a:gd name="T16" fmla="*/ 0 w 12"/>
                <a:gd name="T17" fmla="*/ 5 h 5"/>
                <a:gd name="T18" fmla="*/ 12 w 12"/>
                <a:gd name="T1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5">
                  <a:moveTo>
                    <a:pt x="12" y="3"/>
                  </a:moveTo>
                  <a:lnTo>
                    <a:pt x="12" y="5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370" name="Freeform 34"/>
            <p:cNvSpPr>
              <a:spLocks/>
            </p:cNvSpPr>
            <p:nvPr/>
          </p:nvSpPr>
          <p:spPr bwMode="auto">
            <a:xfrm>
              <a:off x="5187" y="621"/>
              <a:ext cx="12" cy="8"/>
            </a:xfrm>
            <a:custGeom>
              <a:avLst/>
              <a:gdLst>
                <a:gd name="T0" fmla="*/ 12 w 12"/>
                <a:gd name="T1" fmla="*/ 2 h 5"/>
                <a:gd name="T2" fmla="*/ 12 w 12"/>
                <a:gd name="T3" fmla="*/ 2 h 5"/>
                <a:gd name="T4" fmla="*/ 12 w 12"/>
                <a:gd name="T5" fmla="*/ 0 h 5"/>
                <a:gd name="T6" fmla="*/ 0 w 12"/>
                <a:gd name="T7" fmla="*/ 2 h 5"/>
                <a:gd name="T8" fmla="*/ 0 w 12"/>
                <a:gd name="T9" fmla="*/ 5 h 5"/>
                <a:gd name="T10" fmla="*/ 0 w 12"/>
                <a:gd name="T11" fmla="*/ 5 h 5"/>
                <a:gd name="T12" fmla="*/ 12 w 12"/>
                <a:gd name="T13" fmla="*/ 2 h 5"/>
                <a:gd name="T14" fmla="*/ 12 w 12"/>
                <a:gd name="T15" fmla="*/ 2 h 5"/>
                <a:gd name="T16" fmla="*/ 12 w 12"/>
                <a:gd name="T1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5">
                  <a:moveTo>
                    <a:pt x="12" y="2"/>
                  </a:moveTo>
                  <a:lnTo>
                    <a:pt x="12" y="2"/>
                  </a:lnTo>
                  <a:lnTo>
                    <a:pt x="1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371" name="Freeform 35"/>
            <p:cNvSpPr>
              <a:spLocks/>
            </p:cNvSpPr>
            <p:nvPr/>
          </p:nvSpPr>
          <p:spPr bwMode="auto">
            <a:xfrm>
              <a:off x="5187" y="624"/>
              <a:ext cx="12" cy="8"/>
            </a:xfrm>
            <a:custGeom>
              <a:avLst/>
              <a:gdLst>
                <a:gd name="T0" fmla="*/ 12 w 12"/>
                <a:gd name="T1" fmla="*/ 5 h 5"/>
                <a:gd name="T2" fmla="*/ 12 w 12"/>
                <a:gd name="T3" fmla="*/ 5 h 5"/>
                <a:gd name="T4" fmla="*/ 12 w 12"/>
                <a:gd name="T5" fmla="*/ 0 h 5"/>
                <a:gd name="T6" fmla="*/ 0 w 12"/>
                <a:gd name="T7" fmla="*/ 3 h 5"/>
                <a:gd name="T8" fmla="*/ 0 w 12"/>
                <a:gd name="T9" fmla="*/ 5 h 5"/>
                <a:gd name="T10" fmla="*/ 0 w 12"/>
                <a:gd name="T11" fmla="*/ 5 h 5"/>
                <a:gd name="T12" fmla="*/ 0 w 12"/>
                <a:gd name="T13" fmla="*/ 5 h 5"/>
                <a:gd name="T14" fmla="*/ 0 w 12"/>
                <a:gd name="T15" fmla="*/ 5 h 5"/>
                <a:gd name="T16" fmla="*/ 0 w 12"/>
                <a:gd name="T17" fmla="*/ 5 h 5"/>
                <a:gd name="T18" fmla="*/ 12 w 12"/>
                <a:gd name="T1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5">
                  <a:moveTo>
                    <a:pt x="12" y="5"/>
                  </a:moveTo>
                  <a:lnTo>
                    <a:pt x="12" y="5"/>
                  </a:lnTo>
                  <a:lnTo>
                    <a:pt x="1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372" name="Freeform 36"/>
            <p:cNvSpPr>
              <a:spLocks/>
            </p:cNvSpPr>
            <p:nvPr/>
          </p:nvSpPr>
          <p:spPr bwMode="auto">
            <a:xfrm>
              <a:off x="5187" y="632"/>
              <a:ext cx="12" cy="4"/>
            </a:xfrm>
            <a:custGeom>
              <a:avLst/>
              <a:gdLst>
                <a:gd name="T0" fmla="*/ 7 w 12"/>
                <a:gd name="T1" fmla="*/ 2 h 2"/>
                <a:gd name="T2" fmla="*/ 12 w 12"/>
                <a:gd name="T3" fmla="*/ 2 h 2"/>
                <a:gd name="T4" fmla="*/ 12 w 12"/>
                <a:gd name="T5" fmla="*/ 0 h 2"/>
                <a:gd name="T6" fmla="*/ 0 w 12"/>
                <a:gd name="T7" fmla="*/ 0 h 2"/>
                <a:gd name="T8" fmla="*/ 0 w 12"/>
                <a:gd name="T9" fmla="*/ 2 h 2"/>
                <a:gd name="T10" fmla="*/ 7 w 12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2">
                  <a:moveTo>
                    <a:pt x="7" y="2"/>
                  </a:moveTo>
                  <a:lnTo>
                    <a:pt x="12" y="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373" name="Freeform 37"/>
            <p:cNvSpPr>
              <a:spLocks/>
            </p:cNvSpPr>
            <p:nvPr/>
          </p:nvSpPr>
          <p:spPr bwMode="auto">
            <a:xfrm>
              <a:off x="5169" y="621"/>
              <a:ext cx="10" cy="3"/>
            </a:xfrm>
            <a:custGeom>
              <a:avLst/>
              <a:gdLst>
                <a:gd name="T0" fmla="*/ 10 w 10"/>
                <a:gd name="T1" fmla="*/ 2 h 2"/>
                <a:gd name="T2" fmla="*/ 10 w 10"/>
                <a:gd name="T3" fmla="*/ 2 h 2"/>
                <a:gd name="T4" fmla="*/ 10 w 10"/>
                <a:gd name="T5" fmla="*/ 0 h 2"/>
                <a:gd name="T6" fmla="*/ 0 w 10"/>
                <a:gd name="T7" fmla="*/ 0 h 2"/>
                <a:gd name="T8" fmla="*/ 0 w 10"/>
                <a:gd name="T9" fmla="*/ 2 h 2"/>
                <a:gd name="T10" fmla="*/ 0 w 10"/>
                <a:gd name="T11" fmla="*/ 2 h 2"/>
                <a:gd name="T12" fmla="*/ 10 w 10"/>
                <a:gd name="T13" fmla="*/ 2 h 2"/>
                <a:gd name="T14" fmla="*/ 10 w 10"/>
                <a:gd name="T15" fmla="*/ 2 h 2"/>
                <a:gd name="T16" fmla="*/ 10 w 10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2">
                  <a:moveTo>
                    <a:pt x="10" y="2"/>
                  </a:moveTo>
                  <a:lnTo>
                    <a:pt x="10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374" name="Freeform 38"/>
            <p:cNvSpPr>
              <a:spLocks/>
            </p:cNvSpPr>
            <p:nvPr/>
          </p:nvSpPr>
          <p:spPr bwMode="auto">
            <a:xfrm>
              <a:off x="5167" y="624"/>
              <a:ext cx="12" cy="8"/>
            </a:xfrm>
            <a:custGeom>
              <a:avLst/>
              <a:gdLst>
                <a:gd name="T0" fmla="*/ 12 w 12"/>
                <a:gd name="T1" fmla="*/ 5 h 5"/>
                <a:gd name="T2" fmla="*/ 12 w 12"/>
                <a:gd name="T3" fmla="*/ 5 h 5"/>
                <a:gd name="T4" fmla="*/ 12 w 12"/>
                <a:gd name="T5" fmla="*/ 0 h 5"/>
                <a:gd name="T6" fmla="*/ 2 w 12"/>
                <a:gd name="T7" fmla="*/ 0 h 5"/>
                <a:gd name="T8" fmla="*/ 0 w 12"/>
                <a:gd name="T9" fmla="*/ 3 h 5"/>
                <a:gd name="T10" fmla="*/ 0 w 12"/>
                <a:gd name="T11" fmla="*/ 3 h 5"/>
                <a:gd name="T12" fmla="*/ 0 w 12"/>
                <a:gd name="T13" fmla="*/ 3 h 5"/>
                <a:gd name="T14" fmla="*/ 0 w 12"/>
                <a:gd name="T15" fmla="*/ 3 h 5"/>
                <a:gd name="T16" fmla="*/ 0 w 12"/>
                <a:gd name="T17" fmla="*/ 3 h 5"/>
                <a:gd name="T18" fmla="*/ 12 w 12"/>
                <a:gd name="T1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5">
                  <a:moveTo>
                    <a:pt x="12" y="5"/>
                  </a:moveTo>
                  <a:lnTo>
                    <a:pt x="12" y="5"/>
                  </a:lnTo>
                  <a:lnTo>
                    <a:pt x="12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375" name="Freeform 39"/>
            <p:cNvSpPr>
              <a:spLocks/>
            </p:cNvSpPr>
            <p:nvPr/>
          </p:nvSpPr>
          <p:spPr bwMode="auto">
            <a:xfrm>
              <a:off x="5167" y="629"/>
              <a:ext cx="12" cy="7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4 h 4"/>
                <a:gd name="T4" fmla="*/ 12 w 12"/>
                <a:gd name="T5" fmla="*/ 2 h 4"/>
                <a:gd name="T6" fmla="*/ 0 w 12"/>
                <a:gd name="T7" fmla="*/ 0 h 4"/>
                <a:gd name="T8" fmla="*/ 0 w 12"/>
                <a:gd name="T9" fmla="*/ 4 h 4"/>
                <a:gd name="T10" fmla="*/ 0 w 12"/>
                <a:gd name="T11" fmla="*/ 4 h 4"/>
                <a:gd name="T12" fmla="*/ 0 w 12"/>
                <a:gd name="T13" fmla="*/ 4 h 4"/>
                <a:gd name="T14" fmla="*/ 0 w 12"/>
                <a:gd name="T15" fmla="*/ 4 h 4"/>
                <a:gd name="T16" fmla="*/ 0 w 12"/>
                <a:gd name="T17" fmla="*/ 4 h 4"/>
                <a:gd name="T18" fmla="*/ 12 w 12"/>
                <a:gd name="T1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4">
                  <a:moveTo>
                    <a:pt x="12" y="4"/>
                  </a:moveTo>
                  <a:lnTo>
                    <a:pt x="12" y="4"/>
                  </a:lnTo>
                  <a:lnTo>
                    <a:pt x="12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376" name="Freeform 40"/>
            <p:cNvSpPr>
              <a:spLocks/>
            </p:cNvSpPr>
            <p:nvPr/>
          </p:nvSpPr>
          <p:spPr bwMode="auto">
            <a:xfrm>
              <a:off x="5167" y="636"/>
              <a:ext cx="12" cy="4"/>
            </a:xfrm>
            <a:custGeom>
              <a:avLst/>
              <a:gdLst>
                <a:gd name="T0" fmla="*/ 7 w 12"/>
                <a:gd name="T1" fmla="*/ 3 h 3"/>
                <a:gd name="T2" fmla="*/ 12 w 12"/>
                <a:gd name="T3" fmla="*/ 3 h 3"/>
                <a:gd name="T4" fmla="*/ 12 w 12"/>
                <a:gd name="T5" fmla="*/ 0 h 3"/>
                <a:gd name="T6" fmla="*/ 0 w 12"/>
                <a:gd name="T7" fmla="*/ 0 h 3"/>
                <a:gd name="T8" fmla="*/ 0 w 12"/>
                <a:gd name="T9" fmla="*/ 3 h 3"/>
                <a:gd name="T10" fmla="*/ 7 w 1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3">
                  <a:moveTo>
                    <a:pt x="7" y="3"/>
                  </a:moveTo>
                  <a:lnTo>
                    <a:pt x="12" y="3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377" name="Freeform 41"/>
            <p:cNvSpPr>
              <a:spLocks/>
            </p:cNvSpPr>
            <p:nvPr/>
          </p:nvSpPr>
          <p:spPr bwMode="auto">
            <a:xfrm>
              <a:off x="5150" y="621"/>
              <a:ext cx="12" cy="8"/>
            </a:xfrm>
            <a:custGeom>
              <a:avLst/>
              <a:gdLst>
                <a:gd name="T0" fmla="*/ 12 w 12"/>
                <a:gd name="T1" fmla="*/ 5 h 5"/>
                <a:gd name="T2" fmla="*/ 12 w 12"/>
                <a:gd name="T3" fmla="*/ 5 h 5"/>
                <a:gd name="T4" fmla="*/ 12 w 12"/>
                <a:gd name="T5" fmla="*/ 0 h 5"/>
                <a:gd name="T6" fmla="*/ 0 w 12"/>
                <a:gd name="T7" fmla="*/ 0 h 5"/>
                <a:gd name="T8" fmla="*/ 0 w 12"/>
                <a:gd name="T9" fmla="*/ 2 h 5"/>
                <a:gd name="T10" fmla="*/ 0 w 12"/>
                <a:gd name="T11" fmla="*/ 2 h 5"/>
                <a:gd name="T12" fmla="*/ 12 w 12"/>
                <a:gd name="T13" fmla="*/ 5 h 5"/>
                <a:gd name="T14" fmla="*/ 12 w 12"/>
                <a:gd name="T15" fmla="*/ 5 h 5"/>
                <a:gd name="T16" fmla="*/ 12 w 12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5">
                  <a:moveTo>
                    <a:pt x="12" y="5"/>
                  </a:moveTo>
                  <a:lnTo>
                    <a:pt x="12" y="5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378" name="Freeform 42"/>
            <p:cNvSpPr>
              <a:spLocks/>
            </p:cNvSpPr>
            <p:nvPr/>
          </p:nvSpPr>
          <p:spPr bwMode="auto">
            <a:xfrm>
              <a:off x="5150" y="624"/>
              <a:ext cx="12" cy="8"/>
            </a:xfrm>
            <a:custGeom>
              <a:avLst/>
              <a:gdLst>
                <a:gd name="T0" fmla="*/ 9 w 12"/>
                <a:gd name="T1" fmla="*/ 5 h 5"/>
                <a:gd name="T2" fmla="*/ 9 w 12"/>
                <a:gd name="T3" fmla="*/ 5 h 5"/>
                <a:gd name="T4" fmla="*/ 12 w 12"/>
                <a:gd name="T5" fmla="*/ 3 h 5"/>
                <a:gd name="T6" fmla="*/ 0 w 12"/>
                <a:gd name="T7" fmla="*/ 0 h 5"/>
                <a:gd name="T8" fmla="*/ 0 w 12"/>
                <a:gd name="T9" fmla="*/ 5 h 5"/>
                <a:gd name="T10" fmla="*/ 0 w 12"/>
                <a:gd name="T11" fmla="*/ 5 h 5"/>
                <a:gd name="T12" fmla="*/ 0 w 12"/>
                <a:gd name="T13" fmla="*/ 5 h 5"/>
                <a:gd name="T14" fmla="*/ 0 w 12"/>
                <a:gd name="T15" fmla="*/ 5 h 5"/>
                <a:gd name="T16" fmla="*/ 0 w 12"/>
                <a:gd name="T17" fmla="*/ 5 h 5"/>
                <a:gd name="T18" fmla="*/ 9 w 12"/>
                <a:gd name="T1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5">
                  <a:moveTo>
                    <a:pt x="9" y="5"/>
                  </a:moveTo>
                  <a:lnTo>
                    <a:pt x="9" y="5"/>
                  </a:lnTo>
                  <a:lnTo>
                    <a:pt x="12" y="3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379" name="Freeform 43"/>
            <p:cNvSpPr>
              <a:spLocks/>
            </p:cNvSpPr>
            <p:nvPr/>
          </p:nvSpPr>
          <p:spPr bwMode="auto">
            <a:xfrm>
              <a:off x="5150" y="632"/>
              <a:ext cx="9" cy="8"/>
            </a:xfrm>
            <a:custGeom>
              <a:avLst/>
              <a:gdLst>
                <a:gd name="T0" fmla="*/ 9 w 9"/>
                <a:gd name="T1" fmla="*/ 5 h 5"/>
                <a:gd name="T2" fmla="*/ 9 w 9"/>
                <a:gd name="T3" fmla="*/ 5 h 5"/>
                <a:gd name="T4" fmla="*/ 9 w 9"/>
                <a:gd name="T5" fmla="*/ 0 h 5"/>
                <a:gd name="T6" fmla="*/ 0 w 9"/>
                <a:gd name="T7" fmla="*/ 0 h 5"/>
                <a:gd name="T8" fmla="*/ 0 w 9"/>
                <a:gd name="T9" fmla="*/ 5 h 5"/>
                <a:gd name="T10" fmla="*/ 0 w 9"/>
                <a:gd name="T11" fmla="*/ 5 h 5"/>
                <a:gd name="T12" fmla="*/ 9 w 9"/>
                <a:gd name="T13" fmla="*/ 5 h 5"/>
                <a:gd name="T14" fmla="*/ 9 w 9"/>
                <a:gd name="T15" fmla="*/ 5 h 5"/>
                <a:gd name="T16" fmla="*/ 9 w 9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5">
                  <a:moveTo>
                    <a:pt x="9" y="5"/>
                  </a:moveTo>
                  <a:lnTo>
                    <a:pt x="9" y="5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380" name="Freeform 44"/>
            <p:cNvSpPr>
              <a:spLocks/>
            </p:cNvSpPr>
            <p:nvPr/>
          </p:nvSpPr>
          <p:spPr bwMode="auto">
            <a:xfrm>
              <a:off x="5150" y="640"/>
              <a:ext cx="9" cy="4"/>
            </a:xfrm>
            <a:custGeom>
              <a:avLst/>
              <a:gdLst>
                <a:gd name="T0" fmla="*/ 5 w 9"/>
                <a:gd name="T1" fmla="*/ 2 h 2"/>
                <a:gd name="T2" fmla="*/ 9 w 9"/>
                <a:gd name="T3" fmla="*/ 2 h 2"/>
                <a:gd name="T4" fmla="*/ 9 w 9"/>
                <a:gd name="T5" fmla="*/ 0 h 2"/>
                <a:gd name="T6" fmla="*/ 0 w 9"/>
                <a:gd name="T7" fmla="*/ 0 h 2"/>
                <a:gd name="T8" fmla="*/ 0 w 9"/>
                <a:gd name="T9" fmla="*/ 2 h 2"/>
                <a:gd name="T10" fmla="*/ 5 w 9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">
                  <a:moveTo>
                    <a:pt x="5" y="2"/>
                  </a:moveTo>
                  <a:lnTo>
                    <a:pt x="9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381" name="Freeform 45"/>
            <p:cNvSpPr>
              <a:spLocks/>
            </p:cNvSpPr>
            <p:nvPr/>
          </p:nvSpPr>
          <p:spPr bwMode="auto">
            <a:xfrm>
              <a:off x="5118" y="632"/>
              <a:ext cx="9" cy="8"/>
            </a:xfrm>
            <a:custGeom>
              <a:avLst/>
              <a:gdLst>
                <a:gd name="T0" fmla="*/ 9 w 9"/>
                <a:gd name="T1" fmla="*/ 5 h 5"/>
                <a:gd name="T2" fmla="*/ 9 w 9"/>
                <a:gd name="T3" fmla="*/ 5 h 5"/>
                <a:gd name="T4" fmla="*/ 9 w 9"/>
                <a:gd name="T5" fmla="*/ 2 h 5"/>
                <a:gd name="T6" fmla="*/ 0 w 9"/>
                <a:gd name="T7" fmla="*/ 0 h 5"/>
                <a:gd name="T8" fmla="*/ 0 w 9"/>
                <a:gd name="T9" fmla="*/ 5 h 5"/>
                <a:gd name="T10" fmla="*/ 0 w 9"/>
                <a:gd name="T11" fmla="*/ 5 h 5"/>
                <a:gd name="T12" fmla="*/ 9 w 9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">
                  <a:moveTo>
                    <a:pt x="9" y="5"/>
                  </a:moveTo>
                  <a:lnTo>
                    <a:pt x="9" y="5"/>
                  </a:lnTo>
                  <a:lnTo>
                    <a:pt x="9" y="2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382" name="Freeform 46"/>
            <p:cNvSpPr>
              <a:spLocks/>
            </p:cNvSpPr>
            <p:nvPr/>
          </p:nvSpPr>
          <p:spPr bwMode="auto">
            <a:xfrm>
              <a:off x="5118" y="640"/>
              <a:ext cx="9" cy="9"/>
            </a:xfrm>
            <a:custGeom>
              <a:avLst/>
              <a:gdLst>
                <a:gd name="T0" fmla="*/ 9 w 9"/>
                <a:gd name="T1" fmla="*/ 5 h 5"/>
                <a:gd name="T2" fmla="*/ 9 w 9"/>
                <a:gd name="T3" fmla="*/ 5 h 5"/>
                <a:gd name="T4" fmla="*/ 9 w 9"/>
                <a:gd name="T5" fmla="*/ 0 h 5"/>
                <a:gd name="T6" fmla="*/ 0 w 9"/>
                <a:gd name="T7" fmla="*/ 0 h 5"/>
                <a:gd name="T8" fmla="*/ 0 w 9"/>
                <a:gd name="T9" fmla="*/ 2 h 5"/>
                <a:gd name="T10" fmla="*/ 0 w 9"/>
                <a:gd name="T11" fmla="*/ 2 h 5"/>
                <a:gd name="T12" fmla="*/ 9 w 9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">
                  <a:moveTo>
                    <a:pt x="9" y="5"/>
                  </a:moveTo>
                  <a:lnTo>
                    <a:pt x="9" y="5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383" name="Freeform 47"/>
            <p:cNvSpPr>
              <a:spLocks/>
            </p:cNvSpPr>
            <p:nvPr/>
          </p:nvSpPr>
          <p:spPr bwMode="auto">
            <a:xfrm>
              <a:off x="5118" y="644"/>
              <a:ext cx="9" cy="8"/>
            </a:xfrm>
            <a:custGeom>
              <a:avLst/>
              <a:gdLst>
                <a:gd name="T0" fmla="*/ 9 w 9"/>
                <a:gd name="T1" fmla="*/ 5 h 5"/>
                <a:gd name="T2" fmla="*/ 9 w 9"/>
                <a:gd name="T3" fmla="*/ 5 h 5"/>
                <a:gd name="T4" fmla="*/ 9 w 9"/>
                <a:gd name="T5" fmla="*/ 3 h 5"/>
                <a:gd name="T6" fmla="*/ 0 w 9"/>
                <a:gd name="T7" fmla="*/ 0 h 5"/>
                <a:gd name="T8" fmla="*/ 0 w 9"/>
                <a:gd name="T9" fmla="*/ 5 h 5"/>
                <a:gd name="T10" fmla="*/ 0 w 9"/>
                <a:gd name="T11" fmla="*/ 5 h 5"/>
                <a:gd name="T12" fmla="*/ 9 w 9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">
                  <a:moveTo>
                    <a:pt x="9" y="5"/>
                  </a:moveTo>
                  <a:lnTo>
                    <a:pt x="9" y="5"/>
                  </a:lnTo>
                  <a:lnTo>
                    <a:pt x="9" y="3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384" name="Freeform 48"/>
            <p:cNvSpPr>
              <a:spLocks/>
            </p:cNvSpPr>
            <p:nvPr/>
          </p:nvSpPr>
          <p:spPr bwMode="auto">
            <a:xfrm>
              <a:off x="5118" y="652"/>
              <a:ext cx="9" cy="5"/>
            </a:xfrm>
            <a:custGeom>
              <a:avLst/>
              <a:gdLst>
                <a:gd name="T0" fmla="*/ 5 w 9"/>
                <a:gd name="T1" fmla="*/ 3 h 3"/>
                <a:gd name="T2" fmla="*/ 9 w 9"/>
                <a:gd name="T3" fmla="*/ 3 h 3"/>
                <a:gd name="T4" fmla="*/ 9 w 9"/>
                <a:gd name="T5" fmla="*/ 0 h 3"/>
                <a:gd name="T6" fmla="*/ 0 w 9"/>
                <a:gd name="T7" fmla="*/ 0 h 3"/>
                <a:gd name="T8" fmla="*/ 0 w 9"/>
                <a:gd name="T9" fmla="*/ 3 h 3"/>
                <a:gd name="T10" fmla="*/ 5 w 9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3">
                  <a:moveTo>
                    <a:pt x="5" y="3"/>
                  </a:moveTo>
                  <a:lnTo>
                    <a:pt x="9" y="3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385" name="Freeform 49"/>
            <p:cNvSpPr>
              <a:spLocks/>
            </p:cNvSpPr>
            <p:nvPr/>
          </p:nvSpPr>
          <p:spPr bwMode="auto">
            <a:xfrm>
              <a:off x="5098" y="636"/>
              <a:ext cx="12" cy="8"/>
            </a:xfrm>
            <a:custGeom>
              <a:avLst/>
              <a:gdLst>
                <a:gd name="T0" fmla="*/ 10 w 12"/>
                <a:gd name="T1" fmla="*/ 5 h 5"/>
                <a:gd name="T2" fmla="*/ 10 w 12"/>
                <a:gd name="T3" fmla="*/ 5 h 5"/>
                <a:gd name="T4" fmla="*/ 12 w 12"/>
                <a:gd name="T5" fmla="*/ 3 h 5"/>
                <a:gd name="T6" fmla="*/ 0 w 12"/>
                <a:gd name="T7" fmla="*/ 0 h 5"/>
                <a:gd name="T8" fmla="*/ 0 w 12"/>
                <a:gd name="T9" fmla="*/ 5 h 5"/>
                <a:gd name="T10" fmla="*/ 0 w 12"/>
                <a:gd name="T11" fmla="*/ 5 h 5"/>
                <a:gd name="T12" fmla="*/ 0 w 12"/>
                <a:gd name="T13" fmla="*/ 5 h 5"/>
                <a:gd name="T14" fmla="*/ 0 w 12"/>
                <a:gd name="T15" fmla="*/ 5 h 5"/>
                <a:gd name="T16" fmla="*/ 0 w 12"/>
                <a:gd name="T17" fmla="*/ 5 h 5"/>
                <a:gd name="T18" fmla="*/ 10 w 12"/>
                <a:gd name="T1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5">
                  <a:moveTo>
                    <a:pt x="10" y="5"/>
                  </a:moveTo>
                  <a:lnTo>
                    <a:pt x="10" y="5"/>
                  </a:lnTo>
                  <a:lnTo>
                    <a:pt x="12" y="3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386" name="Freeform 50"/>
            <p:cNvSpPr>
              <a:spLocks/>
            </p:cNvSpPr>
            <p:nvPr/>
          </p:nvSpPr>
          <p:spPr bwMode="auto">
            <a:xfrm>
              <a:off x="5098" y="644"/>
              <a:ext cx="10" cy="8"/>
            </a:xfrm>
            <a:custGeom>
              <a:avLst/>
              <a:gdLst>
                <a:gd name="T0" fmla="*/ 10 w 10"/>
                <a:gd name="T1" fmla="*/ 5 h 5"/>
                <a:gd name="T2" fmla="*/ 10 w 10"/>
                <a:gd name="T3" fmla="*/ 5 h 5"/>
                <a:gd name="T4" fmla="*/ 10 w 10"/>
                <a:gd name="T5" fmla="*/ 0 h 5"/>
                <a:gd name="T6" fmla="*/ 0 w 10"/>
                <a:gd name="T7" fmla="*/ 0 h 5"/>
                <a:gd name="T8" fmla="*/ 0 w 10"/>
                <a:gd name="T9" fmla="*/ 3 h 5"/>
                <a:gd name="T10" fmla="*/ 0 w 10"/>
                <a:gd name="T11" fmla="*/ 3 h 5"/>
                <a:gd name="T12" fmla="*/ 10 w 10"/>
                <a:gd name="T13" fmla="*/ 5 h 5"/>
                <a:gd name="T14" fmla="*/ 10 w 10"/>
                <a:gd name="T15" fmla="*/ 5 h 5"/>
                <a:gd name="T16" fmla="*/ 10 w 10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5">
                  <a:moveTo>
                    <a:pt x="10" y="5"/>
                  </a:moveTo>
                  <a:lnTo>
                    <a:pt x="10" y="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387" name="Freeform 51"/>
            <p:cNvSpPr>
              <a:spLocks/>
            </p:cNvSpPr>
            <p:nvPr/>
          </p:nvSpPr>
          <p:spPr bwMode="auto">
            <a:xfrm>
              <a:off x="5095" y="649"/>
              <a:ext cx="13" cy="8"/>
            </a:xfrm>
            <a:custGeom>
              <a:avLst/>
              <a:gdLst>
                <a:gd name="T0" fmla="*/ 13 w 13"/>
                <a:gd name="T1" fmla="*/ 5 h 5"/>
                <a:gd name="T2" fmla="*/ 13 w 13"/>
                <a:gd name="T3" fmla="*/ 5 h 5"/>
                <a:gd name="T4" fmla="*/ 13 w 13"/>
                <a:gd name="T5" fmla="*/ 2 h 5"/>
                <a:gd name="T6" fmla="*/ 3 w 13"/>
                <a:gd name="T7" fmla="*/ 0 h 5"/>
                <a:gd name="T8" fmla="*/ 3 w 13"/>
                <a:gd name="T9" fmla="*/ 5 h 5"/>
                <a:gd name="T10" fmla="*/ 3 w 13"/>
                <a:gd name="T11" fmla="*/ 5 h 5"/>
                <a:gd name="T12" fmla="*/ 3 w 13"/>
                <a:gd name="T13" fmla="*/ 5 h 5"/>
                <a:gd name="T14" fmla="*/ 3 w 13"/>
                <a:gd name="T15" fmla="*/ 5 h 5"/>
                <a:gd name="T16" fmla="*/ 0 w 13"/>
                <a:gd name="T17" fmla="*/ 5 h 5"/>
                <a:gd name="T18" fmla="*/ 13 w 13"/>
                <a:gd name="T1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5">
                  <a:moveTo>
                    <a:pt x="13" y="5"/>
                  </a:moveTo>
                  <a:lnTo>
                    <a:pt x="13" y="5"/>
                  </a:lnTo>
                  <a:lnTo>
                    <a:pt x="13" y="2"/>
                  </a:lnTo>
                  <a:lnTo>
                    <a:pt x="3" y="0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13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388" name="Freeform 52"/>
            <p:cNvSpPr>
              <a:spLocks/>
            </p:cNvSpPr>
            <p:nvPr/>
          </p:nvSpPr>
          <p:spPr bwMode="auto">
            <a:xfrm>
              <a:off x="5095" y="657"/>
              <a:ext cx="13" cy="8"/>
            </a:xfrm>
            <a:custGeom>
              <a:avLst/>
              <a:gdLst>
                <a:gd name="T0" fmla="*/ 8 w 13"/>
                <a:gd name="T1" fmla="*/ 5 h 5"/>
                <a:gd name="T2" fmla="*/ 13 w 13"/>
                <a:gd name="T3" fmla="*/ 5 h 5"/>
                <a:gd name="T4" fmla="*/ 13 w 13"/>
                <a:gd name="T5" fmla="*/ 0 h 5"/>
                <a:gd name="T6" fmla="*/ 3 w 13"/>
                <a:gd name="T7" fmla="*/ 0 h 5"/>
                <a:gd name="T8" fmla="*/ 0 w 13"/>
                <a:gd name="T9" fmla="*/ 2 h 5"/>
                <a:gd name="T10" fmla="*/ 8 w 13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5">
                  <a:moveTo>
                    <a:pt x="8" y="5"/>
                  </a:moveTo>
                  <a:lnTo>
                    <a:pt x="13" y="5"/>
                  </a:lnTo>
                  <a:lnTo>
                    <a:pt x="13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389" name="Freeform 53"/>
            <p:cNvSpPr>
              <a:spLocks/>
            </p:cNvSpPr>
            <p:nvPr/>
          </p:nvSpPr>
          <p:spPr bwMode="auto">
            <a:xfrm>
              <a:off x="5081" y="644"/>
              <a:ext cx="12" cy="8"/>
            </a:xfrm>
            <a:custGeom>
              <a:avLst/>
              <a:gdLst>
                <a:gd name="T0" fmla="*/ 12 w 12"/>
                <a:gd name="T1" fmla="*/ 5 h 5"/>
                <a:gd name="T2" fmla="*/ 12 w 12"/>
                <a:gd name="T3" fmla="*/ 5 h 5"/>
                <a:gd name="T4" fmla="*/ 12 w 12"/>
                <a:gd name="T5" fmla="*/ 0 h 5"/>
                <a:gd name="T6" fmla="*/ 0 w 12"/>
                <a:gd name="T7" fmla="*/ 0 h 5"/>
                <a:gd name="T8" fmla="*/ 0 w 12"/>
                <a:gd name="T9" fmla="*/ 5 h 5"/>
                <a:gd name="T10" fmla="*/ 0 w 12"/>
                <a:gd name="T11" fmla="*/ 5 h 5"/>
                <a:gd name="T12" fmla="*/ 12 w 12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5">
                  <a:moveTo>
                    <a:pt x="12" y="5"/>
                  </a:moveTo>
                  <a:lnTo>
                    <a:pt x="12" y="5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390" name="Freeform 54"/>
            <p:cNvSpPr>
              <a:spLocks/>
            </p:cNvSpPr>
            <p:nvPr/>
          </p:nvSpPr>
          <p:spPr bwMode="auto">
            <a:xfrm>
              <a:off x="5081" y="652"/>
              <a:ext cx="12" cy="5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12 w 12"/>
                <a:gd name="T5" fmla="*/ 0 h 3"/>
                <a:gd name="T6" fmla="*/ 0 w 12"/>
                <a:gd name="T7" fmla="*/ 0 h 3"/>
                <a:gd name="T8" fmla="*/ 0 w 12"/>
                <a:gd name="T9" fmla="*/ 3 h 3"/>
                <a:gd name="T10" fmla="*/ 0 w 12"/>
                <a:gd name="T11" fmla="*/ 3 h 3"/>
                <a:gd name="T12" fmla="*/ 12 w 12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391" name="Freeform 55"/>
            <p:cNvSpPr>
              <a:spLocks/>
            </p:cNvSpPr>
            <p:nvPr/>
          </p:nvSpPr>
          <p:spPr bwMode="auto">
            <a:xfrm>
              <a:off x="5081" y="657"/>
              <a:ext cx="12" cy="3"/>
            </a:xfrm>
            <a:custGeom>
              <a:avLst/>
              <a:gdLst>
                <a:gd name="T0" fmla="*/ 12 w 12"/>
                <a:gd name="T1" fmla="*/ 2 h 2"/>
                <a:gd name="T2" fmla="*/ 12 w 12"/>
                <a:gd name="T3" fmla="*/ 2 h 2"/>
                <a:gd name="T4" fmla="*/ 12 w 12"/>
                <a:gd name="T5" fmla="*/ 0 h 2"/>
                <a:gd name="T6" fmla="*/ 0 w 12"/>
                <a:gd name="T7" fmla="*/ 0 h 2"/>
                <a:gd name="T8" fmla="*/ 0 w 12"/>
                <a:gd name="T9" fmla="*/ 2 h 2"/>
                <a:gd name="T10" fmla="*/ 0 w 12"/>
                <a:gd name="T11" fmla="*/ 2 h 2"/>
                <a:gd name="T12" fmla="*/ 12 w 12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">
                  <a:moveTo>
                    <a:pt x="12" y="2"/>
                  </a:moveTo>
                  <a:lnTo>
                    <a:pt x="12" y="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392" name="Freeform 56"/>
            <p:cNvSpPr>
              <a:spLocks/>
            </p:cNvSpPr>
            <p:nvPr/>
          </p:nvSpPr>
          <p:spPr bwMode="auto">
            <a:xfrm>
              <a:off x="5081" y="660"/>
              <a:ext cx="12" cy="9"/>
            </a:xfrm>
            <a:custGeom>
              <a:avLst/>
              <a:gdLst>
                <a:gd name="T0" fmla="*/ 7 w 12"/>
                <a:gd name="T1" fmla="*/ 5 h 5"/>
                <a:gd name="T2" fmla="*/ 12 w 12"/>
                <a:gd name="T3" fmla="*/ 5 h 5"/>
                <a:gd name="T4" fmla="*/ 12 w 12"/>
                <a:gd name="T5" fmla="*/ 0 h 5"/>
                <a:gd name="T6" fmla="*/ 0 w 12"/>
                <a:gd name="T7" fmla="*/ 0 h 5"/>
                <a:gd name="T8" fmla="*/ 0 w 12"/>
                <a:gd name="T9" fmla="*/ 5 h 5"/>
                <a:gd name="T10" fmla="*/ 7 w 12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5">
                  <a:moveTo>
                    <a:pt x="7" y="5"/>
                  </a:moveTo>
                  <a:lnTo>
                    <a:pt x="12" y="5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393" name="Freeform 57"/>
            <p:cNvSpPr>
              <a:spLocks/>
            </p:cNvSpPr>
            <p:nvPr/>
          </p:nvSpPr>
          <p:spPr bwMode="auto">
            <a:xfrm>
              <a:off x="5063" y="657"/>
              <a:ext cx="13" cy="3"/>
            </a:xfrm>
            <a:custGeom>
              <a:avLst/>
              <a:gdLst>
                <a:gd name="T0" fmla="*/ 13 w 13"/>
                <a:gd name="T1" fmla="*/ 2 h 2"/>
                <a:gd name="T2" fmla="*/ 13 w 13"/>
                <a:gd name="T3" fmla="*/ 2 h 2"/>
                <a:gd name="T4" fmla="*/ 13 w 13"/>
                <a:gd name="T5" fmla="*/ 0 h 2"/>
                <a:gd name="T6" fmla="*/ 0 w 13"/>
                <a:gd name="T7" fmla="*/ 0 h 2"/>
                <a:gd name="T8" fmla="*/ 0 w 13"/>
                <a:gd name="T9" fmla="*/ 2 h 2"/>
                <a:gd name="T10" fmla="*/ 0 w 13"/>
                <a:gd name="T11" fmla="*/ 2 h 2"/>
                <a:gd name="T12" fmla="*/ 13 w 13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2">
                  <a:moveTo>
                    <a:pt x="13" y="2"/>
                  </a:moveTo>
                  <a:lnTo>
                    <a:pt x="13" y="2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1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394" name="Freeform 58"/>
            <p:cNvSpPr>
              <a:spLocks/>
            </p:cNvSpPr>
            <p:nvPr/>
          </p:nvSpPr>
          <p:spPr bwMode="auto">
            <a:xfrm>
              <a:off x="5063" y="660"/>
              <a:ext cx="13" cy="9"/>
            </a:xfrm>
            <a:custGeom>
              <a:avLst/>
              <a:gdLst>
                <a:gd name="T0" fmla="*/ 13 w 13"/>
                <a:gd name="T1" fmla="*/ 5 h 5"/>
                <a:gd name="T2" fmla="*/ 13 w 13"/>
                <a:gd name="T3" fmla="*/ 5 h 5"/>
                <a:gd name="T4" fmla="*/ 13 w 13"/>
                <a:gd name="T5" fmla="*/ 0 h 5"/>
                <a:gd name="T6" fmla="*/ 0 w 13"/>
                <a:gd name="T7" fmla="*/ 0 h 5"/>
                <a:gd name="T8" fmla="*/ 0 w 13"/>
                <a:gd name="T9" fmla="*/ 5 h 5"/>
                <a:gd name="T10" fmla="*/ 0 w 13"/>
                <a:gd name="T11" fmla="*/ 5 h 5"/>
                <a:gd name="T12" fmla="*/ 13 w 13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5">
                  <a:moveTo>
                    <a:pt x="13" y="5"/>
                  </a:moveTo>
                  <a:lnTo>
                    <a:pt x="13" y="5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13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395" name="Freeform 59"/>
            <p:cNvSpPr>
              <a:spLocks/>
            </p:cNvSpPr>
            <p:nvPr/>
          </p:nvSpPr>
          <p:spPr bwMode="auto">
            <a:xfrm>
              <a:off x="5063" y="669"/>
              <a:ext cx="13" cy="5"/>
            </a:xfrm>
            <a:custGeom>
              <a:avLst/>
              <a:gdLst>
                <a:gd name="T0" fmla="*/ 13 w 13"/>
                <a:gd name="T1" fmla="*/ 3 h 3"/>
                <a:gd name="T2" fmla="*/ 13 w 13"/>
                <a:gd name="T3" fmla="*/ 3 h 3"/>
                <a:gd name="T4" fmla="*/ 13 w 13"/>
                <a:gd name="T5" fmla="*/ 0 h 3"/>
                <a:gd name="T6" fmla="*/ 0 w 13"/>
                <a:gd name="T7" fmla="*/ 0 h 3"/>
                <a:gd name="T8" fmla="*/ 0 w 13"/>
                <a:gd name="T9" fmla="*/ 3 h 3"/>
                <a:gd name="T10" fmla="*/ 0 w 13"/>
                <a:gd name="T11" fmla="*/ 3 h 3"/>
                <a:gd name="T12" fmla="*/ 13 w 1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">
                  <a:moveTo>
                    <a:pt x="13" y="3"/>
                  </a:moveTo>
                  <a:lnTo>
                    <a:pt x="13" y="3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13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396" name="Freeform 60"/>
            <p:cNvSpPr>
              <a:spLocks/>
            </p:cNvSpPr>
            <p:nvPr/>
          </p:nvSpPr>
          <p:spPr bwMode="auto">
            <a:xfrm>
              <a:off x="5063" y="674"/>
              <a:ext cx="13" cy="3"/>
            </a:xfrm>
            <a:custGeom>
              <a:avLst/>
              <a:gdLst>
                <a:gd name="T0" fmla="*/ 5 w 13"/>
                <a:gd name="T1" fmla="*/ 2 h 2"/>
                <a:gd name="T2" fmla="*/ 13 w 13"/>
                <a:gd name="T3" fmla="*/ 2 h 2"/>
                <a:gd name="T4" fmla="*/ 13 w 13"/>
                <a:gd name="T5" fmla="*/ 0 h 2"/>
                <a:gd name="T6" fmla="*/ 0 w 13"/>
                <a:gd name="T7" fmla="*/ 0 h 2"/>
                <a:gd name="T8" fmla="*/ 0 w 13"/>
                <a:gd name="T9" fmla="*/ 2 h 2"/>
                <a:gd name="T10" fmla="*/ 5 w 1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2">
                  <a:moveTo>
                    <a:pt x="5" y="2"/>
                  </a:moveTo>
                  <a:lnTo>
                    <a:pt x="13" y="2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397" name="Freeform 61"/>
            <p:cNvSpPr>
              <a:spLocks/>
            </p:cNvSpPr>
            <p:nvPr/>
          </p:nvSpPr>
          <p:spPr bwMode="auto">
            <a:xfrm>
              <a:off x="5041" y="660"/>
              <a:ext cx="13" cy="9"/>
            </a:xfrm>
            <a:custGeom>
              <a:avLst/>
              <a:gdLst>
                <a:gd name="T0" fmla="*/ 13 w 13"/>
                <a:gd name="T1" fmla="*/ 5 h 5"/>
                <a:gd name="T2" fmla="*/ 13 w 13"/>
                <a:gd name="T3" fmla="*/ 5 h 5"/>
                <a:gd name="T4" fmla="*/ 13 w 13"/>
                <a:gd name="T5" fmla="*/ 0 h 5"/>
                <a:gd name="T6" fmla="*/ 0 w 13"/>
                <a:gd name="T7" fmla="*/ 0 h 5"/>
                <a:gd name="T8" fmla="*/ 0 w 13"/>
                <a:gd name="T9" fmla="*/ 5 h 5"/>
                <a:gd name="T10" fmla="*/ 0 w 13"/>
                <a:gd name="T11" fmla="*/ 5 h 5"/>
                <a:gd name="T12" fmla="*/ 13 w 13"/>
                <a:gd name="T13" fmla="*/ 5 h 5"/>
                <a:gd name="T14" fmla="*/ 13 w 13"/>
                <a:gd name="T15" fmla="*/ 5 h 5"/>
                <a:gd name="T16" fmla="*/ 13 w 13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5">
                  <a:moveTo>
                    <a:pt x="13" y="5"/>
                  </a:moveTo>
                  <a:lnTo>
                    <a:pt x="13" y="5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398" name="Freeform 62"/>
            <p:cNvSpPr>
              <a:spLocks/>
            </p:cNvSpPr>
            <p:nvPr/>
          </p:nvSpPr>
          <p:spPr bwMode="auto">
            <a:xfrm>
              <a:off x="5041" y="669"/>
              <a:ext cx="13" cy="8"/>
            </a:xfrm>
            <a:custGeom>
              <a:avLst/>
              <a:gdLst>
                <a:gd name="T0" fmla="*/ 13 w 13"/>
                <a:gd name="T1" fmla="*/ 3 h 5"/>
                <a:gd name="T2" fmla="*/ 10 w 13"/>
                <a:gd name="T3" fmla="*/ 5 h 5"/>
                <a:gd name="T4" fmla="*/ 13 w 13"/>
                <a:gd name="T5" fmla="*/ 0 h 5"/>
                <a:gd name="T6" fmla="*/ 0 w 13"/>
                <a:gd name="T7" fmla="*/ 0 h 5"/>
                <a:gd name="T8" fmla="*/ 0 w 13"/>
                <a:gd name="T9" fmla="*/ 3 h 5"/>
                <a:gd name="T10" fmla="*/ 0 w 13"/>
                <a:gd name="T11" fmla="*/ 3 h 5"/>
                <a:gd name="T12" fmla="*/ 0 w 13"/>
                <a:gd name="T13" fmla="*/ 3 h 5"/>
                <a:gd name="T14" fmla="*/ 0 w 13"/>
                <a:gd name="T15" fmla="*/ 3 h 5"/>
                <a:gd name="T16" fmla="*/ 0 w 13"/>
                <a:gd name="T17" fmla="*/ 3 h 5"/>
                <a:gd name="T18" fmla="*/ 13 w 13"/>
                <a:gd name="T1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5">
                  <a:moveTo>
                    <a:pt x="13" y="3"/>
                  </a:moveTo>
                  <a:lnTo>
                    <a:pt x="10" y="5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3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399" name="Freeform 63"/>
            <p:cNvSpPr>
              <a:spLocks/>
            </p:cNvSpPr>
            <p:nvPr/>
          </p:nvSpPr>
          <p:spPr bwMode="auto">
            <a:xfrm>
              <a:off x="5041" y="674"/>
              <a:ext cx="13" cy="8"/>
            </a:xfrm>
            <a:custGeom>
              <a:avLst/>
              <a:gdLst>
                <a:gd name="T0" fmla="*/ 10 w 13"/>
                <a:gd name="T1" fmla="*/ 5 h 5"/>
                <a:gd name="T2" fmla="*/ 13 w 13"/>
                <a:gd name="T3" fmla="*/ 5 h 5"/>
                <a:gd name="T4" fmla="*/ 13 w 13"/>
                <a:gd name="T5" fmla="*/ 0 h 5"/>
                <a:gd name="T6" fmla="*/ 0 w 13"/>
                <a:gd name="T7" fmla="*/ 0 h 5"/>
                <a:gd name="T8" fmla="*/ 0 w 13"/>
                <a:gd name="T9" fmla="*/ 5 h 5"/>
                <a:gd name="T10" fmla="*/ 0 w 13"/>
                <a:gd name="T11" fmla="*/ 5 h 5"/>
                <a:gd name="T12" fmla="*/ 13 w 13"/>
                <a:gd name="T13" fmla="*/ 5 h 5"/>
                <a:gd name="T14" fmla="*/ 13 w 13"/>
                <a:gd name="T15" fmla="*/ 5 h 5"/>
                <a:gd name="T16" fmla="*/ 13 w 13"/>
                <a:gd name="T17" fmla="*/ 5 h 5"/>
                <a:gd name="T18" fmla="*/ 10 w 13"/>
                <a:gd name="T1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5">
                  <a:moveTo>
                    <a:pt x="10" y="5"/>
                  </a:moveTo>
                  <a:lnTo>
                    <a:pt x="13" y="5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400" name="Freeform 64"/>
            <p:cNvSpPr>
              <a:spLocks/>
            </p:cNvSpPr>
            <p:nvPr/>
          </p:nvSpPr>
          <p:spPr bwMode="auto">
            <a:xfrm>
              <a:off x="5041" y="682"/>
              <a:ext cx="10" cy="8"/>
            </a:xfrm>
            <a:custGeom>
              <a:avLst/>
              <a:gdLst>
                <a:gd name="T0" fmla="*/ 5 w 10"/>
                <a:gd name="T1" fmla="*/ 5 h 5"/>
                <a:gd name="T2" fmla="*/ 10 w 10"/>
                <a:gd name="T3" fmla="*/ 5 h 5"/>
                <a:gd name="T4" fmla="*/ 10 w 10"/>
                <a:gd name="T5" fmla="*/ 0 h 5"/>
                <a:gd name="T6" fmla="*/ 0 w 10"/>
                <a:gd name="T7" fmla="*/ 0 h 5"/>
                <a:gd name="T8" fmla="*/ 0 w 10"/>
                <a:gd name="T9" fmla="*/ 5 h 5"/>
                <a:gd name="T10" fmla="*/ 5 w 10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5">
                  <a:moveTo>
                    <a:pt x="5" y="5"/>
                  </a:moveTo>
                  <a:lnTo>
                    <a:pt x="10" y="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401" name="Freeform 65"/>
            <p:cNvSpPr>
              <a:spLocks/>
            </p:cNvSpPr>
            <p:nvPr/>
          </p:nvSpPr>
          <p:spPr bwMode="auto">
            <a:xfrm>
              <a:off x="5024" y="674"/>
              <a:ext cx="12" cy="3"/>
            </a:xfrm>
            <a:custGeom>
              <a:avLst/>
              <a:gdLst>
                <a:gd name="T0" fmla="*/ 12 w 12"/>
                <a:gd name="T1" fmla="*/ 2 h 2"/>
                <a:gd name="T2" fmla="*/ 12 w 12"/>
                <a:gd name="T3" fmla="*/ 2 h 2"/>
                <a:gd name="T4" fmla="*/ 12 w 12"/>
                <a:gd name="T5" fmla="*/ 0 h 2"/>
                <a:gd name="T6" fmla="*/ 3 w 12"/>
                <a:gd name="T7" fmla="*/ 0 h 2"/>
                <a:gd name="T8" fmla="*/ 0 w 12"/>
                <a:gd name="T9" fmla="*/ 2 h 2"/>
                <a:gd name="T10" fmla="*/ 0 w 12"/>
                <a:gd name="T11" fmla="*/ 2 h 2"/>
                <a:gd name="T12" fmla="*/ 12 w 12"/>
                <a:gd name="T13" fmla="*/ 2 h 2"/>
                <a:gd name="T14" fmla="*/ 12 w 12"/>
                <a:gd name="T15" fmla="*/ 2 h 2"/>
                <a:gd name="T16" fmla="*/ 12 w 12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">
                  <a:moveTo>
                    <a:pt x="12" y="2"/>
                  </a:moveTo>
                  <a:lnTo>
                    <a:pt x="12" y="2"/>
                  </a:lnTo>
                  <a:lnTo>
                    <a:pt x="12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402" name="Freeform 66"/>
            <p:cNvSpPr>
              <a:spLocks/>
            </p:cNvSpPr>
            <p:nvPr/>
          </p:nvSpPr>
          <p:spPr bwMode="auto">
            <a:xfrm>
              <a:off x="5024" y="677"/>
              <a:ext cx="12" cy="8"/>
            </a:xfrm>
            <a:custGeom>
              <a:avLst/>
              <a:gdLst>
                <a:gd name="T0" fmla="*/ 12 w 12"/>
                <a:gd name="T1" fmla="*/ 3 h 5"/>
                <a:gd name="T2" fmla="*/ 12 w 12"/>
                <a:gd name="T3" fmla="*/ 5 h 5"/>
                <a:gd name="T4" fmla="*/ 12 w 12"/>
                <a:gd name="T5" fmla="*/ 0 h 5"/>
                <a:gd name="T6" fmla="*/ 0 w 12"/>
                <a:gd name="T7" fmla="*/ 0 h 5"/>
                <a:gd name="T8" fmla="*/ 0 w 12"/>
                <a:gd name="T9" fmla="*/ 3 h 5"/>
                <a:gd name="T10" fmla="*/ 0 w 12"/>
                <a:gd name="T11" fmla="*/ 3 h 5"/>
                <a:gd name="T12" fmla="*/ 0 w 12"/>
                <a:gd name="T13" fmla="*/ 3 h 5"/>
                <a:gd name="T14" fmla="*/ 0 w 12"/>
                <a:gd name="T15" fmla="*/ 3 h 5"/>
                <a:gd name="T16" fmla="*/ 0 w 12"/>
                <a:gd name="T17" fmla="*/ 3 h 5"/>
                <a:gd name="T18" fmla="*/ 12 w 12"/>
                <a:gd name="T1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5">
                  <a:moveTo>
                    <a:pt x="12" y="3"/>
                  </a:moveTo>
                  <a:lnTo>
                    <a:pt x="12" y="5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403" name="Freeform 67"/>
            <p:cNvSpPr>
              <a:spLocks/>
            </p:cNvSpPr>
            <p:nvPr/>
          </p:nvSpPr>
          <p:spPr bwMode="auto">
            <a:xfrm>
              <a:off x="5024" y="682"/>
              <a:ext cx="12" cy="8"/>
            </a:xfrm>
            <a:custGeom>
              <a:avLst/>
              <a:gdLst>
                <a:gd name="T0" fmla="*/ 12 w 12"/>
                <a:gd name="T1" fmla="*/ 5 h 5"/>
                <a:gd name="T2" fmla="*/ 12 w 12"/>
                <a:gd name="T3" fmla="*/ 5 h 5"/>
                <a:gd name="T4" fmla="*/ 12 w 12"/>
                <a:gd name="T5" fmla="*/ 0 h 5"/>
                <a:gd name="T6" fmla="*/ 0 w 12"/>
                <a:gd name="T7" fmla="*/ 0 h 5"/>
                <a:gd name="T8" fmla="*/ 0 w 12"/>
                <a:gd name="T9" fmla="*/ 5 h 5"/>
                <a:gd name="T10" fmla="*/ 0 w 12"/>
                <a:gd name="T11" fmla="*/ 5 h 5"/>
                <a:gd name="T12" fmla="*/ 12 w 12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5">
                  <a:moveTo>
                    <a:pt x="12" y="5"/>
                  </a:moveTo>
                  <a:lnTo>
                    <a:pt x="12" y="5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404" name="Freeform 68"/>
            <p:cNvSpPr>
              <a:spLocks/>
            </p:cNvSpPr>
            <p:nvPr/>
          </p:nvSpPr>
          <p:spPr bwMode="auto">
            <a:xfrm>
              <a:off x="5024" y="690"/>
              <a:ext cx="12" cy="3"/>
            </a:xfrm>
            <a:custGeom>
              <a:avLst/>
              <a:gdLst>
                <a:gd name="T0" fmla="*/ 5 w 12"/>
                <a:gd name="T1" fmla="*/ 2 h 2"/>
                <a:gd name="T2" fmla="*/ 12 w 12"/>
                <a:gd name="T3" fmla="*/ 2 h 2"/>
                <a:gd name="T4" fmla="*/ 12 w 12"/>
                <a:gd name="T5" fmla="*/ 0 h 2"/>
                <a:gd name="T6" fmla="*/ 0 w 12"/>
                <a:gd name="T7" fmla="*/ 0 h 2"/>
                <a:gd name="T8" fmla="*/ 0 w 12"/>
                <a:gd name="T9" fmla="*/ 2 h 2"/>
                <a:gd name="T10" fmla="*/ 5 w 12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2">
                  <a:moveTo>
                    <a:pt x="5" y="2"/>
                  </a:moveTo>
                  <a:lnTo>
                    <a:pt x="12" y="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405" name="Freeform 69"/>
            <p:cNvSpPr>
              <a:spLocks/>
            </p:cNvSpPr>
            <p:nvPr/>
          </p:nvSpPr>
          <p:spPr bwMode="auto">
            <a:xfrm>
              <a:off x="5007" y="677"/>
              <a:ext cx="12" cy="8"/>
            </a:xfrm>
            <a:custGeom>
              <a:avLst/>
              <a:gdLst>
                <a:gd name="T0" fmla="*/ 12 w 12"/>
                <a:gd name="T1" fmla="*/ 5 h 5"/>
                <a:gd name="T2" fmla="*/ 12 w 12"/>
                <a:gd name="T3" fmla="*/ 5 h 5"/>
                <a:gd name="T4" fmla="*/ 12 w 12"/>
                <a:gd name="T5" fmla="*/ 0 h 5"/>
                <a:gd name="T6" fmla="*/ 0 w 12"/>
                <a:gd name="T7" fmla="*/ 0 h 5"/>
                <a:gd name="T8" fmla="*/ 0 w 12"/>
                <a:gd name="T9" fmla="*/ 5 h 5"/>
                <a:gd name="T10" fmla="*/ 0 w 12"/>
                <a:gd name="T11" fmla="*/ 5 h 5"/>
                <a:gd name="T12" fmla="*/ 12 w 12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5">
                  <a:moveTo>
                    <a:pt x="12" y="5"/>
                  </a:moveTo>
                  <a:lnTo>
                    <a:pt x="12" y="5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406" name="Freeform 70"/>
            <p:cNvSpPr>
              <a:spLocks/>
            </p:cNvSpPr>
            <p:nvPr/>
          </p:nvSpPr>
          <p:spPr bwMode="auto">
            <a:xfrm>
              <a:off x="5007" y="685"/>
              <a:ext cx="12" cy="5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12 w 12"/>
                <a:gd name="T5" fmla="*/ 0 h 3"/>
                <a:gd name="T6" fmla="*/ 0 w 12"/>
                <a:gd name="T7" fmla="*/ 0 h 3"/>
                <a:gd name="T8" fmla="*/ 0 w 12"/>
                <a:gd name="T9" fmla="*/ 3 h 3"/>
                <a:gd name="T10" fmla="*/ 0 w 12"/>
                <a:gd name="T11" fmla="*/ 3 h 3"/>
                <a:gd name="T12" fmla="*/ 12 w 12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407" name="Freeform 71"/>
            <p:cNvSpPr>
              <a:spLocks/>
            </p:cNvSpPr>
            <p:nvPr/>
          </p:nvSpPr>
          <p:spPr bwMode="auto">
            <a:xfrm>
              <a:off x="5007" y="690"/>
              <a:ext cx="12" cy="7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4 h 4"/>
                <a:gd name="T4" fmla="*/ 12 w 12"/>
                <a:gd name="T5" fmla="*/ 0 h 4"/>
                <a:gd name="T6" fmla="*/ 0 w 12"/>
                <a:gd name="T7" fmla="*/ 0 h 4"/>
                <a:gd name="T8" fmla="*/ 0 w 12"/>
                <a:gd name="T9" fmla="*/ 4 h 4"/>
                <a:gd name="T10" fmla="*/ 0 w 12"/>
                <a:gd name="T11" fmla="*/ 4 h 4"/>
                <a:gd name="T12" fmla="*/ 12 w 12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">
                  <a:moveTo>
                    <a:pt x="12" y="4"/>
                  </a:moveTo>
                  <a:lnTo>
                    <a:pt x="12" y="4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408" name="Freeform 72"/>
            <p:cNvSpPr>
              <a:spLocks/>
            </p:cNvSpPr>
            <p:nvPr/>
          </p:nvSpPr>
          <p:spPr bwMode="auto">
            <a:xfrm>
              <a:off x="5007" y="697"/>
              <a:ext cx="12" cy="5"/>
            </a:xfrm>
            <a:custGeom>
              <a:avLst/>
              <a:gdLst>
                <a:gd name="T0" fmla="*/ 5 w 12"/>
                <a:gd name="T1" fmla="*/ 3 h 3"/>
                <a:gd name="T2" fmla="*/ 12 w 12"/>
                <a:gd name="T3" fmla="*/ 3 h 3"/>
                <a:gd name="T4" fmla="*/ 12 w 12"/>
                <a:gd name="T5" fmla="*/ 0 h 3"/>
                <a:gd name="T6" fmla="*/ 0 w 12"/>
                <a:gd name="T7" fmla="*/ 0 h 3"/>
                <a:gd name="T8" fmla="*/ 0 w 12"/>
                <a:gd name="T9" fmla="*/ 3 h 3"/>
                <a:gd name="T10" fmla="*/ 5 w 1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3">
                  <a:moveTo>
                    <a:pt x="5" y="3"/>
                  </a:moveTo>
                  <a:lnTo>
                    <a:pt x="12" y="3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409" name="Freeform 73"/>
            <p:cNvSpPr>
              <a:spLocks/>
            </p:cNvSpPr>
            <p:nvPr/>
          </p:nvSpPr>
          <p:spPr bwMode="auto">
            <a:xfrm>
              <a:off x="4987" y="690"/>
              <a:ext cx="12" cy="7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4 h 4"/>
                <a:gd name="T4" fmla="*/ 12 w 12"/>
                <a:gd name="T5" fmla="*/ 0 h 4"/>
                <a:gd name="T6" fmla="*/ 3 w 12"/>
                <a:gd name="T7" fmla="*/ 0 h 4"/>
                <a:gd name="T8" fmla="*/ 0 w 12"/>
                <a:gd name="T9" fmla="*/ 2 h 4"/>
                <a:gd name="T10" fmla="*/ 0 w 12"/>
                <a:gd name="T11" fmla="*/ 2 h 4"/>
                <a:gd name="T12" fmla="*/ 12 w 12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">
                  <a:moveTo>
                    <a:pt x="12" y="4"/>
                  </a:moveTo>
                  <a:lnTo>
                    <a:pt x="12" y="4"/>
                  </a:lnTo>
                  <a:lnTo>
                    <a:pt x="12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410" name="Freeform 74"/>
            <p:cNvSpPr>
              <a:spLocks/>
            </p:cNvSpPr>
            <p:nvPr/>
          </p:nvSpPr>
          <p:spPr bwMode="auto">
            <a:xfrm>
              <a:off x="4987" y="693"/>
              <a:ext cx="12" cy="9"/>
            </a:xfrm>
            <a:custGeom>
              <a:avLst/>
              <a:gdLst>
                <a:gd name="T0" fmla="*/ 12 w 12"/>
                <a:gd name="T1" fmla="*/ 5 h 5"/>
                <a:gd name="T2" fmla="*/ 12 w 12"/>
                <a:gd name="T3" fmla="*/ 5 h 5"/>
                <a:gd name="T4" fmla="*/ 12 w 12"/>
                <a:gd name="T5" fmla="*/ 2 h 5"/>
                <a:gd name="T6" fmla="*/ 0 w 12"/>
                <a:gd name="T7" fmla="*/ 0 h 5"/>
                <a:gd name="T8" fmla="*/ 0 w 12"/>
                <a:gd name="T9" fmla="*/ 2 h 5"/>
                <a:gd name="T10" fmla="*/ 0 w 12"/>
                <a:gd name="T11" fmla="*/ 2 h 5"/>
                <a:gd name="T12" fmla="*/ 12 w 12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5">
                  <a:moveTo>
                    <a:pt x="12" y="5"/>
                  </a:moveTo>
                  <a:lnTo>
                    <a:pt x="12" y="5"/>
                  </a:lnTo>
                  <a:lnTo>
                    <a:pt x="1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411" name="Freeform 75"/>
            <p:cNvSpPr>
              <a:spLocks/>
            </p:cNvSpPr>
            <p:nvPr/>
          </p:nvSpPr>
          <p:spPr bwMode="auto">
            <a:xfrm>
              <a:off x="4987" y="697"/>
              <a:ext cx="12" cy="8"/>
            </a:xfrm>
            <a:custGeom>
              <a:avLst/>
              <a:gdLst>
                <a:gd name="T0" fmla="*/ 10 w 12"/>
                <a:gd name="T1" fmla="*/ 5 h 5"/>
                <a:gd name="T2" fmla="*/ 10 w 12"/>
                <a:gd name="T3" fmla="*/ 5 h 5"/>
                <a:gd name="T4" fmla="*/ 12 w 12"/>
                <a:gd name="T5" fmla="*/ 3 h 5"/>
                <a:gd name="T6" fmla="*/ 0 w 12"/>
                <a:gd name="T7" fmla="*/ 0 h 5"/>
                <a:gd name="T8" fmla="*/ 0 w 12"/>
                <a:gd name="T9" fmla="*/ 5 h 5"/>
                <a:gd name="T10" fmla="*/ 0 w 12"/>
                <a:gd name="T11" fmla="*/ 5 h 5"/>
                <a:gd name="T12" fmla="*/ 0 w 12"/>
                <a:gd name="T13" fmla="*/ 5 h 5"/>
                <a:gd name="T14" fmla="*/ 0 w 12"/>
                <a:gd name="T15" fmla="*/ 5 h 5"/>
                <a:gd name="T16" fmla="*/ 0 w 12"/>
                <a:gd name="T17" fmla="*/ 5 h 5"/>
                <a:gd name="T18" fmla="*/ 10 w 12"/>
                <a:gd name="T1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5">
                  <a:moveTo>
                    <a:pt x="10" y="5"/>
                  </a:moveTo>
                  <a:lnTo>
                    <a:pt x="10" y="5"/>
                  </a:lnTo>
                  <a:lnTo>
                    <a:pt x="12" y="3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412" name="Freeform 76"/>
            <p:cNvSpPr>
              <a:spLocks/>
            </p:cNvSpPr>
            <p:nvPr/>
          </p:nvSpPr>
          <p:spPr bwMode="auto">
            <a:xfrm>
              <a:off x="4987" y="705"/>
              <a:ext cx="10" cy="8"/>
            </a:xfrm>
            <a:custGeom>
              <a:avLst/>
              <a:gdLst>
                <a:gd name="T0" fmla="*/ 5 w 10"/>
                <a:gd name="T1" fmla="*/ 5 h 5"/>
                <a:gd name="T2" fmla="*/ 10 w 10"/>
                <a:gd name="T3" fmla="*/ 5 h 5"/>
                <a:gd name="T4" fmla="*/ 10 w 10"/>
                <a:gd name="T5" fmla="*/ 0 h 5"/>
                <a:gd name="T6" fmla="*/ 0 w 10"/>
                <a:gd name="T7" fmla="*/ 0 h 5"/>
                <a:gd name="T8" fmla="*/ 0 w 10"/>
                <a:gd name="T9" fmla="*/ 5 h 5"/>
                <a:gd name="T10" fmla="*/ 5 w 10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5">
                  <a:moveTo>
                    <a:pt x="5" y="5"/>
                  </a:moveTo>
                  <a:lnTo>
                    <a:pt x="10" y="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413" name="Freeform 77"/>
            <p:cNvSpPr>
              <a:spLocks/>
            </p:cNvSpPr>
            <p:nvPr/>
          </p:nvSpPr>
          <p:spPr bwMode="auto">
            <a:xfrm>
              <a:off x="4965" y="697"/>
              <a:ext cx="12" cy="5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12 w 12"/>
                <a:gd name="T5" fmla="*/ 0 h 3"/>
                <a:gd name="T6" fmla="*/ 0 w 12"/>
                <a:gd name="T7" fmla="*/ 0 h 3"/>
                <a:gd name="T8" fmla="*/ 0 w 12"/>
                <a:gd name="T9" fmla="*/ 3 h 3"/>
                <a:gd name="T10" fmla="*/ 0 w 12"/>
                <a:gd name="T11" fmla="*/ 3 h 3"/>
                <a:gd name="T12" fmla="*/ 12 w 12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414" name="Freeform 78"/>
            <p:cNvSpPr>
              <a:spLocks/>
            </p:cNvSpPr>
            <p:nvPr/>
          </p:nvSpPr>
          <p:spPr bwMode="auto">
            <a:xfrm>
              <a:off x="4965" y="702"/>
              <a:ext cx="12" cy="8"/>
            </a:xfrm>
            <a:custGeom>
              <a:avLst/>
              <a:gdLst>
                <a:gd name="T0" fmla="*/ 12 w 12"/>
                <a:gd name="T1" fmla="*/ 5 h 5"/>
                <a:gd name="T2" fmla="*/ 12 w 12"/>
                <a:gd name="T3" fmla="*/ 5 h 5"/>
                <a:gd name="T4" fmla="*/ 12 w 12"/>
                <a:gd name="T5" fmla="*/ 0 h 5"/>
                <a:gd name="T6" fmla="*/ 0 w 12"/>
                <a:gd name="T7" fmla="*/ 0 h 5"/>
                <a:gd name="T8" fmla="*/ 0 w 12"/>
                <a:gd name="T9" fmla="*/ 5 h 5"/>
                <a:gd name="T10" fmla="*/ 0 w 12"/>
                <a:gd name="T11" fmla="*/ 5 h 5"/>
                <a:gd name="T12" fmla="*/ 12 w 12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5">
                  <a:moveTo>
                    <a:pt x="12" y="5"/>
                  </a:moveTo>
                  <a:lnTo>
                    <a:pt x="12" y="5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415" name="Freeform 79"/>
            <p:cNvSpPr>
              <a:spLocks/>
            </p:cNvSpPr>
            <p:nvPr/>
          </p:nvSpPr>
          <p:spPr bwMode="auto">
            <a:xfrm>
              <a:off x="4965" y="710"/>
              <a:ext cx="12" cy="3"/>
            </a:xfrm>
            <a:custGeom>
              <a:avLst/>
              <a:gdLst>
                <a:gd name="T0" fmla="*/ 12 w 12"/>
                <a:gd name="T1" fmla="*/ 2 h 2"/>
                <a:gd name="T2" fmla="*/ 12 w 12"/>
                <a:gd name="T3" fmla="*/ 2 h 2"/>
                <a:gd name="T4" fmla="*/ 12 w 12"/>
                <a:gd name="T5" fmla="*/ 0 h 2"/>
                <a:gd name="T6" fmla="*/ 0 w 12"/>
                <a:gd name="T7" fmla="*/ 0 h 2"/>
                <a:gd name="T8" fmla="*/ 0 w 12"/>
                <a:gd name="T9" fmla="*/ 2 h 2"/>
                <a:gd name="T10" fmla="*/ 0 w 12"/>
                <a:gd name="T11" fmla="*/ 2 h 2"/>
                <a:gd name="T12" fmla="*/ 12 w 12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">
                  <a:moveTo>
                    <a:pt x="12" y="2"/>
                  </a:moveTo>
                  <a:lnTo>
                    <a:pt x="12" y="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416" name="Freeform 80"/>
            <p:cNvSpPr>
              <a:spLocks/>
            </p:cNvSpPr>
            <p:nvPr/>
          </p:nvSpPr>
          <p:spPr bwMode="auto">
            <a:xfrm>
              <a:off x="4965" y="713"/>
              <a:ext cx="12" cy="9"/>
            </a:xfrm>
            <a:custGeom>
              <a:avLst/>
              <a:gdLst>
                <a:gd name="T0" fmla="*/ 5 w 12"/>
                <a:gd name="T1" fmla="*/ 5 h 5"/>
                <a:gd name="T2" fmla="*/ 12 w 12"/>
                <a:gd name="T3" fmla="*/ 5 h 5"/>
                <a:gd name="T4" fmla="*/ 12 w 12"/>
                <a:gd name="T5" fmla="*/ 0 h 5"/>
                <a:gd name="T6" fmla="*/ 0 w 12"/>
                <a:gd name="T7" fmla="*/ 0 h 5"/>
                <a:gd name="T8" fmla="*/ 0 w 12"/>
                <a:gd name="T9" fmla="*/ 5 h 5"/>
                <a:gd name="T10" fmla="*/ 5 w 12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5">
                  <a:moveTo>
                    <a:pt x="5" y="5"/>
                  </a:moveTo>
                  <a:lnTo>
                    <a:pt x="12" y="5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417" name="Freeform 81"/>
            <p:cNvSpPr>
              <a:spLocks/>
            </p:cNvSpPr>
            <p:nvPr/>
          </p:nvSpPr>
          <p:spPr bwMode="auto">
            <a:xfrm>
              <a:off x="4950" y="702"/>
              <a:ext cx="10" cy="8"/>
            </a:xfrm>
            <a:custGeom>
              <a:avLst/>
              <a:gdLst>
                <a:gd name="T0" fmla="*/ 10 w 10"/>
                <a:gd name="T1" fmla="*/ 5 h 5"/>
                <a:gd name="T2" fmla="*/ 10 w 10"/>
                <a:gd name="T3" fmla="*/ 5 h 5"/>
                <a:gd name="T4" fmla="*/ 10 w 10"/>
                <a:gd name="T5" fmla="*/ 0 h 5"/>
                <a:gd name="T6" fmla="*/ 0 w 10"/>
                <a:gd name="T7" fmla="*/ 0 h 5"/>
                <a:gd name="T8" fmla="*/ 0 w 10"/>
                <a:gd name="T9" fmla="*/ 5 h 5"/>
                <a:gd name="T10" fmla="*/ 0 w 10"/>
                <a:gd name="T11" fmla="*/ 5 h 5"/>
                <a:gd name="T12" fmla="*/ 10 w 10"/>
                <a:gd name="T13" fmla="*/ 5 h 5"/>
                <a:gd name="T14" fmla="*/ 10 w 10"/>
                <a:gd name="T15" fmla="*/ 5 h 5"/>
                <a:gd name="T16" fmla="*/ 10 w 10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5">
                  <a:moveTo>
                    <a:pt x="10" y="5"/>
                  </a:moveTo>
                  <a:lnTo>
                    <a:pt x="10" y="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418" name="Freeform 82"/>
            <p:cNvSpPr>
              <a:spLocks/>
            </p:cNvSpPr>
            <p:nvPr/>
          </p:nvSpPr>
          <p:spPr bwMode="auto">
            <a:xfrm>
              <a:off x="4950" y="710"/>
              <a:ext cx="10" cy="8"/>
            </a:xfrm>
            <a:custGeom>
              <a:avLst/>
              <a:gdLst>
                <a:gd name="T0" fmla="*/ 10 w 10"/>
                <a:gd name="T1" fmla="*/ 5 h 5"/>
                <a:gd name="T2" fmla="*/ 10 w 10"/>
                <a:gd name="T3" fmla="*/ 5 h 5"/>
                <a:gd name="T4" fmla="*/ 10 w 10"/>
                <a:gd name="T5" fmla="*/ 0 h 5"/>
                <a:gd name="T6" fmla="*/ 0 w 10"/>
                <a:gd name="T7" fmla="*/ 0 h 5"/>
                <a:gd name="T8" fmla="*/ 0 w 10"/>
                <a:gd name="T9" fmla="*/ 2 h 5"/>
                <a:gd name="T10" fmla="*/ 0 w 10"/>
                <a:gd name="T11" fmla="*/ 2 h 5"/>
                <a:gd name="T12" fmla="*/ 0 w 10"/>
                <a:gd name="T13" fmla="*/ 2 h 5"/>
                <a:gd name="T14" fmla="*/ 0 w 10"/>
                <a:gd name="T15" fmla="*/ 2 h 5"/>
                <a:gd name="T16" fmla="*/ 0 w 10"/>
                <a:gd name="T17" fmla="*/ 2 h 5"/>
                <a:gd name="T18" fmla="*/ 10 w 10"/>
                <a:gd name="T1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5">
                  <a:moveTo>
                    <a:pt x="10" y="5"/>
                  </a:moveTo>
                  <a:lnTo>
                    <a:pt x="10" y="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419" name="Freeform 83"/>
            <p:cNvSpPr>
              <a:spLocks/>
            </p:cNvSpPr>
            <p:nvPr/>
          </p:nvSpPr>
          <p:spPr bwMode="auto">
            <a:xfrm>
              <a:off x="4950" y="713"/>
              <a:ext cx="10" cy="9"/>
            </a:xfrm>
            <a:custGeom>
              <a:avLst/>
              <a:gdLst>
                <a:gd name="T0" fmla="*/ 10 w 10"/>
                <a:gd name="T1" fmla="*/ 5 h 5"/>
                <a:gd name="T2" fmla="*/ 10 w 10"/>
                <a:gd name="T3" fmla="*/ 5 h 5"/>
                <a:gd name="T4" fmla="*/ 10 w 10"/>
                <a:gd name="T5" fmla="*/ 3 h 5"/>
                <a:gd name="T6" fmla="*/ 0 w 10"/>
                <a:gd name="T7" fmla="*/ 0 h 5"/>
                <a:gd name="T8" fmla="*/ 0 w 10"/>
                <a:gd name="T9" fmla="*/ 5 h 5"/>
                <a:gd name="T10" fmla="*/ 0 w 10"/>
                <a:gd name="T11" fmla="*/ 5 h 5"/>
                <a:gd name="T12" fmla="*/ 10 w 10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5">
                  <a:moveTo>
                    <a:pt x="10" y="5"/>
                  </a:moveTo>
                  <a:lnTo>
                    <a:pt x="10" y="5"/>
                  </a:lnTo>
                  <a:lnTo>
                    <a:pt x="10" y="3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420" name="Freeform 84"/>
            <p:cNvSpPr>
              <a:spLocks/>
            </p:cNvSpPr>
            <p:nvPr/>
          </p:nvSpPr>
          <p:spPr bwMode="auto">
            <a:xfrm>
              <a:off x="4948" y="722"/>
              <a:ext cx="12" cy="8"/>
            </a:xfrm>
            <a:custGeom>
              <a:avLst/>
              <a:gdLst>
                <a:gd name="T0" fmla="*/ 7 w 12"/>
                <a:gd name="T1" fmla="*/ 5 h 5"/>
                <a:gd name="T2" fmla="*/ 12 w 12"/>
                <a:gd name="T3" fmla="*/ 5 h 5"/>
                <a:gd name="T4" fmla="*/ 12 w 12"/>
                <a:gd name="T5" fmla="*/ 0 h 5"/>
                <a:gd name="T6" fmla="*/ 2 w 12"/>
                <a:gd name="T7" fmla="*/ 0 h 5"/>
                <a:gd name="T8" fmla="*/ 0 w 12"/>
                <a:gd name="T9" fmla="*/ 5 h 5"/>
                <a:gd name="T10" fmla="*/ 7 w 12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5">
                  <a:moveTo>
                    <a:pt x="7" y="5"/>
                  </a:moveTo>
                  <a:lnTo>
                    <a:pt x="12" y="5"/>
                  </a:lnTo>
                  <a:lnTo>
                    <a:pt x="12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421" name="Freeform 85"/>
            <p:cNvSpPr>
              <a:spLocks/>
            </p:cNvSpPr>
            <p:nvPr/>
          </p:nvSpPr>
          <p:spPr bwMode="auto">
            <a:xfrm>
              <a:off x="4935" y="702"/>
              <a:ext cx="13" cy="8"/>
            </a:xfrm>
            <a:custGeom>
              <a:avLst/>
              <a:gdLst>
                <a:gd name="T0" fmla="*/ 13 w 13"/>
                <a:gd name="T1" fmla="*/ 5 h 5"/>
                <a:gd name="T2" fmla="*/ 13 w 13"/>
                <a:gd name="T3" fmla="*/ 5 h 5"/>
                <a:gd name="T4" fmla="*/ 13 w 13"/>
                <a:gd name="T5" fmla="*/ 0 h 5"/>
                <a:gd name="T6" fmla="*/ 0 w 13"/>
                <a:gd name="T7" fmla="*/ 0 h 5"/>
                <a:gd name="T8" fmla="*/ 0 w 13"/>
                <a:gd name="T9" fmla="*/ 5 h 5"/>
                <a:gd name="T10" fmla="*/ 0 w 13"/>
                <a:gd name="T11" fmla="*/ 5 h 5"/>
                <a:gd name="T12" fmla="*/ 13 w 13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5">
                  <a:moveTo>
                    <a:pt x="13" y="5"/>
                  </a:moveTo>
                  <a:lnTo>
                    <a:pt x="13" y="5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13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422" name="Freeform 86"/>
            <p:cNvSpPr>
              <a:spLocks/>
            </p:cNvSpPr>
            <p:nvPr/>
          </p:nvSpPr>
          <p:spPr bwMode="auto">
            <a:xfrm>
              <a:off x="4935" y="710"/>
              <a:ext cx="13" cy="8"/>
            </a:xfrm>
            <a:custGeom>
              <a:avLst/>
              <a:gdLst>
                <a:gd name="T0" fmla="*/ 13 w 13"/>
                <a:gd name="T1" fmla="*/ 5 h 5"/>
                <a:gd name="T2" fmla="*/ 13 w 13"/>
                <a:gd name="T3" fmla="*/ 5 h 5"/>
                <a:gd name="T4" fmla="*/ 13 w 13"/>
                <a:gd name="T5" fmla="*/ 0 h 5"/>
                <a:gd name="T6" fmla="*/ 0 w 13"/>
                <a:gd name="T7" fmla="*/ 0 h 5"/>
                <a:gd name="T8" fmla="*/ 0 w 13"/>
                <a:gd name="T9" fmla="*/ 5 h 5"/>
                <a:gd name="T10" fmla="*/ 0 w 13"/>
                <a:gd name="T11" fmla="*/ 5 h 5"/>
                <a:gd name="T12" fmla="*/ 13 w 13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5">
                  <a:moveTo>
                    <a:pt x="13" y="5"/>
                  </a:moveTo>
                  <a:lnTo>
                    <a:pt x="13" y="5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13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423" name="Freeform 87"/>
            <p:cNvSpPr>
              <a:spLocks/>
            </p:cNvSpPr>
            <p:nvPr/>
          </p:nvSpPr>
          <p:spPr bwMode="auto">
            <a:xfrm>
              <a:off x="4935" y="718"/>
              <a:ext cx="13" cy="9"/>
            </a:xfrm>
            <a:custGeom>
              <a:avLst/>
              <a:gdLst>
                <a:gd name="T0" fmla="*/ 13 w 13"/>
                <a:gd name="T1" fmla="*/ 5 h 5"/>
                <a:gd name="T2" fmla="*/ 13 w 13"/>
                <a:gd name="T3" fmla="*/ 5 h 5"/>
                <a:gd name="T4" fmla="*/ 13 w 13"/>
                <a:gd name="T5" fmla="*/ 0 h 5"/>
                <a:gd name="T6" fmla="*/ 0 w 13"/>
                <a:gd name="T7" fmla="*/ 0 h 5"/>
                <a:gd name="T8" fmla="*/ 0 w 13"/>
                <a:gd name="T9" fmla="*/ 5 h 5"/>
                <a:gd name="T10" fmla="*/ 0 w 13"/>
                <a:gd name="T11" fmla="*/ 5 h 5"/>
                <a:gd name="T12" fmla="*/ 13 w 13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5">
                  <a:moveTo>
                    <a:pt x="13" y="5"/>
                  </a:moveTo>
                  <a:lnTo>
                    <a:pt x="13" y="5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13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424" name="Freeform 88"/>
            <p:cNvSpPr>
              <a:spLocks/>
            </p:cNvSpPr>
            <p:nvPr/>
          </p:nvSpPr>
          <p:spPr bwMode="auto">
            <a:xfrm>
              <a:off x="4935" y="727"/>
              <a:ext cx="13" cy="8"/>
            </a:xfrm>
            <a:custGeom>
              <a:avLst/>
              <a:gdLst>
                <a:gd name="T0" fmla="*/ 8 w 13"/>
                <a:gd name="T1" fmla="*/ 5 h 5"/>
                <a:gd name="T2" fmla="*/ 13 w 13"/>
                <a:gd name="T3" fmla="*/ 5 h 5"/>
                <a:gd name="T4" fmla="*/ 13 w 13"/>
                <a:gd name="T5" fmla="*/ 0 h 5"/>
                <a:gd name="T6" fmla="*/ 0 w 13"/>
                <a:gd name="T7" fmla="*/ 0 h 5"/>
                <a:gd name="T8" fmla="*/ 0 w 13"/>
                <a:gd name="T9" fmla="*/ 5 h 5"/>
                <a:gd name="T10" fmla="*/ 8 w 13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5">
                  <a:moveTo>
                    <a:pt x="8" y="5"/>
                  </a:moveTo>
                  <a:lnTo>
                    <a:pt x="13" y="5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425" name="Freeform 89"/>
            <p:cNvSpPr>
              <a:spLocks/>
            </p:cNvSpPr>
            <p:nvPr/>
          </p:nvSpPr>
          <p:spPr bwMode="auto">
            <a:xfrm>
              <a:off x="5280" y="498"/>
              <a:ext cx="5" cy="12"/>
            </a:xfrm>
            <a:custGeom>
              <a:avLst/>
              <a:gdLst>
                <a:gd name="T0" fmla="*/ 3 w 5"/>
                <a:gd name="T1" fmla="*/ 0 h 7"/>
                <a:gd name="T2" fmla="*/ 0 w 5"/>
                <a:gd name="T3" fmla="*/ 0 h 7"/>
                <a:gd name="T4" fmla="*/ 0 w 5"/>
                <a:gd name="T5" fmla="*/ 2 h 7"/>
                <a:gd name="T6" fmla="*/ 0 w 5"/>
                <a:gd name="T7" fmla="*/ 2 h 7"/>
                <a:gd name="T8" fmla="*/ 0 w 5"/>
                <a:gd name="T9" fmla="*/ 5 h 7"/>
                <a:gd name="T10" fmla="*/ 0 w 5"/>
                <a:gd name="T11" fmla="*/ 5 h 7"/>
                <a:gd name="T12" fmla="*/ 3 w 5"/>
                <a:gd name="T13" fmla="*/ 7 h 7"/>
                <a:gd name="T14" fmla="*/ 3 w 5"/>
                <a:gd name="T15" fmla="*/ 7 h 7"/>
                <a:gd name="T16" fmla="*/ 5 w 5"/>
                <a:gd name="T17" fmla="*/ 7 h 7"/>
                <a:gd name="T18" fmla="*/ 3 w 5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7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426" name="Freeform 90"/>
            <p:cNvSpPr>
              <a:spLocks/>
            </p:cNvSpPr>
            <p:nvPr/>
          </p:nvSpPr>
          <p:spPr bwMode="auto">
            <a:xfrm>
              <a:off x="5280" y="498"/>
              <a:ext cx="5" cy="12"/>
            </a:xfrm>
            <a:custGeom>
              <a:avLst/>
              <a:gdLst>
                <a:gd name="T0" fmla="*/ 3 w 5"/>
                <a:gd name="T1" fmla="*/ 0 h 7"/>
                <a:gd name="T2" fmla="*/ 0 w 5"/>
                <a:gd name="T3" fmla="*/ 0 h 7"/>
                <a:gd name="T4" fmla="*/ 0 w 5"/>
                <a:gd name="T5" fmla="*/ 2 h 7"/>
                <a:gd name="T6" fmla="*/ 0 w 5"/>
                <a:gd name="T7" fmla="*/ 2 h 7"/>
                <a:gd name="T8" fmla="*/ 0 w 5"/>
                <a:gd name="T9" fmla="*/ 5 h 7"/>
                <a:gd name="T10" fmla="*/ 0 w 5"/>
                <a:gd name="T11" fmla="*/ 5 h 7"/>
                <a:gd name="T12" fmla="*/ 3 w 5"/>
                <a:gd name="T13" fmla="*/ 7 h 7"/>
                <a:gd name="T14" fmla="*/ 3 w 5"/>
                <a:gd name="T15" fmla="*/ 7 h 7"/>
                <a:gd name="T16" fmla="*/ 5 w 5"/>
                <a:gd name="T17" fmla="*/ 7 h 7"/>
                <a:gd name="T18" fmla="*/ 3 w 5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7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427" name="Freeform 91"/>
            <p:cNvSpPr>
              <a:spLocks/>
            </p:cNvSpPr>
            <p:nvPr/>
          </p:nvSpPr>
          <p:spPr bwMode="auto">
            <a:xfrm>
              <a:off x="5283" y="445"/>
              <a:ext cx="19" cy="65"/>
            </a:xfrm>
            <a:custGeom>
              <a:avLst/>
              <a:gdLst>
                <a:gd name="T0" fmla="*/ 7 w 19"/>
                <a:gd name="T1" fmla="*/ 5 h 39"/>
                <a:gd name="T2" fmla="*/ 7 w 19"/>
                <a:gd name="T3" fmla="*/ 5 h 39"/>
                <a:gd name="T4" fmla="*/ 9 w 19"/>
                <a:gd name="T5" fmla="*/ 7 h 39"/>
                <a:gd name="T6" fmla="*/ 9 w 19"/>
                <a:gd name="T7" fmla="*/ 10 h 39"/>
                <a:gd name="T8" fmla="*/ 9 w 19"/>
                <a:gd name="T9" fmla="*/ 12 h 39"/>
                <a:gd name="T10" fmla="*/ 12 w 19"/>
                <a:gd name="T11" fmla="*/ 12 h 39"/>
                <a:gd name="T12" fmla="*/ 12 w 19"/>
                <a:gd name="T13" fmla="*/ 15 h 39"/>
                <a:gd name="T14" fmla="*/ 12 w 19"/>
                <a:gd name="T15" fmla="*/ 17 h 39"/>
                <a:gd name="T16" fmla="*/ 9 w 19"/>
                <a:gd name="T17" fmla="*/ 19 h 39"/>
                <a:gd name="T18" fmla="*/ 9 w 19"/>
                <a:gd name="T19" fmla="*/ 22 h 39"/>
                <a:gd name="T20" fmla="*/ 9 w 19"/>
                <a:gd name="T21" fmla="*/ 24 h 39"/>
                <a:gd name="T22" fmla="*/ 7 w 19"/>
                <a:gd name="T23" fmla="*/ 24 h 39"/>
                <a:gd name="T24" fmla="*/ 7 w 19"/>
                <a:gd name="T25" fmla="*/ 27 h 39"/>
                <a:gd name="T26" fmla="*/ 4 w 19"/>
                <a:gd name="T27" fmla="*/ 29 h 39"/>
                <a:gd name="T28" fmla="*/ 2 w 19"/>
                <a:gd name="T29" fmla="*/ 29 h 39"/>
                <a:gd name="T30" fmla="*/ 2 w 19"/>
                <a:gd name="T31" fmla="*/ 32 h 39"/>
                <a:gd name="T32" fmla="*/ 0 w 19"/>
                <a:gd name="T33" fmla="*/ 32 h 39"/>
                <a:gd name="T34" fmla="*/ 2 w 19"/>
                <a:gd name="T35" fmla="*/ 39 h 39"/>
                <a:gd name="T36" fmla="*/ 4 w 19"/>
                <a:gd name="T37" fmla="*/ 37 h 39"/>
                <a:gd name="T38" fmla="*/ 7 w 19"/>
                <a:gd name="T39" fmla="*/ 37 h 39"/>
                <a:gd name="T40" fmla="*/ 9 w 19"/>
                <a:gd name="T41" fmla="*/ 34 h 39"/>
                <a:gd name="T42" fmla="*/ 12 w 19"/>
                <a:gd name="T43" fmla="*/ 32 h 39"/>
                <a:gd name="T44" fmla="*/ 14 w 19"/>
                <a:gd name="T45" fmla="*/ 29 h 39"/>
                <a:gd name="T46" fmla="*/ 17 w 19"/>
                <a:gd name="T47" fmla="*/ 27 h 39"/>
                <a:gd name="T48" fmla="*/ 17 w 19"/>
                <a:gd name="T49" fmla="*/ 24 h 39"/>
                <a:gd name="T50" fmla="*/ 17 w 19"/>
                <a:gd name="T51" fmla="*/ 22 h 39"/>
                <a:gd name="T52" fmla="*/ 19 w 19"/>
                <a:gd name="T53" fmla="*/ 19 h 39"/>
                <a:gd name="T54" fmla="*/ 19 w 19"/>
                <a:gd name="T55" fmla="*/ 15 h 39"/>
                <a:gd name="T56" fmla="*/ 19 w 19"/>
                <a:gd name="T57" fmla="*/ 12 h 39"/>
                <a:gd name="T58" fmla="*/ 17 w 19"/>
                <a:gd name="T59" fmla="*/ 10 h 39"/>
                <a:gd name="T60" fmla="*/ 17 w 19"/>
                <a:gd name="T61" fmla="*/ 7 h 39"/>
                <a:gd name="T62" fmla="*/ 17 w 19"/>
                <a:gd name="T63" fmla="*/ 5 h 39"/>
                <a:gd name="T64" fmla="*/ 14 w 19"/>
                <a:gd name="T65" fmla="*/ 2 h 39"/>
                <a:gd name="T66" fmla="*/ 12 w 19"/>
                <a:gd name="T67" fmla="*/ 0 h 39"/>
                <a:gd name="T68" fmla="*/ 7 w 19"/>
                <a:gd name="T69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" h="39">
                  <a:moveTo>
                    <a:pt x="7" y="5"/>
                  </a:moveTo>
                  <a:lnTo>
                    <a:pt x="7" y="5"/>
                  </a:lnTo>
                  <a:lnTo>
                    <a:pt x="9" y="7"/>
                  </a:lnTo>
                  <a:lnTo>
                    <a:pt x="9" y="10"/>
                  </a:lnTo>
                  <a:lnTo>
                    <a:pt x="9" y="12"/>
                  </a:lnTo>
                  <a:lnTo>
                    <a:pt x="12" y="12"/>
                  </a:lnTo>
                  <a:lnTo>
                    <a:pt x="12" y="15"/>
                  </a:lnTo>
                  <a:lnTo>
                    <a:pt x="12" y="17"/>
                  </a:lnTo>
                  <a:lnTo>
                    <a:pt x="9" y="19"/>
                  </a:lnTo>
                  <a:lnTo>
                    <a:pt x="9" y="22"/>
                  </a:lnTo>
                  <a:lnTo>
                    <a:pt x="9" y="24"/>
                  </a:lnTo>
                  <a:lnTo>
                    <a:pt x="7" y="24"/>
                  </a:lnTo>
                  <a:lnTo>
                    <a:pt x="7" y="27"/>
                  </a:lnTo>
                  <a:lnTo>
                    <a:pt x="4" y="29"/>
                  </a:lnTo>
                  <a:lnTo>
                    <a:pt x="2" y="29"/>
                  </a:lnTo>
                  <a:lnTo>
                    <a:pt x="2" y="32"/>
                  </a:lnTo>
                  <a:lnTo>
                    <a:pt x="0" y="32"/>
                  </a:lnTo>
                  <a:lnTo>
                    <a:pt x="2" y="39"/>
                  </a:lnTo>
                  <a:lnTo>
                    <a:pt x="4" y="37"/>
                  </a:lnTo>
                  <a:lnTo>
                    <a:pt x="7" y="37"/>
                  </a:lnTo>
                  <a:lnTo>
                    <a:pt x="9" y="34"/>
                  </a:lnTo>
                  <a:lnTo>
                    <a:pt x="12" y="32"/>
                  </a:lnTo>
                  <a:lnTo>
                    <a:pt x="14" y="29"/>
                  </a:lnTo>
                  <a:lnTo>
                    <a:pt x="17" y="27"/>
                  </a:lnTo>
                  <a:lnTo>
                    <a:pt x="17" y="24"/>
                  </a:lnTo>
                  <a:lnTo>
                    <a:pt x="17" y="22"/>
                  </a:lnTo>
                  <a:lnTo>
                    <a:pt x="19" y="19"/>
                  </a:lnTo>
                  <a:lnTo>
                    <a:pt x="19" y="15"/>
                  </a:lnTo>
                  <a:lnTo>
                    <a:pt x="19" y="12"/>
                  </a:lnTo>
                  <a:lnTo>
                    <a:pt x="17" y="10"/>
                  </a:lnTo>
                  <a:lnTo>
                    <a:pt x="17" y="7"/>
                  </a:lnTo>
                  <a:lnTo>
                    <a:pt x="17" y="5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428" name="Freeform 92"/>
            <p:cNvSpPr>
              <a:spLocks/>
            </p:cNvSpPr>
            <p:nvPr/>
          </p:nvSpPr>
          <p:spPr bwMode="auto">
            <a:xfrm>
              <a:off x="5283" y="445"/>
              <a:ext cx="19" cy="65"/>
            </a:xfrm>
            <a:custGeom>
              <a:avLst/>
              <a:gdLst>
                <a:gd name="T0" fmla="*/ 7 w 19"/>
                <a:gd name="T1" fmla="*/ 5 h 39"/>
                <a:gd name="T2" fmla="*/ 7 w 19"/>
                <a:gd name="T3" fmla="*/ 5 h 39"/>
                <a:gd name="T4" fmla="*/ 9 w 19"/>
                <a:gd name="T5" fmla="*/ 7 h 39"/>
                <a:gd name="T6" fmla="*/ 9 w 19"/>
                <a:gd name="T7" fmla="*/ 10 h 39"/>
                <a:gd name="T8" fmla="*/ 9 w 19"/>
                <a:gd name="T9" fmla="*/ 12 h 39"/>
                <a:gd name="T10" fmla="*/ 12 w 19"/>
                <a:gd name="T11" fmla="*/ 12 h 39"/>
                <a:gd name="T12" fmla="*/ 12 w 19"/>
                <a:gd name="T13" fmla="*/ 15 h 39"/>
                <a:gd name="T14" fmla="*/ 12 w 19"/>
                <a:gd name="T15" fmla="*/ 17 h 39"/>
                <a:gd name="T16" fmla="*/ 9 w 19"/>
                <a:gd name="T17" fmla="*/ 19 h 39"/>
                <a:gd name="T18" fmla="*/ 9 w 19"/>
                <a:gd name="T19" fmla="*/ 22 h 39"/>
                <a:gd name="T20" fmla="*/ 9 w 19"/>
                <a:gd name="T21" fmla="*/ 24 h 39"/>
                <a:gd name="T22" fmla="*/ 7 w 19"/>
                <a:gd name="T23" fmla="*/ 24 h 39"/>
                <a:gd name="T24" fmla="*/ 7 w 19"/>
                <a:gd name="T25" fmla="*/ 27 h 39"/>
                <a:gd name="T26" fmla="*/ 4 w 19"/>
                <a:gd name="T27" fmla="*/ 29 h 39"/>
                <a:gd name="T28" fmla="*/ 2 w 19"/>
                <a:gd name="T29" fmla="*/ 29 h 39"/>
                <a:gd name="T30" fmla="*/ 2 w 19"/>
                <a:gd name="T31" fmla="*/ 32 h 39"/>
                <a:gd name="T32" fmla="*/ 0 w 19"/>
                <a:gd name="T33" fmla="*/ 32 h 39"/>
                <a:gd name="T34" fmla="*/ 2 w 19"/>
                <a:gd name="T35" fmla="*/ 39 h 39"/>
                <a:gd name="T36" fmla="*/ 4 w 19"/>
                <a:gd name="T37" fmla="*/ 37 h 39"/>
                <a:gd name="T38" fmla="*/ 7 w 19"/>
                <a:gd name="T39" fmla="*/ 37 h 39"/>
                <a:gd name="T40" fmla="*/ 9 w 19"/>
                <a:gd name="T41" fmla="*/ 34 h 39"/>
                <a:gd name="T42" fmla="*/ 12 w 19"/>
                <a:gd name="T43" fmla="*/ 32 h 39"/>
                <a:gd name="T44" fmla="*/ 14 w 19"/>
                <a:gd name="T45" fmla="*/ 29 h 39"/>
                <a:gd name="T46" fmla="*/ 17 w 19"/>
                <a:gd name="T47" fmla="*/ 27 h 39"/>
                <a:gd name="T48" fmla="*/ 17 w 19"/>
                <a:gd name="T49" fmla="*/ 24 h 39"/>
                <a:gd name="T50" fmla="*/ 17 w 19"/>
                <a:gd name="T51" fmla="*/ 22 h 39"/>
                <a:gd name="T52" fmla="*/ 19 w 19"/>
                <a:gd name="T53" fmla="*/ 19 h 39"/>
                <a:gd name="T54" fmla="*/ 19 w 19"/>
                <a:gd name="T55" fmla="*/ 15 h 39"/>
                <a:gd name="T56" fmla="*/ 19 w 19"/>
                <a:gd name="T57" fmla="*/ 12 h 39"/>
                <a:gd name="T58" fmla="*/ 17 w 19"/>
                <a:gd name="T59" fmla="*/ 10 h 39"/>
                <a:gd name="T60" fmla="*/ 17 w 19"/>
                <a:gd name="T61" fmla="*/ 7 h 39"/>
                <a:gd name="T62" fmla="*/ 17 w 19"/>
                <a:gd name="T63" fmla="*/ 5 h 39"/>
                <a:gd name="T64" fmla="*/ 14 w 19"/>
                <a:gd name="T65" fmla="*/ 2 h 39"/>
                <a:gd name="T66" fmla="*/ 12 w 19"/>
                <a:gd name="T67" fmla="*/ 0 h 39"/>
                <a:gd name="T68" fmla="*/ 7 w 19"/>
                <a:gd name="T69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" h="39">
                  <a:moveTo>
                    <a:pt x="7" y="5"/>
                  </a:moveTo>
                  <a:lnTo>
                    <a:pt x="7" y="5"/>
                  </a:lnTo>
                  <a:lnTo>
                    <a:pt x="9" y="7"/>
                  </a:lnTo>
                  <a:lnTo>
                    <a:pt x="9" y="10"/>
                  </a:lnTo>
                  <a:lnTo>
                    <a:pt x="9" y="12"/>
                  </a:lnTo>
                  <a:lnTo>
                    <a:pt x="12" y="12"/>
                  </a:lnTo>
                  <a:lnTo>
                    <a:pt x="12" y="15"/>
                  </a:lnTo>
                  <a:lnTo>
                    <a:pt x="12" y="17"/>
                  </a:lnTo>
                  <a:lnTo>
                    <a:pt x="9" y="19"/>
                  </a:lnTo>
                  <a:lnTo>
                    <a:pt x="9" y="22"/>
                  </a:lnTo>
                  <a:lnTo>
                    <a:pt x="9" y="24"/>
                  </a:lnTo>
                  <a:lnTo>
                    <a:pt x="7" y="24"/>
                  </a:lnTo>
                  <a:lnTo>
                    <a:pt x="7" y="27"/>
                  </a:lnTo>
                  <a:lnTo>
                    <a:pt x="4" y="29"/>
                  </a:lnTo>
                  <a:lnTo>
                    <a:pt x="2" y="29"/>
                  </a:lnTo>
                  <a:lnTo>
                    <a:pt x="2" y="32"/>
                  </a:lnTo>
                  <a:lnTo>
                    <a:pt x="0" y="32"/>
                  </a:lnTo>
                  <a:lnTo>
                    <a:pt x="2" y="39"/>
                  </a:lnTo>
                  <a:lnTo>
                    <a:pt x="4" y="37"/>
                  </a:lnTo>
                  <a:lnTo>
                    <a:pt x="7" y="37"/>
                  </a:lnTo>
                  <a:lnTo>
                    <a:pt x="9" y="34"/>
                  </a:lnTo>
                  <a:lnTo>
                    <a:pt x="12" y="32"/>
                  </a:lnTo>
                  <a:lnTo>
                    <a:pt x="14" y="29"/>
                  </a:lnTo>
                  <a:lnTo>
                    <a:pt x="17" y="27"/>
                  </a:lnTo>
                  <a:lnTo>
                    <a:pt x="17" y="24"/>
                  </a:lnTo>
                  <a:lnTo>
                    <a:pt x="17" y="22"/>
                  </a:lnTo>
                  <a:lnTo>
                    <a:pt x="19" y="19"/>
                  </a:lnTo>
                  <a:lnTo>
                    <a:pt x="19" y="15"/>
                  </a:lnTo>
                  <a:lnTo>
                    <a:pt x="19" y="12"/>
                  </a:lnTo>
                  <a:lnTo>
                    <a:pt x="17" y="10"/>
                  </a:lnTo>
                  <a:lnTo>
                    <a:pt x="17" y="7"/>
                  </a:lnTo>
                  <a:lnTo>
                    <a:pt x="17" y="5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7" y="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429" name="Freeform 93"/>
            <p:cNvSpPr>
              <a:spLocks/>
            </p:cNvSpPr>
            <p:nvPr/>
          </p:nvSpPr>
          <p:spPr bwMode="auto">
            <a:xfrm>
              <a:off x="5280" y="498"/>
              <a:ext cx="5" cy="12"/>
            </a:xfrm>
            <a:custGeom>
              <a:avLst/>
              <a:gdLst>
                <a:gd name="T0" fmla="*/ 5 w 5"/>
                <a:gd name="T1" fmla="*/ 0 h 7"/>
                <a:gd name="T2" fmla="*/ 5 w 5"/>
                <a:gd name="T3" fmla="*/ 0 h 7"/>
                <a:gd name="T4" fmla="*/ 3 w 5"/>
                <a:gd name="T5" fmla="*/ 0 h 7"/>
                <a:gd name="T6" fmla="*/ 3 w 5"/>
                <a:gd name="T7" fmla="*/ 0 h 7"/>
                <a:gd name="T8" fmla="*/ 0 w 5"/>
                <a:gd name="T9" fmla="*/ 0 h 7"/>
                <a:gd name="T10" fmla="*/ 0 w 5"/>
                <a:gd name="T11" fmla="*/ 2 h 7"/>
                <a:gd name="T12" fmla="*/ 0 w 5"/>
                <a:gd name="T13" fmla="*/ 2 h 7"/>
                <a:gd name="T14" fmla="*/ 0 w 5"/>
                <a:gd name="T15" fmla="*/ 5 h 7"/>
                <a:gd name="T16" fmla="*/ 0 w 5"/>
                <a:gd name="T17" fmla="*/ 7 h 7"/>
                <a:gd name="T18" fmla="*/ 5 w 5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7">
                  <a:moveTo>
                    <a:pt x="5" y="0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430" name="Freeform 94"/>
            <p:cNvSpPr>
              <a:spLocks/>
            </p:cNvSpPr>
            <p:nvPr/>
          </p:nvSpPr>
          <p:spPr bwMode="auto">
            <a:xfrm>
              <a:off x="5280" y="498"/>
              <a:ext cx="5" cy="12"/>
            </a:xfrm>
            <a:custGeom>
              <a:avLst/>
              <a:gdLst>
                <a:gd name="T0" fmla="*/ 5 w 5"/>
                <a:gd name="T1" fmla="*/ 0 h 7"/>
                <a:gd name="T2" fmla="*/ 5 w 5"/>
                <a:gd name="T3" fmla="*/ 0 h 7"/>
                <a:gd name="T4" fmla="*/ 3 w 5"/>
                <a:gd name="T5" fmla="*/ 0 h 7"/>
                <a:gd name="T6" fmla="*/ 3 w 5"/>
                <a:gd name="T7" fmla="*/ 0 h 7"/>
                <a:gd name="T8" fmla="*/ 0 w 5"/>
                <a:gd name="T9" fmla="*/ 0 h 7"/>
                <a:gd name="T10" fmla="*/ 0 w 5"/>
                <a:gd name="T11" fmla="*/ 2 h 7"/>
                <a:gd name="T12" fmla="*/ 0 w 5"/>
                <a:gd name="T13" fmla="*/ 2 h 7"/>
                <a:gd name="T14" fmla="*/ 0 w 5"/>
                <a:gd name="T15" fmla="*/ 5 h 7"/>
                <a:gd name="T16" fmla="*/ 0 w 5"/>
                <a:gd name="T17" fmla="*/ 7 h 7"/>
                <a:gd name="T18" fmla="*/ 5 w 5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7">
                  <a:moveTo>
                    <a:pt x="5" y="0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431" name="Freeform 95"/>
            <p:cNvSpPr>
              <a:spLocks/>
            </p:cNvSpPr>
            <p:nvPr/>
          </p:nvSpPr>
          <p:spPr bwMode="auto">
            <a:xfrm>
              <a:off x="5253" y="482"/>
              <a:ext cx="5" cy="11"/>
            </a:xfrm>
            <a:custGeom>
              <a:avLst/>
              <a:gdLst>
                <a:gd name="T0" fmla="*/ 0 w 5"/>
                <a:gd name="T1" fmla="*/ 7 h 7"/>
                <a:gd name="T2" fmla="*/ 0 w 5"/>
                <a:gd name="T3" fmla="*/ 7 h 7"/>
                <a:gd name="T4" fmla="*/ 2 w 5"/>
                <a:gd name="T5" fmla="*/ 7 h 7"/>
                <a:gd name="T6" fmla="*/ 2 w 5"/>
                <a:gd name="T7" fmla="*/ 7 h 7"/>
                <a:gd name="T8" fmla="*/ 5 w 5"/>
                <a:gd name="T9" fmla="*/ 5 h 7"/>
                <a:gd name="T10" fmla="*/ 5 w 5"/>
                <a:gd name="T11" fmla="*/ 5 h 7"/>
                <a:gd name="T12" fmla="*/ 5 w 5"/>
                <a:gd name="T13" fmla="*/ 2 h 7"/>
                <a:gd name="T14" fmla="*/ 5 w 5"/>
                <a:gd name="T15" fmla="*/ 2 h 7"/>
                <a:gd name="T16" fmla="*/ 5 w 5"/>
                <a:gd name="T17" fmla="*/ 0 h 7"/>
                <a:gd name="T18" fmla="*/ 0 w 5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7">
                  <a:moveTo>
                    <a:pt x="0" y="7"/>
                  </a:moveTo>
                  <a:lnTo>
                    <a:pt x="0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432" name="Freeform 96"/>
            <p:cNvSpPr>
              <a:spLocks/>
            </p:cNvSpPr>
            <p:nvPr/>
          </p:nvSpPr>
          <p:spPr bwMode="auto">
            <a:xfrm>
              <a:off x="5253" y="482"/>
              <a:ext cx="5" cy="11"/>
            </a:xfrm>
            <a:custGeom>
              <a:avLst/>
              <a:gdLst>
                <a:gd name="T0" fmla="*/ 0 w 5"/>
                <a:gd name="T1" fmla="*/ 7 h 7"/>
                <a:gd name="T2" fmla="*/ 0 w 5"/>
                <a:gd name="T3" fmla="*/ 7 h 7"/>
                <a:gd name="T4" fmla="*/ 2 w 5"/>
                <a:gd name="T5" fmla="*/ 7 h 7"/>
                <a:gd name="T6" fmla="*/ 2 w 5"/>
                <a:gd name="T7" fmla="*/ 7 h 7"/>
                <a:gd name="T8" fmla="*/ 5 w 5"/>
                <a:gd name="T9" fmla="*/ 5 h 7"/>
                <a:gd name="T10" fmla="*/ 5 w 5"/>
                <a:gd name="T11" fmla="*/ 5 h 7"/>
                <a:gd name="T12" fmla="*/ 5 w 5"/>
                <a:gd name="T13" fmla="*/ 2 h 7"/>
                <a:gd name="T14" fmla="*/ 5 w 5"/>
                <a:gd name="T15" fmla="*/ 2 h 7"/>
                <a:gd name="T16" fmla="*/ 5 w 5"/>
                <a:gd name="T17" fmla="*/ 0 h 7"/>
                <a:gd name="T18" fmla="*/ 0 w 5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7">
                  <a:moveTo>
                    <a:pt x="0" y="7"/>
                  </a:moveTo>
                  <a:lnTo>
                    <a:pt x="0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0" y="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433" name="Freeform 97"/>
            <p:cNvSpPr>
              <a:spLocks/>
            </p:cNvSpPr>
            <p:nvPr/>
          </p:nvSpPr>
          <p:spPr bwMode="auto">
            <a:xfrm>
              <a:off x="5246" y="449"/>
              <a:ext cx="12" cy="44"/>
            </a:xfrm>
            <a:custGeom>
              <a:avLst/>
              <a:gdLst>
                <a:gd name="T0" fmla="*/ 7 w 12"/>
                <a:gd name="T1" fmla="*/ 0 h 27"/>
                <a:gd name="T2" fmla="*/ 5 w 12"/>
                <a:gd name="T3" fmla="*/ 3 h 27"/>
                <a:gd name="T4" fmla="*/ 2 w 12"/>
                <a:gd name="T5" fmla="*/ 5 h 27"/>
                <a:gd name="T6" fmla="*/ 2 w 12"/>
                <a:gd name="T7" fmla="*/ 10 h 27"/>
                <a:gd name="T8" fmla="*/ 0 w 12"/>
                <a:gd name="T9" fmla="*/ 13 h 27"/>
                <a:gd name="T10" fmla="*/ 0 w 12"/>
                <a:gd name="T11" fmla="*/ 17 h 27"/>
                <a:gd name="T12" fmla="*/ 2 w 12"/>
                <a:gd name="T13" fmla="*/ 20 h 27"/>
                <a:gd name="T14" fmla="*/ 5 w 12"/>
                <a:gd name="T15" fmla="*/ 22 h 27"/>
                <a:gd name="T16" fmla="*/ 7 w 12"/>
                <a:gd name="T17" fmla="*/ 27 h 27"/>
                <a:gd name="T18" fmla="*/ 12 w 12"/>
                <a:gd name="T19" fmla="*/ 20 h 27"/>
                <a:gd name="T20" fmla="*/ 9 w 12"/>
                <a:gd name="T21" fmla="*/ 20 h 27"/>
                <a:gd name="T22" fmla="*/ 9 w 12"/>
                <a:gd name="T23" fmla="*/ 17 h 27"/>
                <a:gd name="T24" fmla="*/ 9 w 12"/>
                <a:gd name="T25" fmla="*/ 15 h 27"/>
                <a:gd name="T26" fmla="*/ 9 w 12"/>
                <a:gd name="T27" fmla="*/ 13 h 27"/>
                <a:gd name="T28" fmla="*/ 9 w 12"/>
                <a:gd name="T29" fmla="*/ 10 h 27"/>
                <a:gd name="T30" fmla="*/ 9 w 12"/>
                <a:gd name="T31" fmla="*/ 10 h 27"/>
                <a:gd name="T32" fmla="*/ 12 w 12"/>
                <a:gd name="T33" fmla="*/ 8 h 27"/>
                <a:gd name="T34" fmla="*/ 12 w 12"/>
                <a:gd name="T35" fmla="*/ 5 h 27"/>
                <a:gd name="T36" fmla="*/ 7 w 12"/>
                <a:gd name="T3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" h="27">
                  <a:moveTo>
                    <a:pt x="7" y="0"/>
                  </a:moveTo>
                  <a:lnTo>
                    <a:pt x="5" y="3"/>
                  </a:lnTo>
                  <a:lnTo>
                    <a:pt x="2" y="5"/>
                  </a:lnTo>
                  <a:lnTo>
                    <a:pt x="2" y="10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5" y="22"/>
                  </a:lnTo>
                  <a:lnTo>
                    <a:pt x="7" y="27"/>
                  </a:lnTo>
                  <a:lnTo>
                    <a:pt x="12" y="20"/>
                  </a:lnTo>
                  <a:lnTo>
                    <a:pt x="9" y="20"/>
                  </a:lnTo>
                  <a:lnTo>
                    <a:pt x="9" y="17"/>
                  </a:lnTo>
                  <a:lnTo>
                    <a:pt x="9" y="15"/>
                  </a:lnTo>
                  <a:lnTo>
                    <a:pt x="9" y="13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12" y="8"/>
                  </a:lnTo>
                  <a:lnTo>
                    <a:pt x="12" y="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434" name="Freeform 98"/>
            <p:cNvSpPr>
              <a:spLocks/>
            </p:cNvSpPr>
            <p:nvPr/>
          </p:nvSpPr>
          <p:spPr bwMode="auto">
            <a:xfrm>
              <a:off x="5246" y="449"/>
              <a:ext cx="12" cy="44"/>
            </a:xfrm>
            <a:custGeom>
              <a:avLst/>
              <a:gdLst>
                <a:gd name="T0" fmla="*/ 7 w 12"/>
                <a:gd name="T1" fmla="*/ 0 h 27"/>
                <a:gd name="T2" fmla="*/ 5 w 12"/>
                <a:gd name="T3" fmla="*/ 3 h 27"/>
                <a:gd name="T4" fmla="*/ 2 w 12"/>
                <a:gd name="T5" fmla="*/ 5 h 27"/>
                <a:gd name="T6" fmla="*/ 2 w 12"/>
                <a:gd name="T7" fmla="*/ 10 h 27"/>
                <a:gd name="T8" fmla="*/ 0 w 12"/>
                <a:gd name="T9" fmla="*/ 13 h 27"/>
                <a:gd name="T10" fmla="*/ 0 w 12"/>
                <a:gd name="T11" fmla="*/ 17 h 27"/>
                <a:gd name="T12" fmla="*/ 2 w 12"/>
                <a:gd name="T13" fmla="*/ 20 h 27"/>
                <a:gd name="T14" fmla="*/ 5 w 12"/>
                <a:gd name="T15" fmla="*/ 22 h 27"/>
                <a:gd name="T16" fmla="*/ 7 w 12"/>
                <a:gd name="T17" fmla="*/ 27 h 27"/>
                <a:gd name="T18" fmla="*/ 12 w 12"/>
                <a:gd name="T19" fmla="*/ 20 h 27"/>
                <a:gd name="T20" fmla="*/ 9 w 12"/>
                <a:gd name="T21" fmla="*/ 20 h 27"/>
                <a:gd name="T22" fmla="*/ 9 w 12"/>
                <a:gd name="T23" fmla="*/ 17 h 27"/>
                <a:gd name="T24" fmla="*/ 9 w 12"/>
                <a:gd name="T25" fmla="*/ 15 h 27"/>
                <a:gd name="T26" fmla="*/ 9 w 12"/>
                <a:gd name="T27" fmla="*/ 13 h 27"/>
                <a:gd name="T28" fmla="*/ 9 w 12"/>
                <a:gd name="T29" fmla="*/ 10 h 27"/>
                <a:gd name="T30" fmla="*/ 9 w 12"/>
                <a:gd name="T31" fmla="*/ 10 h 27"/>
                <a:gd name="T32" fmla="*/ 12 w 12"/>
                <a:gd name="T33" fmla="*/ 8 h 27"/>
                <a:gd name="T34" fmla="*/ 12 w 12"/>
                <a:gd name="T35" fmla="*/ 5 h 27"/>
                <a:gd name="T36" fmla="*/ 7 w 12"/>
                <a:gd name="T3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" h="27">
                  <a:moveTo>
                    <a:pt x="7" y="0"/>
                  </a:moveTo>
                  <a:lnTo>
                    <a:pt x="5" y="3"/>
                  </a:lnTo>
                  <a:lnTo>
                    <a:pt x="2" y="5"/>
                  </a:lnTo>
                  <a:lnTo>
                    <a:pt x="2" y="10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5" y="22"/>
                  </a:lnTo>
                  <a:lnTo>
                    <a:pt x="7" y="27"/>
                  </a:lnTo>
                  <a:lnTo>
                    <a:pt x="12" y="20"/>
                  </a:lnTo>
                  <a:lnTo>
                    <a:pt x="9" y="20"/>
                  </a:lnTo>
                  <a:lnTo>
                    <a:pt x="9" y="17"/>
                  </a:lnTo>
                  <a:lnTo>
                    <a:pt x="9" y="15"/>
                  </a:lnTo>
                  <a:lnTo>
                    <a:pt x="9" y="13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12" y="8"/>
                  </a:lnTo>
                  <a:lnTo>
                    <a:pt x="12" y="5"/>
                  </a:lnTo>
                  <a:lnTo>
                    <a:pt x="7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435" name="Freeform 99"/>
            <p:cNvSpPr>
              <a:spLocks/>
            </p:cNvSpPr>
            <p:nvPr/>
          </p:nvSpPr>
          <p:spPr bwMode="auto">
            <a:xfrm>
              <a:off x="5253" y="482"/>
              <a:ext cx="5" cy="11"/>
            </a:xfrm>
            <a:custGeom>
              <a:avLst/>
              <a:gdLst>
                <a:gd name="T0" fmla="*/ 5 w 5"/>
                <a:gd name="T1" fmla="*/ 7 h 7"/>
                <a:gd name="T2" fmla="*/ 5 w 5"/>
                <a:gd name="T3" fmla="*/ 5 h 7"/>
                <a:gd name="T4" fmla="*/ 5 w 5"/>
                <a:gd name="T5" fmla="*/ 5 h 7"/>
                <a:gd name="T6" fmla="*/ 5 w 5"/>
                <a:gd name="T7" fmla="*/ 2 h 7"/>
                <a:gd name="T8" fmla="*/ 5 w 5"/>
                <a:gd name="T9" fmla="*/ 0 h 7"/>
                <a:gd name="T10" fmla="*/ 2 w 5"/>
                <a:gd name="T11" fmla="*/ 0 h 7"/>
                <a:gd name="T12" fmla="*/ 2 w 5"/>
                <a:gd name="T13" fmla="*/ 0 h 7"/>
                <a:gd name="T14" fmla="*/ 0 w 5"/>
                <a:gd name="T15" fmla="*/ 0 h 7"/>
                <a:gd name="T16" fmla="*/ 0 w 5"/>
                <a:gd name="T17" fmla="*/ 0 h 7"/>
                <a:gd name="T18" fmla="*/ 5 w 5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7">
                  <a:moveTo>
                    <a:pt x="5" y="7"/>
                  </a:moveTo>
                  <a:lnTo>
                    <a:pt x="5" y="5"/>
                  </a:lnTo>
                  <a:lnTo>
                    <a:pt x="5" y="5"/>
                  </a:ln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436" name="Freeform 100"/>
            <p:cNvSpPr>
              <a:spLocks/>
            </p:cNvSpPr>
            <p:nvPr/>
          </p:nvSpPr>
          <p:spPr bwMode="auto">
            <a:xfrm>
              <a:off x="5253" y="482"/>
              <a:ext cx="5" cy="11"/>
            </a:xfrm>
            <a:custGeom>
              <a:avLst/>
              <a:gdLst>
                <a:gd name="T0" fmla="*/ 5 w 5"/>
                <a:gd name="T1" fmla="*/ 7 h 7"/>
                <a:gd name="T2" fmla="*/ 5 w 5"/>
                <a:gd name="T3" fmla="*/ 5 h 7"/>
                <a:gd name="T4" fmla="*/ 5 w 5"/>
                <a:gd name="T5" fmla="*/ 5 h 7"/>
                <a:gd name="T6" fmla="*/ 5 w 5"/>
                <a:gd name="T7" fmla="*/ 2 h 7"/>
                <a:gd name="T8" fmla="*/ 5 w 5"/>
                <a:gd name="T9" fmla="*/ 0 h 7"/>
                <a:gd name="T10" fmla="*/ 2 w 5"/>
                <a:gd name="T11" fmla="*/ 0 h 7"/>
                <a:gd name="T12" fmla="*/ 2 w 5"/>
                <a:gd name="T13" fmla="*/ 0 h 7"/>
                <a:gd name="T14" fmla="*/ 0 w 5"/>
                <a:gd name="T15" fmla="*/ 0 h 7"/>
                <a:gd name="T16" fmla="*/ 0 w 5"/>
                <a:gd name="T17" fmla="*/ 0 h 7"/>
                <a:gd name="T18" fmla="*/ 5 w 5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7">
                  <a:moveTo>
                    <a:pt x="5" y="7"/>
                  </a:moveTo>
                  <a:lnTo>
                    <a:pt x="5" y="5"/>
                  </a:lnTo>
                  <a:lnTo>
                    <a:pt x="5" y="5"/>
                  </a:ln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5" y="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437" name="Freeform 101"/>
            <p:cNvSpPr>
              <a:spLocks/>
            </p:cNvSpPr>
            <p:nvPr/>
          </p:nvSpPr>
          <p:spPr bwMode="auto">
            <a:xfrm>
              <a:off x="5265" y="449"/>
              <a:ext cx="3" cy="13"/>
            </a:xfrm>
            <a:custGeom>
              <a:avLst/>
              <a:gdLst>
                <a:gd name="T0" fmla="*/ 3 w 3"/>
                <a:gd name="T1" fmla="*/ 0 h 8"/>
                <a:gd name="T2" fmla="*/ 0 w 3"/>
                <a:gd name="T3" fmla="*/ 0 h 8"/>
                <a:gd name="T4" fmla="*/ 0 w 3"/>
                <a:gd name="T5" fmla="*/ 3 h 8"/>
                <a:gd name="T6" fmla="*/ 0 w 3"/>
                <a:gd name="T7" fmla="*/ 3 h 8"/>
                <a:gd name="T8" fmla="*/ 0 w 3"/>
                <a:gd name="T9" fmla="*/ 5 h 8"/>
                <a:gd name="T10" fmla="*/ 0 w 3"/>
                <a:gd name="T11" fmla="*/ 5 h 8"/>
                <a:gd name="T12" fmla="*/ 0 w 3"/>
                <a:gd name="T13" fmla="*/ 8 h 8"/>
                <a:gd name="T14" fmla="*/ 0 w 3"/>
                <a:gd name="T15" fmla="*/ 8 h 8"/>
                <a:gd name="T16" fmla="*/ 3 w 3"/>
                <a:gd name="T17" fmla="*/ 8 h 8"/>
                <a:gd name="T18" fmla="*/ 3 w 3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8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3" y="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438" name="Freeform 102"/>
            <p:cNvSpPr>
              <a:spLocks/>
            </p:cNvSpPr>
            <p:nvPr/>
          </p:nvSpPr>
          <p:spPr bwMode="auto">
            <a:xfrm>
              <a:off x="5265" y="449"/>
              <a:ext cx="3" cy="13"/>
            </a:xfrm>
            <a:custGeom>
              <a:avLst/>
              <a:gdLst>
                <a:gd name="T0" fmla="*/ 3 w 3"/>
                <a:gd name="T1" fmla="*/ 0 h 8"/>
                <a:gd name="T2" fmla="*/ 0 w 3"/>
                <a:gd name="T3" fmla="*/ 0 h 8"/>
                <a:gd name="T4" fmla="*/ 0 w 3"/>
                <a:gd name="T5" fmla="*/ 3 h 8"/>
                <a:gd name="T6" fmla="*/ 0 w 3"/>
                <a:gd name="T7" fmla="*/ 3 h 8"/>
                <a:gd name="T8" fmla="*/ 0 w 3"/>
                <a:gd name="T9" fmla="*/ 5 h 8"/>
                <a:gd name="T10" fmla="*/ 0 w 3"/>
                <a:gd name="T11" fmla="*/ 5 h 8"/>
                <a:gd name="T12" fmla="*/ 0 w 3"/>
                <a:gd name="T13" fmla="*/ 8 h 8"/>
                <a:gd name="T14" fmla="*/ 0 w 3"/>
                <a:gd name="T15" fmla="*/ 8 h 8"/>
                <a:gd name="T16" fmla="*/ 3 w 3"/>
                <a:gd name="T17" fmla="*/ 8 h 8"/>
                <a:gd name="T18" fmla="*/ 3 w 3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8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3" y="8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439" name="Freeform 103"/>
            <p:cNvSpPr>
              <a:spLocks/>
            </p:cNvSpPr>
            <p:nvPr/>
          </p:nvSpPr>
          <p:spPr bwMode="auto">
            <a:xfrm>
              <a:off x="5268" y="449"/>
              <a:ext cx="10" cy="33"/>
            </a:xfrm>
            <a:custGeom>
              <a:avLst/>
              <a:gdLst>
                <a:gd name="T0" fmla="*/ 7 w 10"/>
                <a:gd name="T1" fmla="*/ 20 h 20"/>
                <a:gd name="T2" fmla="*/ 7 w 10"/>
                <a:gd name="T3" fmla="*/ 17 h 20"/>
                <a:gd name="T4" fmla="*/ 10 w 10"/>
                <a:gd name="T5" fmla="*/ 15 h 20"/>
                <a:gd name="T6" fmla="*/ 10 w 10"/>
                <a:gd name="T7" fmla="*/ 13 h 20"/>
                <a:gd name="T8" fmla="*/ 10 w 10"/>
                <a:gd name="T9" fmla="*/ 8 h 20"/>
                <a:gd name="T10" fmla="*/ 7 w 10"/>
                <a:gd name="T11" fmla="*/ 5 h 20"/>
                <a:gd name="T12" fmla="*/ 7 w 10"/>
                <a:gd name="T13" fmla="*/ 3 h 20"/>
                <a:gd name="T14" fmla="*/ 2 w 10"/>
                <a:gd name="T15" fmla="*/ 3 h 20"/>
                <a:gd name="T16" fmla="*/ 0 w 10"/>
                <a:gd name="T17" fmla="*/ 0 h 20"/>
                <a:gd name="T18" fmla="*/ 0 w 10"/>
                <a:gd name="T19" fmla="*/ 8 h 20"/>
                <a:gd name="T20" fmla="*/ 0 w 10"/>
                <a:gd name="T21" fmla="*/ 10 h 20"/>
                <a:gd name="T22" fmla="*/ 0 w 10"/>
                <a:gd name="T23" fmla="*/ 10 h 20"/>
                <a:gd name="T24" fmla="*/ 0 w 10"/>
                <a:gd name="T25" fmla="*/ 10 h 20"/>
                <a:gd name="T26" fmla="*/ 2 w 10"/>
                <a:gd name="T27" fmla="*/ 10 h 20"/>
                <a:gd name="T28" fmla="*/ 2 w 10"/>
                <a:gd name="T29" fmla="*/ 10 h 20"/>
                <a:gd name="T30" fmla="*/ 0 w 10"/>
                <a:gd name="T31" fmla="*/ 13 h 20"/>
                <a:gd name="T32" fmla="*/ 0 w 10"/>
                <a:gd name="T33" fmla="*/ 13 h 20"/>
                <a:gd name="T34" fmla="*/ 0 w 10"/>
                <a:gd name="T35" fmla="*/ 15 h 20"/>
                <a:gd name="T36" fmla="*/ 7 w 10"/>
                <a:gd name="T3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" h="20">
                  <a:moveTo>
                    <a:pt x="7" y="20"/>
                  </a:moveTo>
                  <a:lnTo>
                    <a:pt x="7" y="17"/>
                  </a:lnTo>
                  <a:lnTo>
                    <a:pt x="10" y="15"/>
                  </a:lnTo>
                  <a:lnTo>
                    <a:pt x="10" y="13"/>
                  </a:lnTo>
                  <a:lnTo>
                    <a:pt x="10" y="8"/>
                  </a:lnTo>
                  <a:lnTo>
                    <a:pt x="7" y="5"/>
                  </a:lnTo>
                  <a:lnTo>
                    <a:pt x="7" y="3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7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440" name="Freeform 104"/>
            <p:cNvSpPr>
              <a:spLocks/>
            </p:cNvSpPr>
            <p:nvPr/>
          </p:nvSpPr>
          <p:spPr bwMode="auto">
            <a:xfrm>
              <a:off x="5268" y="449"/>
              <a:ext cx="10" cy="33"/>
            </a:xfrm>
            <a:custGeom>
              <a:avLst/>
              <a:gdLst>
                <a:gd name="T0" fmla="*/ 7 w 10"/>
                <a:gd name="T1" fmla="*/ 20 h 20"/>
                <a:gd name="T2" fmla="*/ 7 w 10"/>
                <a:gd name="T3" fmla="*/ 17 h 20"/>
                <a:gd name="T4" fmla="*/ 10 w 10"/>
                <a:gd name="T5" fmla="*/ 15 h 20"/>
                <a:gd name="T6" fmla="*/ 10 w 10"/>
                <a:gd name="T7" fmla="*/ 13 h 20"/>
                <a:gd name="T8" fmla="*/ 10 w 10"/>
                <a:gd name="T9" fmla="*/ 8 h 20"/>
                <a:gd name="T10" fmla="*/ 7 w 10"/>
                <a:gd name="T11" fmla="*/ 5 h 20"/>
                <a:gd name="T12" fmla="*/ 7 w 10"/>
                <a:gd name="T13" fmla="*/ 3 h 20"/>
                <a:gd name="T14" fmla="*/ 2 w 10"/>
                <a:gd name="T15" fmla="*/ 3 h 20"/>
                <a:gd name="T16" fmla="*/ 0 w 10"/>
                <a:gd name="T17" fmla="*/ 0 h 20"/>
                <a:gd name="T18" fmla="*/ 0 w 10"/>
                <a:gd name="T19" fmla="*/ 8 h 20"/>
                <a:gd name="T20" fmla="*/ 0 w 10"/>
                <a:gd name="T21" fmla="*/ 10 h 20"/>
                <a:gd name="T22" fmla="*/ 0 w 10"/>
                <a:gd name="T23" fmla="*/ 10 h 20"/>
                <a:gd name="T24" fmla="*/ 0 w 10"/>
                <a:gd name="T25" fmla="*/ 10 h 20"/>
                <a:gd name="T26" fmla="*/ 2 w 10"/>
                <a:gd name="T27" fmla="*/ 10 h 20"/>
                <a:gd name="T28" fmla="*/ 2 w 10"/>
                <a:gd name="T29" fmla="*/ 10 h 20"/>
                <a:gd name="T30" fmla="*/ 0 w 10"/>
                <a:gd name="T31" fmla="*/ 13 h 20"/>
                <a:gd name="T32" fmla="*/ 0 w 10"/>
                <a:gd name="T33" fmla="*/ 13 h 20"/>
                <a:gd name="T34" fmla="*/ 0 w 10"/>
                <a:gd name="T35" fmla="*/ 15 h 20"/>
                <a:gd name="T36" fmla="*/ 7 w 10"/>
                <a:gd name="T3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" h="20">
                  <a:moveTo>
                    <a:pt x="7" y="20"/>
                  </a:moveTo>
                  <a:lnTo>
                    <a:pt x="7" y="17"/>
                  </a:lnTo>
                  <a:lnTo>
                    <a:pt x="10" y="15"/>
                  </a:lnTo>
                  <a:lnTo>
                    <a:pt x="10" y="13"/>
                  </a:lnTo>
                  <a:lnTo>
                    <a:pt x="10" y="8"/>
                  </a:lnTo>
                  <a:lnTo>
                    <a:pt x="7" y="5"/>
                  </a:lnTo>
                  <a:lnTo>
                    <a:pt x="7" y="3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7" y="2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441" name="Freeform 105"/>
            <p:cNvSpPr>
              <a:spLocks/>
            </p:cNvSpPr>
            <p:nvPr/>
          </p:nvSpPr>
          <p:spPr bwMode="auto">
            <a:xfrm>
              <a:off x="5265" y="454"/>
              <a:ext cx="5" cy="11"/>
            </a:xfrm>
            <a:custGeom>
              <a:avLst/>
              <a:gdLst>
                <a:gd name="T0" fmla="*/ 0 w 5"/>
                <a:gd name="T1" fmla="*/ 0 h 7"/>
                <a:gd name="T2" fmla="*/ 0 w 5"/>
                <a:gd name="T3" fmla="*/ 2 h 7"/>
                <a:gd name="T4" fmla="*/ 0 w 5"/>
                <a:gd name="T5" fmla="*/ 2 h 7"/>
                <a:gd name="T6" fmla="*/ 0 w 5"/>
                <a:gd name="T7" fmla="*/ 5 h 7"/>
                <a:gd name="T8" fmla="*/ 0 w 5"/>
                <a:gd name="T9" fmla="*/ 5 h 7"/>
                <a:gd name="T10" fmla="*/ 3 w 5"/>
                <a:gd name="T11" fmla="*/ 5 h 7"/>
                <a:gd name="T12" fmla="*/ 3 w 5"/>
                <a:gd name="T13" fmla="*/ 7 h 7"/>
                <a:gd name="T14" fmla="*/ 5 w 5"/>
                <a:gd name="T15" fmla="*/ 5 h 7"/>
                <a:gd name="T16" fmla="*/ 5 w 5"/>
                <a:gd name="T17" fmla="*/ 5 h 7"/>
                <a:gd name="T18" fmla="*/ 0 w 5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7"/>
                  </a:lnTo>
                  <a:lnTo>
                    <a:pt x="5" y="5"/>
                  </a:lnTo>
                  <a:lnTo>
                    <a:pt x="5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442" name="Freeform 106"/>
            <p:cNvSpPr>
              <a:spLocks/>
            </p:cNvSpPr>
            <p:nvPr/>
          </p:nvSpPr>
          <p:spPr bwMode="auto">
            <a:xfrm>
              <a:off x="5265" y="454"/>
              <a:ext cx="5" cy="11"/>
            </a:xfrm>
            <a:custGeom>
              <a:avLst/>
              <a:gdLst>
                <a:gd name="T0" fmla="*/ 0 w 5"/>
                <a:gd name="T1" fmla="*/ 0 h 7"/>
                <a:gd name="T2" fmla="*/ 0 w 5"/>
                <a:gd name="T3" fmla="*/ 2 h 7"/>
                <a:gd name="T4" fmla="*/ 0 w 5"/>
                <a:gd name="T5" fmla="*/ 2 h 7"/>
                <a:gd name="T6" fmla="*/ 0 w 5"/>
                <a:gd name="T7" fmla="*/ 5 h 7"/>
                <a:gd name="T8" fmla="*/ 0 w 5"/>
                <a:gd name="T9" fmla="*/ 5 h 7"/>
                <a:gd name="T10" fmla="*/ 3 w 5"/>
                <a:gd name="T11" fmla="*/ 5 h 7"/>
                <a:gd name="T12" fmla="*/ 3 w 5"/>
                <a:gd name="T13" fmla="*/ 7 h 7"/>
                <a:gd name="T14" fmla="*/ 5 w 5"/>
                <a:gd name="T15" fmla="*/ 5 h 7"/>
                <a:gd name="T16" fmla="*/ 5 w 5"/>
                <a:gd name="T17" fmla="*/ 5 h 7"/>
                <a:gd name="T18" fmla="*/ 0 w 5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7"/>
                  </a:lnTo>
                  <a:lnTo>
                    <a:pt x="5" y="5"/>
                  </a:lnTo>
                  <a:lnTo>
                    <a:pt x="5" y="5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443" name="Freeform 107"/>
            <p:cNvSpPr>
              <a:spLocks/>
            </p:cNvSpPr>
            <p:nvPr/>
          </p:nvSpPr>
          <p:spPr bwMode="auto">
            <a:xfrm>
              <a:off x="4834" y="649"/>
              <a:ext cx="13" cy="8"/>
            </a:xfrm>
            <a:custGeom>
              <a:avLst/>
              <a:gdLst>
                <a:gd name="T0" fmla="*/ 13 w 13"/>
                <a:gd name="T1" fmla="*/ 5 h 5"/>
                <a:gd name="T2" fmla="*/ 13 w 13"/>
                <a:gd name="T3" fmla="*/ 5 h 5"/>
                <a:gd name="T4" fmla="*/ 13 w 13"/>
                <a:gd name="T5" fmla="*/ 0 h 5"/>
                <a:gd name="T6" fmla="*/ 0 w 13"/>
                <a:gd name="T7" fmla="*/ 0 h 5"/>
                <a:gd name="T8" fmla="*/ 0 w 13"/>
                <a:gd name="T9" fmla="*/ 5 h 5"/>
                <a:gd name="T10" fmla="*/ 0 w 13"/>
                <a:gd name="T11" fmla="*/ 5 h 5"/>
                <a:gd name="T12" fmla="*/ 13 w 13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5">
                  <a:moveTo>
                    <a:pt x="13" y="5"/>
                  </a:moveTo>
                  <a:lnTo>
                    <a:pt x="13" y="5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13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444" name="Freeform 108"/>
            <p:cNvSpPr>
              <a:spLocks/>
            </p:cNvSpPr>
            <p:nvPr/>
          </p:nvSpPr>
          <p:spPr bwMode="auto">
            <a:xfrm>
              <a:off x="4834" y="657"/>
              <a:ext cx="13" cy="8"/>
            </a:xfrm>
            <a:custGeom>
              <a:avLst/>
              <a:gdLst>
                <a:gd name="T0" fmla="*/ 13 w 13"/>
                <a:gd name="T1" fmla="*/ 5 h 5"/>
                <a:gd name="T2" fmla="*/ 13 w 13"/>
                <a:gd name="T3" fmla="*/ 5 h 5"/>
                <a:gd name="T4" fmla="*/ 13 w 13"/>
                <a:gd name="T5" fmla="*/ 0 h 5"/>
                <a:gd name="T6" fmla="*/ 0 w 13"/>
                <a:gd name="T7" fmla="*/ 0 h 5"/>
                <a:gd name="T8" fmla="*/ 0 w 13"/>
                <a:gd name="T9" fmla="*/ 5 h 5"/>
                <a:gd name="T10" fmla="*/ 0 w 13"/>
                <a:gd name="T11" fmla="*/ 5 h 5"/>
                <a:gd name="T12" fmla="*/ 0 w 13"/>
                <a:gd name="T13" fmla="*/ 5 h 5"/>
                <a:gd name="T14" fmla="*/ 0 w 13"/>
                <a:gd name="T15" fmla="*/ 5 h 5"/>
                <a:gd name="T16" fmla="*/ 0 w 13"/>
                <a:gd name="T17" fmla="*/ 5 h 5"/>
                <a:gd name="T18" fmla="*/ 13 w 13"/>
                <a:gd name="T1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5">
                  <a:moveTo>
                    <a:pt x="13" y="5"/>
                  </a:moveTo>
                  <a:lnTo>
                    <a:pt x="13" y="5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3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445" name="Freeform 109"/>
            <p:cNvSpPr>
              <a:spLocks/>
            </p:cNvSpPr>
            <p:nvPr/>
          </p:nvSpPr>
          <p:spPr bwMode="auto">
            <a:xfrm>
              <a:off x="4834" y="665"/>
              <a:ext cx="13" cy="9"/>
            </a:xfrm>
            <a:custGeom>
              <a:avLst/>
              <a:gdLst>
                <a:gd name="T0" fmla="*/ 13 w 13"/>
                <a:gd name="T1" fmla="*/ 5 h 5"/>
                <a:gd name="T2" fmla="*/ 13 w 13"/>
                <a:gd name="T3" fmla="*/ 5 h 5"/>
                <a:gd name="T4" fmla="*/ 13 w 13"/>
                <a:gd name="T5" fmla="*/ 0 h 5"/>
                <a:gd name="T6" fmla="*/ 0 w 13"/>
                <a:gd name="T7" fmla="*/ 0 h 5"/>
                <a:gd name="T8" fmla="*/ 3 w 13"/>
                <a:gd name="T9" fmla="*/ 5 h 5"/>
                <a:gd name="T10" fmla="*/ 3 w 13"/>
                <a:gd name="T11" fmla="*/ 5 h 5"/>
                <a:gd name="T12" fmla="*/ 13 w 13"/>
                <a:gd name="T13" fmla="*/ 5 h 5"/>
                <a:gd name="T14" fmla="*/ 13 w 13"/>
                <a:gd name="T15" fmla="*/ 5 h 5"/>
                <a:gd name="T16" fmla="*/ 13 w 13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5">
                  <a:moveTo>
                    <a:pt x="13" y="5"/>
                  </a:moveTo>
                  <a:lnTo>
                    <a:pt x="13" y="5"/>
                  </a:lnTo>
                  <a:lnTo>
                    <a:pt x="13" y="0"/>
                  </a:lnTo>
                  <a:lnTo>
                    <a:pt x="0" y="0"/>
                  </a:lnTo>
                  <a:lnTo>
                    <a:pt x="3" y="5"/>
                  </a:lnTo>
                  <a:lnTo>
                    <a:pt x="3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446" name="Freeform 110"/>
            <p:cNvSpPr>
              <a:spLocks/>
            </p:cNvSpPr>
            <p:nvPr/>
          </p:nvSpPr>
          <p:spPr bwMode="auto">
            <a:xfrm>
              <a:off x="4837" y="674"/>
              <a:ext cx="10" cy="11"/>
            </a:xfrm>
            <a:custGeom>
              <a:avLst/>
              <a:gdLst>
                <a:gd name="T0" fmla="*/ 10 w 10"/>
                <a:gd name="T1" fmla="*/ 5 h 7"/>
                <a:gd name="T2" fmla="*/ 10 w 10"/>
                <a:gd name="T3" fmla="*/ 5 h 7"/>
                <a:gd name="T4" fmla="*/ 10 w 10"/>
                <a:gd name="T5" fmla="*/ 0 h 7"/>
                <a:gd name="T6" fmla="*/ 0 w 10"/>
                <a:gd name="T7" fmla="*/ 0 h 7"/>
                <a:gd name="T8" fmla="*/ 0 w 10"/>
                <a:gd name="T9" fmla="*/ 7 h 7"/>
                <a:gd name="T10" fmla="*/ 0 w 10"/>
                <a:gd name="T11" fmla="*/ 7 h 7"/>
                <a:gd name="T12" fmla="*/ 0 w 10"/>
                <a:gd name="T13" fmla="*/ 7 h 7"/>
                <a:gd name="T14" fmla="*/ 0 w 10"/>
                <a:gd name="T15" fmla="*/ 7 h 7"/>
                <a:gd name="T16" fmla="*/ 0 w 10"/>
                <a:gd name="T17" fmla="*/ 7 h 7"/>
                <a:gd name="T18" fmla="*/ 10 w 10"/>
                <a:gd name="T1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7">
                  <a:moveTo>
                    <a:pt x="10" y="5"/>
                  </a:moveTo>
                  <a:lnTo>
                    <a:pt x="10" y="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447" name="Freeform 111"/>
            <p:cNvSpPr>
              <a:spLocks/>
            </p:cNvSpPr>
            <p:nvPr/>
          </p:nvSpPr>
          <p:spPr bwMode="auto">
            <a:xfrm>
              <a:off x="4837" y="682"/>
              <a:ext cx="12" cy="11"/>
            </a:xfrm>
            <a:custGeom>
              <a:avLst/>
              <a:gdLst>
                <a:gd name="T0" fmla="*/ 12 w 12"/>
                <a:gd name="T1" fmla="*/ 5 h 7"/>
                <a:gd name="T2" fmla="*/ 12 w 12"/>
                <a:gd name="T3" fmla="*/ 5 h 7"/>
                <a:gd name="T4" fmla="*/ 10 w 12"/>
                <a:gd name="T5" fmla="*/ 0 h 7"/>
                <a:gd name="T6" fmla="*/ 0 w 12"/>
                <a:gd name="T7" fmla="*/ 2 h 7"/>
                <a:gd name="T8" fmla="*/ 0 w 12"/>
                <a:gd name="T9" fmla="*/ 7 h 7"/>
                <a:gd name="T10" fmla="*/ 0 w 12"/>
                <a:gd name="T11" fmla="*/ 7 h 7"/>
                <a:gd name="T12" fmla="*/ 0 w 12"/>
                <a:gd name="T13" fmla="*/ 7 h 7"/>
                <a:gd name="T14" fmla="*/ 0 w 12"/>
                <a:gd name="T15" fmla="*/ 7 h 7"/>
                <a:gd name="T16" fmla="*/ 0 w 12"/>
                <a:gd name="T17" fmla="*/ 7 h 7"/>
                <a:gd name="T18" fmla="*/ 12 w 12"/>
                <a:gd name="T1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7">
                  <a:moveTo>
                    <a:pt x="12" y="5"/>
                  </a:moveTo>
                  <a:lnTo>
                    <a:pt x="12" y="5"/>
                  </a:lnTo>
                  <a:lnTo>
                    <a:pt x="10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448" name="Freeform 112"/>
            <p:cNvSpPr>
              <a:spLocks/>
            </p:cNvSpPr>
            <p:nvPr/>
          </p:nvSpPr>
          <p:spPr bwMode="auto">
            <a:xfrm>
              <a:off x="4837" y="690"/>
              <a:ext cx="12" cy="15"/>
            </a:xfrm>
            <a:custGeom>
              <a:avLst/>
              <a:gdLst>
                <a:gd name="T0" fmla="*/ 12 w 12"/>
                <a:gd name="T1" fmla="*/ 4 h 9"/>
                <a:gd name="T2" fmla="*/ 12 w 12"/>
                <a:gd name="T3" fmla="*/ 7 h 9"/>
                <a:gd name="T4" fmla="*/ 12 w 12"/>
                <a:gd name="T5" fmla="*/ 0 h 9"/>
                <a:gd name="T6" fmla="*/ 0 w 12"/>
                <a:gd name="T7" fmla="*/ 2 h 9"/>
                <a:gd name="T8" fmla="*/ 2 w 12"/>
                <a:gd name="T9" fmla="*/ 7 h 9"/>
                <a:gd name="T10" fmla="*/ 2 w 12"/>
                <a:gd name="T11" fmla="*/ 9 h 9"/>
                <a:gd name="T12" fmla="*/ 2 w 12"/>
                <a:gd name="T13" fmla="*/ 7 h 9"/>
                <a:gd name="T14" fmla="*/ 2 w 12"/>
                <a:gd name="T15" fmla="*/ 9 h 9"/>
                <a:gd name="T16" fmla="*/ 2 w 12"/>
                <a:gd name="T17" fmla="*/ 9 h 9"/>
                <a:gd name="T18" fmla="*/ 12 w 12"/>
                <a:gd name="T1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">
                  <a:moveTo>
                    <a:pt x="12" y="4"/>
                  </a:moveTo>
                  <a:lnTo>
                    <a:pt x="12" y="7"/>
                  </a:lnTo>
                  <a:lnTo>
                    <a:pt x="12" y="0"/>
                  </a:lnTo>
                  <a:lnTo>
                    <a:pt x="0" y="2"/>
                  </a:lnTo>
                  <a:lnTo>
                    <a:pt x="2" y="7"/>
                  </a:lnTo>
                  <a:lnTo>
                    <a:pt x="2" y="9"/>
                  </a:lnTo>
                  <a:lnTo>
                    <a:pt x="2" y="7"/>
                  </a:lnTo>
                  <a:lnTo>
                    <a:pt x="2" y="9"/>
                  </a:lnTo>
                  <a:lnTo>
                    <a:pt x="2" y="9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449" name="Freeform 113"/>
            <p:cNvSpPr>
              <a:spLocks/>
            </p:cNvSpPr>
            <p:nvPr/>
          </p:nvSpPr>
          <p:spPr bwMode="auto">
            <a:xfrm>
              <a:off x="4839" y="697"/>
              <a:ext cx="13" cy="16"/>
            </a:xfrm>
            <a:custGeom>
              <a:avLst/>
              <a:gdLst>
                <a:gd name="T0" fmla="*/ 13 w 13"/>
                <a:gd name="T1" fmla="*/ 8 h 10"/>
                <a:gd name="T2" fmla="*/ 13 w 13"/>
                <a:gd name="T3" fmla="*/ 8 h 10"/>
                <a:gd name="T4" fmla="*/ 10 w 13"/>
                <a:gd name="T5" fmla="*/ 0 h 10"/>
                <a:gd name="T6" fmla="*/ 0 w 13"/>
                <a:gd name="T7" fmla="*/ 5 h 10"/>
                <a:gd name="T8" fmla="*/ 0 w 13"/>
                <a:gd name="T9" fmla="*/ 10 h 10"/>
                <a:gd name="T10" fmla="*/ 3 w 13"/>
                <a:gd name="T11" fmla="*/ 10 h 10"/>
                <a:gd name="T12" fmla="*/ 0 w 13"/>
                <a:gd name="T13" fmla="*/ 10 h 10"/>
                <a:gd name="T14" fmla="*/ 0 w 13"/>
                <a:gd name="T15" fmla="*/ 10 h 10"/>
                <a:gd name="T16" fmla="*/ 3 w 13"/>
                <a:gd name="T17" fmla="*/ 10 h 10"/>
                <a:gd name="T18" fmla="*/ 13 w 13"/>
                <a:gd name="T1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0">
                  <a:moveTo>
                    <a:pt x="13" y="8"/>
                  </a:moveTo>
                  <a:lnTo>
                    <a:pt x="13" y="8"/>
                  </a:lnTo>
                  <a:lnTo>
                    <a:pt x="10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13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450" name="Freeform 114"/>
            <p:cNvSpPr>
              <a:spLocks/>
            </p:cNvSpPr>
            <p:nvPr/>
          </p:nvSpPr>
          <p:spPr bwMode="auto">
            <a:xfrm>
              <a:off x="4842" y="710"/>
              <a:ext cx="12" cy="12"/>
            </a:xfrm>
            <a:custGeom>
              <a:avLst/>
              <a:gdLst>
                <a:gd name="T0" fmla="*/ 12 w 12"/>
                <a:gd name="T1" fmla="*/ 5 h 7"/>
                <a:gd name="T2" fmla="*/ 12 w 12"/>
                <a:gd name="T3" fmla="*/ 5 h 7"/>
                <a:gd name="T4" fmla="*/ 10 w 12"/>
                <a:gd name="T5" fmla="*/ 0 h 7"/>
                <a:gd name="T6" fmla="*/ 0 w 12"/>
                <a:gd name="T7" fmla="*/ 2 h 7"/>
                <a:gd name="T8" fmla="*/ 0 w 12"/>
                <a:gd name="T9" fmla="*/ 7 h 7"/>
                <a:gd name="T10" fmla="*/ 0 w 12"/>
                <a:gd name="T11" fmla="*/ 7 h 7"/>
                <a:gd name="T12" fmla="*/ 12 w 12"/>
                <a:gd name="T13" fmla="*/ 5 h 7"/>
                <a:gd name="T14" fmla="*/ 12 w 12"/>
                <a:gd name="T15" fmla="*/ 5 h 7"/>
                <a:gd name="T16" fmla="*/ 12 w 12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7">
                  <a:moveTo>
                    <a:pt x="12" y="5"/>
                  </a:moveTo>
                  <a:lnTo>
                    <a:pt x="12" y="5"/>
                  </a:lnTo>
                  <a:lnTo>
                    <a:pt x="10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0" y="7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451" name="Freeform 115"/>
            <p:cNvSpPr>
              <a:spLocks/>
            </p:cNvSpPr>
            <p:nvPr/>
          </p:nvSpPr>
          <p:spPr bwMode="auto">
            <a:xfrm>
              <a:off x="4842" y="718"/>
              <a:ext cx="12" cy="17"/>
            </a:xfrm>
            <a:custGeom>
              <a:avLst/>
              <a:gdLst>
                <a:gd name="T0" fmla="*/ 12 w 12"/>
                <a:gd name="T1" fmla="*/ 5 h 10"/>
                <a:gd name="T2" fmla="*/ 12 w 12"/>
                <a:gd name="T3" fmla="*/ 5 h 10"/>
                <a:gd name="T4" fmla="*/ 12 w 12"/>
                <a:gd name="T5" fmla="*/ 0 h 10"/>
                <a:gd name="T6" fmla="*/ 0 w 12"/>
                <a:gd name="T7" fmla="*/ 2 h 10"/>
                <a:gd name="T8" fmla="*/ 2 w 12"/>
                <a:gd name="T9" fmla="*/ 10 h 10"/>
                <a:gd name="T10" fmla="*/ 2 w 12"/>
                <a:gd name="T11" fmla="*/ 10 h 10"/>
                <a:gd name="T12" fmla="*/ 2 w 12"/>
                <a:gd name="T13" fmla="*/ 10 h 10"/>
                <a:gd name="T14" fmla="*/ 2 w 12"/>
                <a:gd name="T15" fmla="*/ 10 h 10"/>
                <a:gd name="T16" fmla="*/ 2 w 12"/>
                <a:gd name="T17" fmla="*/ 10 h 10"/>
                <a:gd name="T18" fmla="*/ 12 w 12"/>
                <a:gd name="T1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0">
                  <a:moveTo>
                    <a:pt x="12" y="5"/>
                  </a:moveTo>
                  <a:lnTo>
                    <a:pt x="12" y="5"/>
                  </a:lnTo>
                  <a:lnTo>
                    <a:pt x="12" y="0"/>
                  </a:lnTo>
                  <a:lnTo>
                    <a:pt x="0" y="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452" name="Freeform 116"/>
            <p:cNvSpPr>
              <a:spLocks/>
            </p:cNvSpPr>
            <p:nvPr/>
          </p:nvSpPr>
          <p:spPr bwMode="auto">
            <a:xfrm>
              <a:off x="4844" y="727"/>
              <a:ext cx="13" cy="16"/>
            </a:xfrm>
            <a:custGeom>
              <a:avLst/>
              <a:gdLst>
                <a:gd name="T0" fmla="*/ 13 w 13"/>
                <a:gd name="T1" fmla="*/ 5 h 10"/>
                <a:gd name="T2" fmla="*/ 13 w 13"/>
                <a:gd name="T3" fmla="*/ 5 h 10"/>
                <a:gd name="T4" fmla="*/ 10 w 13"/>
                <a:gd name="T5" fmla="*/ 0 h 10"/>
                <a:gd name="T6" fmla="*/ 0 w 13"/>
                <a:gd name="T7" fmla="*/ 5 h 10"/>
                <a:gd name="T8" fmla="*/ 3 w 13"/>
                <a:gd name="T9" fmla="*/ 10 h 10"/>
                <a:gd name="T10" fmla="*/ 3 w 13"/>
                <a:gd name="T11" fmla="*/ 10 h 10"/>
                <a:gd name="T12" fmla="*/ 13 w 13"/>
                <a:gd name="T13" fmla="*/ 5 h 10"/>
                <a:gd name="T14" fmla="*/ 13 w 13"/>
                <a:gd name="T15" fmla="*/ 5 h 10"/>
                <a:gd name="T16" fmla="*/ 13 w 13"/>
                <a:gd name="T17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0">
                  <a:moveTo>
                    <a:pt x="13" y="5"/>
                  </a:moveTo>
                  <a:lnTo>
                    <a:pt x="13" y="5"/>
                  </a:lnTo>
                  <a:lnTo>
                    <a:pt x="10" y="0"/>
                  </a:lnTo>
                  <a:lnTo>
                    <a:pt x="0" y="5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453" name="Freeform 117"/>
            <p:cNvSpPr>
              <a:spLocks/>
            </p:cNvSpPr>
            <p:nvPr/>
          </p:nvSpPr>
          <p:spPr bwMode="auto">
            <a:xfrm>
              <a:off x="4847" y="735"/>
              <a:ext cx="12" cy="20"/>
            </a:xfrm>
            <a:custGeom>
              <a:avLst/>
              <a:gdLst>
                <a:gd name="T0" fmla="*/ 12 w 12"/>
                <a:gd name="T1" fmla="*/ 5 h 12"/>
                <a:gd name="T2" fmla="*/ 12 w 12"/>
                <a:gd name="T3" fmla="*/ 7 h 12"/>
                <a:gd name="T4" fmla="*/ 10 w 12"/>
                <a:gd name="T5" fmla="*/ 0 h 12"/>
                <a:gd name="T6" fmla="*/ 0 w 12"/>
                <a:gd name="T7" fmla="*/ 5 h 12"/>
                <a:gd name="T8" fmla="*/ 2 w 12"/>
                <a:gd name="T9" fmla="*/ 9 h 12"/>
                <a:gd name="T10" fmla="*/ 2 w 12"/>
                <a:gd name="T11" fmla="*/ 12 h 12"/>
                <a:gd name="T12" fmla="*/ 2 w 12"/>
                <a:gd name="T13" fmla="*/ 9 h 12"/>
                <a:gd name="T14" fmla="*/ 2 w 12"/>
                <a:gd name="T15" fmla="*/ 9 h 12"/>
                <a:gd name="T16" fmla="*/ 2 w 12"/>
                <a:gd name="T17" fmla="*/ 12 h 12"/>
                <a:gd name="T18" fmla="*/ 12 w 12"/>
                <a:gd name="T1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12" y="5"/>
                  </a:moveTo>
                  <a:lnTo>
                    <a:pt x="12" y="7"/>
                  </a:lnTo>
                  <a:lnTo>
                    <a:pt x="10" y="0"/>
                  </a:lnTo>
                  <a:lnTo>
                    <a:pt x="0" y="5"/>
                  </a:lnTo>
                  <a:lnTo>
                    <a:pt x="2" y="9"/>
                  </a:lnTo>
                  <a:lnTo>
                    <a:pt x="2" y="12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12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454" name="Freeform 118"/>
            <p:cNvSpPr>
              <a:spLocks/>
            </p:cNvSpPr>
            <p:nvPr/>
          </p:nvSpPr>
          <p:spPr bwMode="auto">
            <a:xfrm>
              <a:off x="4849" y="743"/>
              <a:ext cx="13" cy="20"/>
            </a:xfrm>
            <a:custGeom>
              <a:avLst/>
              <a:gdLst>
                <a:gd name="T0" fmla="*/ 13 w 13"/>
                <a:gd name="T1" fmla="*/ 7 h 12"/>
                <a:gd name="T2" fmla="*/ 13 w 13"/>
                <a:gd name="T3" fmla="*/ 7 h 12"/>
                <a:gd name="T4" fmla="*/ 10 w 13"/>
                <a:gd name="T5" fmla="*/ 0 h 12"/>
                <a:gd name="T6" fmla="*/ 0 w 13"/>
                <a:gd name="T7" fmla="*/ 7 h 12"/>
                <a:gd name="T8" fmla="*/ 3 w 13"/>
                <a:gd name="T9" fmla="*/ 12 h 12"/>
                <a:gd name="T10" fmla="*/ 3 w 13"/>
                <a:gd name="T11" fmla="*/ 12 h 12"/>
                <a:gd name="T12" fmla="*/ 13 w 13"/>
                <a:gd name="T13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13" y="7"/>
                  </a:moveTo>
                  <a:lnTo>
                    <a:pt x="13" y="7"/>
                  </a:lnTo>
                  <a:lnTo>
                    <a:pt x="10" y="0"/>
                  </a:lnTo>
                  <a:lnTo>
                    <a:pt x="0" y="7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13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455" name="Freeform 119"/>
            <p:cNvSpPr>
              <a:spLocks/>
            </p:cNvSpPr>
            <p:nvPr/>
          </p:nvSpPr>
          <p:spPr bwMode="auto">
            <a:xfrm>
              <a:off x="4852" y="755"/>
              <a:ext cx="12" cy="16"/>
            </a:xfrm>
            <a:custGeom>
              <a:avLst/>
              <a:gdLst>
                <a:gd name="T0" fmla="*/ 12 w 12"/>
                <a:gd name="T1" fmla="*/ 5 h 10"/>
                <a:gd name="T2" fmla="*/ 12 w 12"/>
                <a:gd name="T3" fmla="*/ 5 h 10"/>
                <a:gd name="T4" fmla="*/ 10 w 12"/>
                <a:gd name="T5" fmla="*/ 0 h 10"/>
                <a:gd name="T6" fmla="*/ 0 w 12"/>
                <a:gd name="T7" fmla="*/ 5 h 10"/>
                <a:gd name="T8" fmla="*/ 2 w 12"/>
                <a:gd name="T9" fmla="*/ 10 h 10"/>
                <a:gd name="T10" fmla="*/ 2 w 12"/>
                <a:gd name="T11" fmla="*/ 10 h 10"/>
                <a:gd name="T12" fmla="*/ 2 w 12"/>
                <a:gd name="T13" fmla="*/ 10 h 10"/>
                <a:gd name="T14" fmla="*/ 2 w 12"/>
                <a:gd name="T15" fmla="*/ 10 h 10"/>
                <a:gd name="T16" fmla="*/ 2 w 12"/>
                <a:gd name="T17" fmla="*/ 10 h 10"/>
                <a:gd name="T18" fmla="*/ 12 w 12"/>
                <a:gd name="T1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0">
                  <a:moveTo>
                    <a:pt x="12" y="5"/>
                  </a:moveTo>
                  <a:lnTo>
                    <a:pt x="12" y="5"/>
                  </a:lnTo>
                  <a:lnTo>
                    <a:pt x="10" y="0"/>
                  </a:lnTo>
                  <a:lnTo>
                    <a:pt x="0" y="5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456" name="Freeform 120"/>
            <p:cNvSpPr>
              <a:spLocks/>
            </p:cNvSpPr>
            <p:nvPr/>
          </p:nvSpPr>
          <p:spPr bwMode="auto">
            <a:xfrm>
              <a:off x="4854" y="763"/>
              <a:ext cx="15" cy="16"/>
            </a:xfrm>
            <a:custGeom>
              <a:avLst/>
              <a:gdLst>
                <a:gd name="T0" fmla="*/ 12 w 15"/>
                <a:gd name="T1" fmla="*/ 2 h 10"/>
                <a:gd name="T2" fmla="*/ 15 w 15"/>
                <a:gd name="T3" fmla="*/ 5 h 10"/>
                <a:gd name="T4" fmla="*/ 10 w 15"/>
                <a:gd name="T5" fmla="*/ 0 h 10"/>
                <a:gd name="T6" fmla="*/ 0 w 15"/>
                <a:gd name="T7" fmla="*/ 5 h 10"/>
                <a:gd name="T8" fmla="*/ 5 w 15"/>
                <a:gd name="T9" fmla="*/ 10 h 10"/>
                <a:gd name="T10" fmla="*/ 5 w 15"/>
                <a:gd name="T11" fmla="*/ 10 h 10"/>
                <a:gd name="T12" fmla="*/ 5 w 15"/>
                <a:gd name="T13" fmla="*/ 10 h 10"/>
                <a:gd name="T14" fmla="*/ 5 w 15"/>
                <a:gd name="T15" fmla="*/ 10 h 10"/>
                <a:gd name="T16" fmla="*/ 5 w 15"/>
                <a:gd name="T17" fmla="*/ 10 h 10"/>
                <a:gd name="T18" fmla="*/ 12 w 15"/>
                <a:gd name="T1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0">
                  <a:moveTo>
                    <a:pt x="12" y="2"/>
                  </a:moveTo>
                  <a:lnTo>
                    <a:pt x="15" y="5"/>
                  </a:lnTo>
                  <a:lnTo>
                    <a:pt x="10" y="0"/>
                  </a:lnTo>
                  <a:lnTo>
                    <a:pt x="0" y="5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457" name="Freeform 121"/>
            <p:cNvSpPr>
              <a:spLocks/>
            </p:cNvSpPr>
            <p:nvPr/>
          </p:nvSpPr>
          <p:spPr bwMode="auto">
            <a:xfrm>
              <a:off x="4859" y="766"/>
              <a:ext cx="12" cy="22"/>
            </a:xfrm>
            <a:custGeom>
              <a:avLst/>
              <a:gdLst>
                <a:gd name="T0" fmla="*/ 12 w 12"/>
                <a:gd name="T1" fmla="*/ 5 h 13"/>
                <a:gd name="T2" fmla="*/ 12 w 12"/>
                <a:gd name="T3" fmla="*/ 5 h 13"/>
                <a:gd name="T4" fmla="*/ 7 w 12"/>
                <a:gd name="T5" fmla="*/ 0 h 13"/>
                <a:gd name="T6" fmla="*/ 0 w 12"/>
                <a:gd name="T7" fmla="*/ 8 h 13"/>
                <a:gd name="T8" fmla="*/ 3 w 12"/>
                <a:gd name="T9" fmla="*/ 13 h 13"/>
                <a:gd name="T10" fmla="*/ 3 w 12"/>
                <a:gd name="T11" fmla="*/ 13 h 13"/>
                <a:gd name="T12" fmla="*/ 3 w 12"/>
                <a:gd name="T13" fmla="*/ 13 h 13"/>
                <a:gd name="T14" fmla="*/ 3 w 12"/>
                <a:gd name="T15" fmla="*/ 13 h 13"/>
                <a:gd name="T16" fmla="*/ 3 w 12"/>
                <a:gd name="T17" fmla="*/ 13 h 13"/>
                <a:gd name="T18" fmla="*/ 12 w 12"/>
                <a:gd name="T1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3">
                  <a:moveTo>
                    <a:pt x="12" y="5"/>
                  </a:moveTo>
                  <a:lnTo>
                    <a:pt x="12" y="5"/>
                  </a:lnTo>
                  <a:lnTo>
                    <a:pt x="7" y="0"/>
                  </a:lnTo>
                  <a:lnTo>
                    <a:pt x="0" y="8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458" name="Freeform 122"/>
            <p:cNvSpPr>
              <a:spLocks/>
            </p:cNvSpPr>
            <p:nvPr/>
          </p:nvSpPr>
          <p:spPr bwMode="auto">
            <a:xfrm>
              <a:off x="4862" y="774"/>
              <a:ext cx="12" cy="22"/>
            </a:xfrm>
            <a:custGeom>
              <a:avLst/>
              <a:gdLst>
                <a:gd name="T0" fmla="*/ 7 w 12"/>
                <a:gd name="T1" fmla="*/ 8 h 13"/>
                <a:gd name="T2" fmla="*/ 12 w 12"/>
                <a:gd name="T3" fmla="*/ 5 h 13"/>
                <a:gd name="T4" fmla="*/ 9 w 12"/>
                <a:gd name="T5" fmla="*/ 0 h 13"/>
                <a:gd name="T6" fmla="*/ 0 w 12"/>
                <a:gd name="T7" fmla="*/ 8 h 13"/>
                <a:gd name="T8" fmla="*/ 4 w 12"/>
                <a:gd name="T9" fmla="*/ 13 h 13"/>
                <a:gd name="T10" fmla="*/ 7 w 12"/>
                <a:gd name="T11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3">
                  <a:moveTo>
                    <a:pt x="7" y="8"/>
                  </a:moveTo>
                  <a:lnTo>
                    <a:pt x="12" y="5"/>
                  </a:lnTo>
                  <a:lnTo>
                    <a:pt x="9" y="0"/>
                  </a:lnTo>
                  <a:lnTo>
                    <a:pt x="0" y="8"/>
                  </a:lnTo>
                  <a:lnTo>
                    <a:pt x="4" y="13"/>
                  </a:lnTo>
                  <a:lnTo>
                    <a:pt x="7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459" name="Freeform 123"/>
            <p:cNvSpPr>
              <a:spLocks/>
            </p:cNvSpPr>
            <p:nvPr/>
          </p:nvSpPr>
          <p:spPr bwMode="auto">
            <a:xfrm>
              <a:off x="4842" y="644"/>
              <a:ext cx="12" cy="13"/>
            </a:xfrm>
            <a:custGeom>
              <a:avLst/>
              <a:gdLst>
                <a:gd name="T0" fmla="*/ 12 w 12"/>
                <a:gd name="T1" fmla="*/ 8 h 8"/>
                <a:gd name="T2" fmla="*/ 12 w 12"/>
                <a:gd name="T3" fmla="*/ 5 h 8"/>
                <a:gd name="T4" fmla="*/ 12 w 12"/>
                <a:gd name="T5" fmla="*/ 0 h 8"/>
                <a:gd name="T6" fmla="*/ 0 w 12"/>
                <a:gd name="T7" fmla="*/ 3 h 8"/>
                <a:gd name="T8" fmla="*/ 2 w 12"/>
                <a:gd name="T9" fmla="*/ 8 h 8"/>
                <a:gd name="T10" fmla="*/ 2 w 12"/>
                <a:gd name="T11" fmla="*/ 8 h 8"/>
                <a:gd name="T12" fmla="*/ 12 w 12"/>
                <a:gd name="T13" fmla="*/ 8 h 8"/>
                <a:gd name="T14" fmla="*/ 12 w 12"/>
                <a:gd name="T15" fmla="*/ 5 h 8"/>
                <a:gd name="T16" fmla="*/ 12 w 12"/>
                <a:gd name="T17" fmla="*/ 5 h 8"/>
                <a:gd name="T18" fmla="*/ 12 w 12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8">
                  <a:moveTo>
                    <a:pt x="12" y="8"/>
                  </a:moveTo>
                  <a:lnTo>
                    <a:pt x="12" y="5"/>
                  </a:lnTo>
                  <a:lnTo>
                    <a:pt x="12" y="0"/>
                  </a:lnTo>
                  <a:lnTo>
                    <a:pt x="0" y="3"/>
                  </a:lnTo>
                  <a:lnTo>
                    <a:pt x="2" y="8"/>
                  </a:lnTo>
                  <a:lnTo>
                    <a:pt x="2" y="8"/>
                  </a:lnTo>
                  <a:lnTo>
                    <a:pt x="12" y="8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460" name="Freeform 124"/>
            <p:cNvSpPr>
              <a:spLocks/>
            </p:cNvSpPr>
            <p:nvPr/>
          </p:nvSpPr>
          <p:spPr bwMode="auto">
            <a:xfrm>
              <a:off x="4844" y="657"/>
              <a:ext cx="10" cy="12"/>
            </a:xfrm>
            <a:custGeom>
              <a:avLst/>
              <a:gdLst>
                <a:gd name="T0" fmla="*/ 10 w 10"/>
                <a:gd name="T1" fmla="*/ 5 h 7"/>
                <a:gd name="T2" fmla="*/ 10 w 10"/>
                <a:gd name="T3" fmla="*/ 5 h 7"/>
                <a:gd name="T4" fmla="*/ 10 w 10"/>
                <a:gd name="T5" fmla="*/ 0 h 7"/>
                <a:gd name="T6" fmla="*/ 0 w 10"/>
                <a:gd name="T7" fmla="*/ 0 h 7"/>
                <a:gd name="T8" fmla="*/ 0 w 10"/>
                <a:gd name="T9" fmla="*/ 5 h 7"/>
                <a:gd name="T10" fmla="*/ 0 w 10"/>
                <a:gd name="T11" fmla="*/ 7 h 7"/>
                <a:gd name="T12" fmla="*/ 0 w 10"/>
                <a:gd name="T13" fmla="*/ 5 h 7"/>
                <a:gd name="T14" fmla="*/ 0 w 10"/>
                <a:gd name="T15" fmla="*/ 5 h 7"/>
                <a:gd name="T16" fmla="*/ 0 w 10"/>
                <a:gd name="T17" fmla="*/ 7 h 7"/>
                <a:gd name="T18" fmla="*/ 10 w 10"/>
                <a:gd name="T1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7">
                  <a:moveTo>
                    <a:pt x="10" y="5"/>
                  </a:moveTo>
                  <a:lnTo>
                    <a:pt x="10" y="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461" name="Freeform 125"/>
            <p:cNvSpPr>
              <a:spLocks/>
            </p:cNvSpPr>
            <p:nvPr/>
          </p:nvSpPr>
          <p:spPr bwMode="auto">
            <a:xfrm>
              <a:off x="4844" y="665"/>
              <a:ext cx="13" cy="12"/>
            </a:xfrm>
            <a:custGeom>
              <a:avLst/>
              <a:gdLst>
                <a:gd name="T0" fmla="*/ 13 w 13"/>
                <a:gd name="T1" fmla="*/ 5 h 7"/>
                <a:gd name="T2" fmla="*/ 13 w 13"/>
                <a:gd name="T3" fmla="*/ 5 h 7"/>
                <a:gd name="T4" fmla="*/ 10 w 13"/>
                <a:gd name="T5" fmla="*/ 0 h 7"/>
                <a:gd name="T6" fmla="*/ 0 w 13"/>
                <a:gd name="T7" fmla="*/ 2 h 7"/>
                <a:gd name="T8" fmla="*/ 0 w 13"/>
                <a:gd name="T9" fmla="*/ 7 h 7"/>
                <a:gd name="T10" fmla="*/ 0 w 13"/>
                <a:gd name="T11" fmla="*/ 7 h 7"/>
                <a:gd name="T12" fmla="*/ 0 w 13"/>
                <a:gd name="T13" fmla="*/ 7 h 7"/>
                <a:gd name="T14" fmla="*/ 0 w 13"/>
                <a:gd name="T15" fmla="*/ 7 h 7"/>
                <a:gd name="T16" fmla="*/ 0 w 13"/>
                <a:gd name="T17" fmla="*/ 7 h 7"/>
                <a:gd name="T18" fmla="*/ 13 w 13"/>
                <a:gd name="T1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7">
                  <a:moveTo>
                    <a:pt x="13" y="5"/>
                  </a:moveTo>
                  <a:lnTo>
                    <a:pt x="13" y="5"/>
                  </a:lnTo>
                  <a:lnTo>
                    <a:pt x="10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3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462" name="Freeform 126"/>
            <p:cNvSpPr>
              <a:spLocks/>
            </p:cNvSpPr>
            <p:nvPr/>
          </p:nvSpPr>
          <p:spPr bwMode="auto">
            <a:xfrm>
              <a:off x="4844" y="674"/>
              <a:ext cx="13" cy="11"/>
            </a:xfrm>
            <a:custGeom>
              <a:avLst/>
              <a:gdLst>
                <a:gd name="T0" fmla="*/ 13 w 13"/>
                <a:gd name="T1" fmla="*/ 5 h 7"/>
                <a:gd name="T2" fmla="*/ 13 w 13"/>
                <a:gd name="T3" fmla="*/ 5 h 7"/>
                <a:gd name="T4" fmla="*/ 13 w 13"/>
                <a:gd name="T5" fmla="*/ 0 h 7"/>
                <a:gd name="T6" fmla="*/ 0 w 13"/>
                <a:gd name="T7" fmla="*/ 2 h 7"/>
                <a:gd name="T8" fmla="*/ 3 w 13"/>
                <a:gd name="T9" fmla="*/ 7 h 7"/>
                <a:gd name="T10" fmla="*/ 3 w 13"/>
                <a:gd name="T11" fmla="*/ 7 h 7"/>
                <a:gd name="T12" fmla="*/ 13 w 13"/>
                <a:gd name="T13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7">
                  <a:moveTo>
                    <a:pt x="13" y="5"/>
                  </a:moveTo>
                  <a:lnTo>
                    <a:pt x="13" y="5"/>
                  </a:lnTo>
                  <a:lnTo>
                    <a:pt x="13" y="0"/>
                  </a:lnTo>
                  <a:lnTo>
                    <a:pt x="0" y="2"/>
                  </a:lnTo>
                  <a:lnTo>
                    <a:pt x="3" y="7"/>
                  </a:lnTo>
                  <a:lnTo>
                    <a:pt x="3" y="7"/>
                  </a:lnTo>
                  <a:lnTo>
                    <a:pt x="13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463" name="Freeform 127"/>
            <p:cNvSpPr>
              <a:spLocks/>
            </p:cNvSpPr>
            <p:nvPr/>
          </p:nvSpPr>
          <p:spPr bwMode="auto">
            <a:xfrm>
              <a:off x="4847" y="682"/>
              <a:ext cx="12" cy="11"/>
            </a:xfrm>
            <a:custGeom>
              <a:avLst/>
              <a:gdLst>
                <a:gd name="T0" fmla="*/ 12 w 12"/>
                <a:gd name="T1" fmla="*/ 5 h 7"/>
                <a:gd name="T2" fmla="*/ 12 w 12"/>
                <a:gd name="T3" fmla="*/ 5 h 7"/>
                <a:gd name="T4" fmla="*/ 10 w 12"/>
                <a:gd name="T5" fmla="*/ 0 h 7"/>
                <a:gd name="T6" fmla="*/ 0 w 12"/>
                <a:gd name="T7" fmla="*/ 2 h 7"/>
                <a:gd name="T8" fmla="*/ 2 w 12"/>
                <a:gd name="T9" fmla="*/ 7 h 7"/>
                <a:gd name="T10" fmla="*/ 2 w 12"/>
                <a:gd name="T11" fmla="*/ 7 h 7"/>
                <a:gd name="T12" fmla="*/ 12 w 12"/>
                <a:gd name="T13" fmla="*/ 5 h 7"/>
                <a:gd name="T14" fmla="*/ 12 w 12"/>
                <a:gd name="T15" fmla="*/ 5 h 7"/>
                <a:gd name="T16" fmla="*/ 12 w 12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7">
                  <a:moveTo>
                    <a:pt x="12" y="5"/>
                  </a:moveTo>
                  <a:lnTo>
                    <a:pt x="12" y="5"/>
                  </a:lnTo>
                  <a:lnTo>
                    <a:pt x="10" y="0"/>
                  </a:lnTo>
                  <a:lnTo>
                    <a:pt x="0" y="2"/>
                  </a:lnTo>
                  <a:lnTo>
                    <a:pt x="2" y="7"/>
                  </a:lnTo>
                  <a:lnTo>
                    <a:pt x="2" y="7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464" name="Freeform 128"/>
            <p:cNvSpPr>
              <a:spLocks/>
            </p:cNvSpPr>
            <p:nvPr/>
          </p:nvSpPr>
          <p:spPr bwMode="auto">
            <a:xfrm>
              <a:off x="4849" y="690"/>
              <a:ext cx="13" cy="15"/>
            </a:xfrm>
            <a:custGeom>
              <a:avLst/>
              <a:gdLst>
                <a:gd name="T0" fmla="*/ 10 w 13"/>
                <a:gd name="T1" fmla="*/ 4 h 9"/>
                <a:gd name="T2" fmla="*/ 13 w 13"/>
                <a:gd name="T3" fmla="*/ 4 h 9"/>
                <a:gd name="T4" fmla="*/ 10 w 13"/>
                <a:gd name="T5" fmla="*/ 0 h 9"/>
                <a:gd name="T6" fmla="*/ 0 w 13"/>
                <a:gd name="T7" fmla="*/ 2 h 9"/>
                <a:gd name="T8" fmla="*/ 0 w 13"/>
                <a:gd name="T9" fmla="*/ 9 h 9"/>
                <a:gd name="T10" fmla="*/ 0 w 13"/>
                <a:gd name="T11" fmla="*/ 9 h 9"/>
                <a:gd name="T12" fmla="*/ 0 w 13"/>
                <a:gd name="T13" fmla="*/ 9 h 9"/>
                <a:gd name="T14" fmla="*/ 0 w 13"/>
                <a:gd name="T15" fmla="*/ 9 h 9"/>
                <a:gd name="T16" fmla="*/ 0 w 13"/>
                <a:gd name="T17" fmla="*/ 9 h 9"/>
                <a:gd name="T18" fmla="*/ 10 w 13"/>
                <a:gd name="T1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">
                  <a:moveTo>
                    <a:pt x="10" y="4"/>
                  </a:moveTo>
                  <a:lnTo>
                    <a:pt x="13" y="4"/>
                  </a:lnTo>
                  <a:lnTo>
                    <a:pt x="10" y="0"/>
                  </a:lnTo>
                  <a:lnTo>
                    <a:pt x="0" y="2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465" name="Freeform 129"/>
            <p:cNvSpPr>
              <a:spLocks/>
            </p:cNvSpPr>
            <p:nvPr/>
          </p:nvSpPr>
          <p:spPr bwMode="auto">
            <a:xfrm>
              <a:off x="4849" y="697"/>
              <a:ext cx="13" cy="16"/>
            </a:xfrm>
            <a:custGeom>
              <a:avLst/>
              <a:gdLst>
                <a:gd name="T0" fmla="*/ 13 w 13"/>
                <a:gd name="T1" fmla="*/ 8 h 10"/>
                <a:gd name="T2" fmla="*/ 13 w 13"/>
                <a:gd name="T3" fmla="*/ 8 h 10"/>
                <a:gd name="T4" fmla="*/ 10 w 13"/>
                <a:gd name="T5" fmla="*/ 0 h 10"/>
                <a:gd name="T6" fmla="*/ 0 w 13"/>
                <a:gd name="T7" fmla="*/ 5 h 10"/>
                <a:gd name="T8" fmla="*/ 3 w 13"/>
                <a:gd name="T9" fmla="*/ 10 h 10"/>
                <a:gd name="T10" fmla="*/ 3 w 13"/>
                <a:gd name="T11" fmla="*/ 10 h 10"/>
                <a:gd name="T12" fmla="*/ 3 w 13"/>
                <a:gd name="T13" fmla="*/ 10 h 10"/>
                <a:gd name="T14" fmla="*/ 3 w 13"/>
                <a:gd name="T15" fmla="*/ 10 h 10"/>
                <a:gd name="T16" fmla="*/ 3 w 13"/>
                <a:gd name="T17" fmla="*/ 10 h 10"/>
                <a:gd name="T18" fmla="*/ 13 w 13"/>
                <a:gd name="T1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0">
                  <a:moveTo>
                    <a:pt x="13" y="8"/>
                  </a:moveTo>
                  <a:lnTo>
                    <a:pt x="13" y="8"/>
                  </a:lnTo>
                  <a:lnTo>
                    <a:pt x="10" y="0"/>
                  </a:lnTo>
                  <a:lnTo>
                    <a:pt x="0" y="5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13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466" name="Freeform 130"/>
            <p:cNvSpPr>
              <a:spLocks/>
            </p:cNvSpPr>
            <p:nvPr/>
          </p:nvSpPr>
          <p:spPr bwMode="auto">
            <a:xfrm>
              <a:off x="4852" y="710"/>
              <a:ext cx="12" cy="12"/>
            </a:xfrm>
            <a:custGeom>
              <a:avLst/>
              <a:gdLst>
                <a:gd name="T0" fmla="*/ 12 w 12"/>
                <a:gd name="T1" fmla="*/ 5 h 7"/>
                <a:gd name="T2" fmla="*/ 12 w 12"/>
                <a:gd name="T3" fmla="*/ 5 h 7"/>
                <a:gd name="T4" fmla="*/ 10 w 12"/>
                <a:gd name="T5" fmla="*/ 0 h 7"/>
                <a:gd name="T6" fmla="*/ 0 w 12"/>
                <a:gd name="T7" fmla="*/ 2 h 7"/>
                <a:gd name="T8" fmla="*/ 2 w 12"/>
                <a:gd name="T9" fmla="*/ 7 h 7"/>
                <a:gd name="T10" fmla="*/ 2 w 12"/>
                <a:gd name="T11" fmla="*/ 7 h 7"/>
                <a:gd name="T12" fmla="*/ 12 w 12"/>
                <a:gd name="T13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7">
                  <a:moveTo>
                    <a:pt x="12" y="5"/>
                  </a:moveTo>
                  <a:lnTo>
                    <a:pt x="12" y="5"/>
                  </a:lnTo>
                  <a:lnTo>
                    <a:pt x="10" y="0"/>
                  </a:lnTo>
                  <a:lnTo>
                    <a:pt x="0" y="2"/>
                  </a:lnTo>
                  <a:lnTo>
                    <a:pt x="2" y="7"/>
                  </a:lnTo>
                  <a:lnTo>
                    <a:pt x="2" y="7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467" name="Freeform 131"/>
            <p:cNvSpPr>
              <a:spLocks/>
            </p:cNvSpPr>
            <p:nvPr/>
          </p:nvSpPr>
          <p:spPr bwMode="auto">
            <a:xfrm>
              <a:off x="4854" y="718"/>
              <a:ext cx="12" cy="17"/>
            </a:xfrm>
            <a:custGeom>
              <a:avLst/>
              <a:gdLst>
                <a:gd name="T0" fmla="*/ 12 w 12"/>
                <a:gd name="T1" fmla="*/ 5 h 10"/>
                <a:gd name="T2" fmla="*/ 12 w 12"/>
                <a:gd name="T3" fmla="*/ 5 h 10"/>
                <a:gd name="T4" fmla="*/ 10 w 12"/>
                <a:gd name="T5" fmla="*/ 0 h 10"/>
                <a:gd name="T6" fmla="*/ 0 w 12"/>
                <a:gd name="T7" fmla="*/ 2 h 10"/>
                <a:gd name="T8" fmla="*/ 0 w 12"/>
                <a:gd name="T9" fmla="*/ 10 h 10"/>
                <a:gd name="T10" fmla="*/ 0 w 12"/>
                <a:gd name="T11" fmla="*/ 10 h 10"/>
                <a:gd name="T12" fmla="*/ 0 w 12"/>
                <a:gd name="T13" fmla="*/ 10 h 10"/>
                <a:gd name="T14" fmla="*/ 0 w 12"/>
                <a:gd name="T15" fmla="*/ 10 h 10"/>
                <a:gd name="T16" fmla="*/ 0 w 12"/>
                <a:gd name="T17" fmla="*/ 10 h 10"/>
                <a:gd name="T18" fmla="*/ 12 w 12"/>
                <a:gd name="T1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0">
                  <a:moveTo>
                    <a:pt x="12" y="5"/>
                  </a:moveTo>
                  <a:lnTo>
                    <a:pt x="12" y="5"/>
                  </a:lnTo>
                  <a:lnTo>
                    <a:pt x="10" y="0"/>
                  </a:lnTo>
                  <a:lnTo>
                    <a:pt x="0" y="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468" name="Freeform 132"/>
            <p:cNvSpPr>
              <a:spLocks/>
            </p:cNvSpPr>
            <p:nvPr/>
          </p:nvSpPr>
          <p:spPr bwMode="auto">
            <a:xfrm>
              <a:off x="4854" y="727"/>
              <a:ext cx="15" cy="16"/>
            </a:xfrm>
            <a:custGeom>
              <a:avLst/>
              <a:gdLst>
                <a:gd name="T0" fmla="*/ 15 w 15"/>
                <a:gd name="T1" fmla="*/ 5 h 10"/>
                <a:gd name="T2" fmla="*/ 15 w 15"/>
                <a:gd name="T3" fmla="*/ 5 h 10"/>
                <a:gd name="T4" fmla="*/ 12 w 15"/>
                <a:gd name="T5" fmla="*/ 0 h 10"/>
                <a:gd name="T6" fmla="*/ 0 w 15"/>
                <a:gd name="T7" fmla="*/ 5 h 10"/>
                <a:gd name="T8" fmla="*/ 3 w 15"/>
                <a:gd name="T9" fmla="*/ 10 h 10"/>
                <a:gd name="T10" fmla="*/ 5 w 15"/>
                <a:gd name="T11" fmla="*/ 10 h 10"/>
                <a:gd name="T12" fmla="*/ 3 w 15"/>
                <a:gd name="T13" fmla="*/ 10 h 10"/>
                <a:gd name="T14" fmla="*/ 3 w 15"/>
                <a:gd name="T15" fmla="*/ 10 h 10"/>
                <a:gd name="T16" fmla="*/ 5 w 15"/>
                <a:gd name="T17" fmla="*/ 10 h 10"/>
                <a:gd name="T18" fmla="*/ 15 w 15"/>
                <a:gd name="T1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0">
                  <a:moveTo>
                    <a:pt x="15" y="5"/>
                  </a:moveTo>
                  <a:lnTo>
                    <a:pt x="15" y="5"/>
                  </a:lnTo>
                  <a:lnTo>
                    <a:pt x="12" y="0"/>
                  </a:lnTo>
                  <a:lnTo>
                    <a:pt x="0" y="5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469" name="Freeform 133"/>
            <p:cNvSpPr>
              <a:spLocks/>
            </p:cNvSpPr>
            <p:nvPr/>
          </p:nvSpPr>
          <p:spPr bwMode="auto">
            <a:xfrm>
              <a:off x="4859" y="735"/>
              <a:ext cx="12" cy="15"/>
            </a:xfrm>
            <a:custGeom>
              <a:avLst/>
              <a:gdLst>
                <a:gd name="T0" fmla="*/ 12 w 12"/>
                <a:gd name="T1" fmla="*/ 5 h 9"/>
                <a:gd name="T2" fmla="*/ 12 w 12"/>
                <a:gd name="T3" fmla="*/ 7 h 9"/>
                <a:gd name="T4" fmla="*/ 10 w 12"/>
                <a:gd name="T5" fmla="*/ 0 h 9"/>
                <a:gd name="T6" fmla="*/ 0 w 12"/>
                <a:gd name="T7" fmla="*/ 5 h 9"/>
                <a:gd name="T8" fmla="*/ 0 w 12"/>
                <a:gd name="T9" fmla="*/ 9 h 9"/>
                <a:gd name="T10" fmla="*/ 0 w 12"/>
                <a:gd name="T11" fmla="*/ 9 h 9"/>
                <a:gd name="T12" fmla="*/ 0 w 12"/>
                <a:gd name="T13" fmla="*/ 9 h 9"/>
                <a:gd name="T14" fmla="*/ 0 w 12"/>
                <a:gd name="T15" fmla="*/ 9 h 9"/>
                <a:gd name="T16" fmla="*/ 0 w 12"/>
                <a:gd name="T17" fmla="*/ 9 h 9"/>
                <a:gd name="T18" fmla="*/ 12 w 12"/>
                <a:gd name="T1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">
                  <a:moveTo>
                    <a:pt x="12" y="5"/>
                  </a:moveTo>
                  <a:lnTo>
                    <a:pt x="12" y="7"/>
                  </a:lnTo>
                  <a:lnTo>
                    <a:pt x="1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470" name="Freeform 134"/>
            <p:cNvSpPr>
              <a:spLocks/>
            </p:cNvSpPr>
            <p:nvPr/>
          </p:nvSpPr>
          <p:spPr bwMode="auto">
            <a:xfrm>
              <a:off x="4859" y="743"/>
              <a:ext cx="15" cy="20"/>
            </a:xfrm>
            <a:custGeom>
              <a:avLst/>
              <a:gdLst>
                <a:gd name="T0" fmla="*/ 12 w 15"/>
                <a:gd name="T1" fmla="*/ 4 h 12"/>
                <a:gd name="T2" fmla="*/ 15 w 15"/>
                <a:gd name="T3" fmla="*/ 7 h 12"/>
                <a:gd name="T4" fmla="*/ 12 w 15"/>
                <a:gd name="T5" fmla="*/ 0 h 12"/>
                <a:gd name="T6" fmla="*/ 0 w 15"/>
                <a:gd name="T7" fmla="*/ 4 h 12"/>
                <a:gd name="T8" fmla="*/ 5 w 15"/>
                <a:gd name="T9" fmla="*/ 12 h 12"/>
                <a:gd name="T10" fmla="*/ 5 w 15"/>
                <a:gd name="T11" fmla="*/ 12 h 12"/>
                <a:gd name="T12" fmla="*/ 5 w 15"/>
                <a:gd name="T13" fmla="*/ 12 h 12"/>
                <a:gd name="T14" fmla="*/ 5 w 15"/>
                <a:gd name="T15" fmla="*/ 12 h 12"/>
                <a:gd name="T16" fmla="*/ 5 w 15"/>
                <a:gd name="T17" fmla="*/ 12 h 12"/>
                <a:gd name="T18" fmla="*/ 12 w 15"/>
                <a:gd name="T1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2">
                  <a:moveTo>
                    <a:pt x="12" y="4"/>
                  </a:moveTo>
                  <a:lnTo>
                    <a:pt x="15" y="7"/>
                  </a:lnTo>
                  <a:lnTo>
                    <a:pt x="12" y="0"/>
                  </a:lnTo>
                  <a:lnTo>
                    <a:pt x="0" y="4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471" name="Freeform 135"/>
            <p:cNvSpPr>
              <a:spLocks/>
            </p:cNvSpPr>
            <p:nvPr/>
          </p:nvSpPr>
          <p:spPr bwMode="auto">
            <a:xfrm>
              <a:off x="4864" y="750"/>
              <a:ext cx="12" cy="21"/>
            </a:xfrm>
            <a:custGeom>
              <a:avLst/>
              <a:gdLst>
                <a:gd name="T0" fmla="*/ 12 w 12"/>
                <a:gd name="T1" fmla="*/ 8 h 13"/>
                <a:gd name="T2" fmla="*/ 12 w 12"/>
                <a:gd name="T3" fmla="*/ 8 h 13"/>
                <a:gd name="T4" fmla="*/ 7 w 12"/>
                <a:gd name="T5" fmla="*/ 0 h 13"/>
                <a:gd name="T6" fmla="*/ 0 w 12"/>
                <a:gd name="T7" fmla="*/ 8 h 13"/>
                <a:gd name="T8" fmla="*/ 2 w 12"/>
                <a:gd name="T9" fmla="*/ 13 h 13"/>
                <a:gd name="T10" fmla="*/ 2 w 12"/>
                <a:gd name="T11" fmla="*/ 13 h 13"/>
                <a:gd name="T12" fmla="*/ 2 w 12"/>
                <a:gd name="T13" fmla="*/ 13 h 13"/>
                <a:gd name="T14" fmla="*/ 2 w 12"/>
                <a:gd name="T15" fmla="*/ 13 h 13"/>
                <a:gd name="T16" fmla="*/ 2 w 12"/>
                <a:gd name="T17" fmla="*/ 13 h 13"/>
                <a:gd name="T18" fmla="*/ 12 w 12"/>
                <a:gd name="T1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3">
                  <a:moveTo>
                    <a:pt x="12" y="8"/>
                  </a:moveTo>
                  <a:lnTo>
                    <a:pt x="12" y="8"/>
                  </a:lnTo>
                  <a:lnTo>
                    <a:pt x="7" y="0"/>
                  </a:lnTo>
                  <a:lnTo>
                    <a:pt x="0" y="8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472" name="Freeform 136"/>
            <p:cNvSpPr>
              <a:spLocks/>
            </p:cNvSpPr>
            <p:nvPr/>
          </p:nvSpPr>
          <p:spPr bwMode="auto">
            <a:xfrm>
              <a:off x="4866" y="763"/>
              <a:ext cx="13" cy="16"/>
            </a:xfrm>
            <a:custGeom>
              <a:avLst/>
              <a:gdLst>
                <a:gd name="T0" fmla="*/ 13 w 13"/>
                <a:gd name="T1" fmla="*/ 2 h 10"/>
                <a:gd name="T2" fmla="*/ 13 w 13"/>
                <a:gd name="T3" fmla="*/ 5 h 10"/>
                <a:gd name="T4" fmla="*/ 10 w 13"/>
                <a:gd name="T5" fmla="*/ 0 h 10"/>
                <a:gd name="T6" fmla="*/ 0 w 13"/>
                <a:gd name="T7" fmla="*/ 5 h 10"/>
                <a:gd name="T8" fmla="*/ 3 w 13"/>
                <a:gd name="T9" fmla="*/ 10 h 10"/>
                <a:gd name="T10" fmla="*/ 3 w 13"/>
                <a:gd name="T11" fmla="*/ 10 h 10"/>
                <a:gd name="T12" fmla="*/ 3 w 13"/>
                <a:gd name="T13" fmla="*/ 10 h 10"/>
                <a:gd name="T14" fmla="*/ 3 w 13"/>
                <a:gd name="T15" fmla="*/ 10 h 10"/>
                <a:gd name="T16" fmla="*/ 3 w 13"/>
                <a:gd name="T17" fmla="*/ 10 h 10"/>
                <a:gd name="T18" fmla="*/ 13 w 13"/>
                <a:gd name="T1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0">
                  <a:moveTo>
                    <a:pt x="13" y="2"/>
                  </a:moveTo>
                  <a:lnTo>
                    <a:pt x="13" y="5"/>
                  </a:lnTo>
                  <a:lnTo>
                    <a:pt x="10" y="0"/>
                  </a:lnTo>
                  <a:lnTo>
                    <a:pt x="0" y="5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1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473" name="Freeform 137"/>
            <p:cNvSpPr>
              <a:spLocks/>
            </p:cNvSpPr>
            <p:nvPr/>
          </p:nvSpPr>
          <p:spPr bwMode="auto">
            <a:xfrm>
              <a:off x="4869" y="766"/>
              <a:ext cx="12" cy="22"/>
            </a:xfrm>
            <a:custGeom>
              <a:avLst/>
              <a:gdLst>
                <a:gd name="T0" fmla="*/ 12 w 12"/>
                <a:gd name="T1" fmla="*/ 5 h 13"/>
                <a:gd name="T2" fmla="*/ 12 w 12"/>
                <a:gd name="T3" fmla="*/ 5 h 13"/>
                <a:gd name="T4" fmla="*/ 10 w 12"/>
                <a:gd name="T5" fmla="*/ 0 h 13"/>
                <a:gd name="T6" fmla="*/ 0 w 12"/>
                <a:gd name="T7" fmla="*/ 8 h 13"/>
                <a:gd name="T8" fmla="*/ 5 w 12"/>
                <a:gd name="T9" fmla="*/ 13 h 13"/>
                <a:gd name="T10" fmla="*/ 5 w 12"/>
                <a:gd name="T11" fmla="*/ 13 h 13"/>
                <a:gd name="T12" fmla="*/ 5 w 12"/>
                <a:gd name="T13" fmla="*/ 13 h 13"/>
                <a:gd name="T14" fmla="*/ 5 w 12"/>
                <a:gd name="T15" fmla="*/ 13 h 13"/>
                <a:gd name="T16" fmla="*/ 5 w 12"/>
                <a:gd name="T17" fmla="*/ 13 h 13"/>
                <a:gd name="T18" fmla="*/ 12 w 12"/>
                <a:gd name="T1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3">
                  <a:moveTo>
                    <a:pt x="12" y="5"/>
                  </a:moveTo>
                  <a:lnTo>
                    <a:pt x="12" y="5"/>
                  </a:lnTo>
                  <a:lnTo>
                    <a:pt x="10" y="0"/>
                  </a:lnTo>
                  <a:lnTo>
                    <a:pt x="0" y="8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474" name="Freeform 138"/>
            <p:cNvSpPr>
              <a:spLocks/>
            </p:cNvSpPr>
            <p:nvPr/>
          </p:nvSpPr>
          <p:spPr bwMode="auto">
            <a:xfrm>
              <a:off x="4874" y="774"/>
              <a:ext cx="12" cy="22"/>
            </a:xfrm>
            <a:custGeom>
              <a:avLst/>
              <a:gdLst>
                <a:gd name="T0" fmla="*/ 7 w 12"/>
                <a:gd name="T1" fmla="*/ 10 h 13"/>
                <a:gd name="T2" fmla="*/ 12 w 12"/>
                <a:gd name="T3" fmla="*/ 5 h 13"/>
                <a:gd name="T4" fmla="*/ 7 w 12"/>
                <a:gd name="T5" fmla="*/ 0 h 13"/>
                <a:gd name="T6" fmla="*/ 0 w 12"/>
                <a:gd name="T7" fmla="*/ 8 h 13"/>
                <a:gd name="T8" fmla="*/ 2 w 12"/>
                <a:gd name="T9" fmla="*/ 13 h 13"/>
                <a:gd name="T10" fmla="*/ 7 w 12"/>
                <a:gd name="T11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3">
                  <a:moveTo>
                    <a:pt x="7" y="10"/>
                  </a:moveTo>
                  <a:lnTo>
                    <a:pt x="12" y="5"/>
                  </a:lnTo>
                  <a:lnTo>
                    <a:pt x="7" y="0"/>
                  </a:lnTo>
                  <a:lnTo>
                    <a:pt x="0" y="8"/>
                  </a:lnTo>
                  <a:lnTo>
                    <a:pt x="2" y="13"/>
                  </a:lnTo>
                  <a:lnTo>
                    <a:pt x="7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475" name="Freeform 139"/>
            <p:cNvSpPr>
              <a:spLocks/>
            </p:cNvSpPr>
            <p:nvPr/>
          </p:nvSpPr>
          <p:spPr bwMode="auto">
            <a:xfrm>
              <a:off x="4854" y="624"/>
              <a:ext cx="12" cy="16"/>
            </a:xfrm>
            <a:custGeom>
              <a:avLst/>
              <a:gdLst>
                <a:gd name="T0" fmla="*/ 12 w 12"/>
                <a:gd name="T1" fmla="*/ 7 h 10"/>
                <a:gd name="T2" fmla="*/ 12 w 12"/>
                <a:gd name="T3" fmla="*/ 10 h 10"/>
                <a:gd name="T4" fmla="*/ 12 w 12"/>
                <a:gd name="T5" fmla="*/ 3 h 10"/>
                <a:gd name="T6" fmla="*/ 3 w 12"/>
                <a:gd name="T7" fmla="*/ 0 h 10"/>
                <a:gd name="T8" fmla="*/ 0 w 12"/>
                <a:gd name="T9" fmla="*/ 7 h 10"/>
                <a:gd name="T10" fmla="*/ 0 w 12"/>
                <a:gd name="T11" fmla="*/ 7 h 10"/>
                <a:gd name="T12" fmla="*/ 0 w 12"/>
                <a:gd name="T13" fmla="*/ 7 h 10"/>
                <a:gd name="T14" fmla="*/ 0 w 12"/>
                <a:gd name="T15" fmla="*/ 7 h 10"/>
                <a:gd name="T16" fmla="*/ 0 w 12"/>
                <a:gd name="T17" fmla="*/ 7 h 10"/>
                <a:gd name="T18" fmla="*/ 12 w 12"/>
                <a:gd name="T1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0">
                  <a:moveTo>
                    <a:pt x="12" y="7"/>
                  </a:moveTo>
                  <a:lnTo>
                    <a:pt x="12" y="10"/>
                  </a:lnTo>
                  <a:lnTo>
                    <a:pt x="12" y="3"/>
                  </a:lnTo>
                  <a:lnTo>
                    <a:pt x="3" y="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2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476" name="Freeform 140"/>
            <p:cNvSpPr>
              <a:spLocks/>
            </p:cNvSpPr>
            <p:nvPr/>
          </p:nvSpPr>
          <p:spPr bwMode="auto">
            <a:xfrm>
              <a:off x="4854" y="636"/>
              <a:ext cx="12" cy="13"/>
            </a:xfrm>
            <a:custGeom>
              <a:avLst/>
              <a:gdLst>
                <a:gd name="T0" fmla="*/ 12 w 12"/>
                <a:gd name="T1" fmla="*/ 8 h 8"/>
                <a:gd name="T2" fmla="*/ 12 w 12"/>
                <a:gd name="T3" fmla="*/ 8 h 8"/>
                <a:gd name="T4" fmla="*/ 12 w 12"/>
                <a:gd name="T5" fmla="*/ 0 h 8"/>
                <a:gd name="T6" fmla="*/ 0 w 12"/>
                <a:gd name="T7" fmla="*/ 0 h 8"/>
                <a:gd name="T8" fmla="*/ 0 w 12"/>
                <a:gd name="T9" fmla="*/ 5 h 8"/>
                <a:gd name="T10" fmla="*/ 0 w 12"/>
                <a:gd name="T11" fmla="*/ 5 h 8"/>
                <a:gd name="T12" fmla="*/ 0 w 12"/>
                <a:gd name="T13" fmla="*/ 5 h 8"/>
                <a:gd name="T14" fmla="*/ 0 w 12"/>
                <a:gd name="T15" fmla="*/ 5 h 8"/>
                <a:gd name="T16" fmla="*/ 0 w 12"/>
                <a:gd name="T17" fmla="*/ 5 h 8"/>
                <a:gd name="T18" fmla="*/ 12 w 12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8">
                  <a:moveTo>
                    <a:pt x="12" y="8"/>
                  </a:moveTo>
                  <a:lnTo>
                    <a:pt x="12" y="8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477" name="Freeform 141"/>
            <p:cNvSpPr>
              <a:spLocks/>
            </p:cNvSpPr>
            <p:nvPr/>
          </p:nvSpPr>
          <p:spPr bwMode="auto">
            <a:xfrm>
              <a:off x="4854" y="644"/>
              <a:ext cx="12" cy="13"/>
            </a:xfrm>
            <a:custGeom>
              <a:avLst/>
              <a:gdLst>
                <a:gd name="T0" fmla="*/ 10 w 12"/>
                <a:gd name="T1" fmla="*/ 8 h 8"/>
                <a:gd name="T2" fmla="*/ 10 w 12"/>
                <a:gd name="T3" fmla="*/ 8 h 8"/>
                <a:gd name="T4" fmla="*/ 12 w 12"/>
                <a:gd name="T5" fmla="*/ 3 h 8"/>
                <a:gd name="T6" fmla="*/ 0 w 12"/>
                <a:gd name="T7" fmla="*/ 0 h 8"/>
                <a:gd name="T8" fmla="*/ 0 w 12"/>
                <a:gd name="T9" fmla="*/ 8 h 8"/>
                <a:gd name="T10" fmla="*/ 0 w 12"/>
                <a:gd name="T11" fmla="*/ 8 h 8"/>
                <a:gd name="T12" fmla="*/ 0 w 12"/>
                <a:gd name="T13" fmla="*/ 8 h 8"/>
                <a:gd name="T14" fmla="*/ 0 w 12"/>
                <a:gd name="T15" fmla="*/ 8 h 8"/>
                <a:gd name="T16" fmla="*/ 0 w 12"/>
                <a:gd name="T17" fmla="*/ 8 h 8"/>
                <a:gd name="T18" fmla="*/ 10 w 12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8">
                  <a:moveTo>
                    <a:pt x="10" y="8"/>
                  </a:moveTo>
                  <a:lnTo>
                    <a:pt x="10" y="8"/>
                  </a:lnTo>
                  <a:lnTo>
                    <a:pt x="12" y="3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478" name="Freeform 142"/>
            <p:cNvSpPr>
              <a:spLocks/>
            </p:cNvSpPr>
            <p:nvPr/>
          </p:nvSpPr>
          <p:spPr bwMode="auto">
            <a:xfrm>
              <a:off x="4854" y="657"/>
              <a:ext cx="10" cy="8"/>
            </a:xfrm>
            <a:custGeom>
              <a:avLst/>
              <a:gdLst>
                <a:gd name="T0" fmla="*/ 10 w 10"/>
                <a:gd name="T1" fmla="*/ 5 h 5"/>
                <a:gd name="T2" fmla="*/ 10 w 10"/>
                <a:gd name="T3" fmla="*/ 5 h 5"/>
                <a:gd name="T4" fmla="*/ 10 w 10"/>
                <a:gd name="T5" fmla="*/ 0 h 5"/>
                <a:gd name="T6" fmla="*/ 0 w 10"/>
                <a:gd name="T7" fmla="*/ 0 h 5"/>
                <a:gd name="T8" fmla="*/ 0 w 10"/>
                <a:gd name="T9" fmla="*/ 5 h 5"/>
                <a:gd name="T10" fmla="*/ 0 w 10"/>
                <a:gd name="T11" fmla="*/ 5 h 5"/>
                <a:gd name="T12" fmla="*/ 0 w 10"/>
                <a:gd name="T13" fmla="*/ 5 h 5"/>
                <a:gd name="T14" fmla="*/ 0 w 10"/>
                <a:gd name="T15" fmla="*/ 5 h 5"/>
                <a:gd name="T16" fmla="*/ 0 w 10"/>
                <a:gd name="T17" fmla="*/ 5 h 5"/>
                <a:gd name="T18" fmla="*/ 10 w 10"/>
                <a:gd name="T1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5">
                  <a:moveTo>
                    <a:pt x="10" y="5"/>
                  </a:moveTo>
                  <a:lnTo>
                    <a:pt x="10" y="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479" name="Freeform 143"/>
            <p:cNvSpPr>
              <a:spLocks/>
            </p:cNvSpPr>
            <p:nvPr/>
          </p:nvSpPr>
          <p:spPr bwMode="auto">
            <a:xfrm>
              <a:off x="4854" y="665"/>
              <a:ext cx="12" cy="12"/>
            </a:xfrm>
            <a:custGeom>
              <a:avLst/>
              <a:gdLst>
                <a:gd name="T0" fmla="*/ 12 w 12"/>
                <a:gd name="T1" fmla="*/ 5 h 7"/>
                <a:gd name="T2" fmla="*/ 12 w 12"/>
                <a:gd name="T3" fmla="*/ 7 h 7"/>
                <a:gd name="T4" fmla="*/ 10 w 12"/>
                <a:gd name="T5" fmla="*/ 0 h 7"/>
                <a:gd name="T6" fmla="*/ 0 w 12"/>
                <a:gd name="T7" fmla="*/ 0 h 7"/>
                <a:gd name="T8" fmla="*/ 0 w 12"/>
                <a:gd name="T9" fmla="*/ 7 h 7"/>
                <a:gd name="T10" fmla="*/ 0 w 12"/>
                <a:gd name="T11" fmla="*/ 7 h 7"/>
                <a:gd name="T12" fmla="*/ 0 w 12"/>
                <a:gd name="T13" fmla="*/ 7 h 7"/>
                <a:gd name="T14" fmla="*/ 0 w 12"/>
                <a:gd name="T15" fmla="*/ 7 h 7"/>
                <a:gd name="T16" fmla="*/ 0 w 12"/>
                <a:gd name="T17" fmla="*/ 7 h 7"/>
                <a:gd name="T18" fmla="*/ 12 w 12"/>
                <a:gd name="T1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7">
                  <a:moveTo>
                    <a:pt x="12" y="5"/>
                  </a:moveTo>
                  <a:lnTo>
                    <a:pt x="12" y="7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480" name="Freeform 144"/>
            <p:cNvSpPr>
              <a:spLocks/>
            </p:cNvSpPr>
            <p:nvPr/>
          </p:nvSpPr>
          <p:spPr bwMode="auto">
            <a:xfrm>
              <a:off x="4854" y="674"/>
              <a:ext cx="12" cy="11"/>
            </a:xfrm>
            <a:custGeom>
              <a:avLst/>
              <a:gdLst>
                <a:gd name="T0" fmla="*/ 12 w 12"/>
                <a:gd name="T1" fmla="*/ 7 h 7"/>
                <a:gd name="T2" fmla="*/ 12 w 12"/>
                <a:gd name="T3" fmla="*/ 7 h 7"/>
                <a:gd name="T4" fmla="*/ 12 w 12"/>
                <a:gd name="T5" fmla="*/ 0 h 7"/>
                <a:gd name="T6" fmla="*/ 0 w 12"/>
                <a:gd name="T7" fmla="*/ 2 h 7"/>
                <a:gd name="T8" fmla="*/ 0 w 12"/>
                <a:gd name="T9" fmla="*/ 7 h 7"/>
                <a:gd name="T10" fmla="*/ 0 w 12"/>
                <a:gd name="T11" fmla="*/ 7 h 7"/>
                <a:gd name="T12" fmla="*/ 0 w 12"/>
                <a:gd name="T13" fmla="*/ 7 h 7"/>
                <a:gd name="T14" fmla="*/ 0 w 12"/>
                <a:gd name="T15" fmla="*/ 7 h 7"/>
                <a:gd name="T16" fmla="*/ 0 w 12"/>
                <a:gd name="T17" fmla="*/ 7 h 7"/>
                <a:gd name="T18" fmla="*/ 12 w 12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7">
                  <a:moveTo>
                    <a:pt x="12" y="7"/>
                  </a:moveTo>
                  <a:lnTo>
                    <a:pt x="12" y="7"/>
                  </a:lnTo>
                  <a:lnTo>
                    <a:pt x="12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2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481" name="Freeform 145"/>
            <p:cNvSpPr>
              <a:spLocks/>
            </p:cNvSpPr>
            <p:nvPr/>
          </p:nvSpPr>
          <p:spPr bwMode="auto">
            <a:xfrm>
              <a:off x="4854" y="685"/>
              <a:ext cx="12" cy="12"/>
            </a:xfrm>
            <a:custGeom>
              <a:avLst/>
              <a:gdLst>
                <a:gd name="T0" fmla="*/ 12 w 12"/>
                <a:gd name="T1" fmla="*/ 5 h 7"/>
                <a:gd name="T2" fmla="*/ 12 w 12"/>
                <a:gd name="T3" fmla="*/ 5 h 7"/>
                <a:gd name="T4" fmla="*/ 12 w 12"/>
                <a:gd name="T5" fmla="*/ 0 h 7"/>
                <a:gd name="T6" fmla="*/ 0 w 12"/>
                <a:gd name="T7" fmla="*/ 0 h 7"/>
                <a:gd name="T8" fmla="*/ 3 w 12"/>
                <a:gd name="T9" fmla="*/ 7 h 7"/>
                <a:gd name="T10" fmla="*/ 3 w 12"/>
                <a:gd name="T11" fmla="*/ 7 h 7"/>
                <a:gd name="T12" fmla="*/ 3 w 12"/>
                <a:gd name="T13" fmla="*/ 7 h 7"/>
                <a:gd name="T14" fmla="*/ 3 w 12"/>
                <a:gd name="T15" fmla="*/ 7 h 7"/>
                <a:gd name="T16" fmla="*/ 3 w 12"/>
                <a:gd name="T17" fmla="*/ 7 h 7"/>
                <a:gd name="T18" fmla="*/ 12 w 12"/>
                <a:gd name="T1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7">
                  <a:moveTo>
                    <a:pt x="12" y="5"/>
                  </a:moveTo>
                  <a:lnTo>
                    <a:pt x="12" y="5"/>
                  </a:lnTo>
                  <a:lnTo>
                    <a:pt x="12" y="0"/>
                  </a:lnTo>
                  <a:lnTo>
                    <a:pt x="0" y="0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482" name="Freeform 146"/>
            <p:cNvSpPr>
              <a:spLocks/>
            </p:cNvSpPr>
            <p:nvPr/>
          </p:nvSpPr>
          <p:spPr bwMode="auto">
            <a:xfrm>
              <a:off x="4857" y="693"/>
              <a:ext cx="12" cy="17"/>
            </a:xfrm>
            <a:custGeom>
              <a:avLst/>
              <a:gdLst>
                <a:gd name="T0" fmla="*/ 12 w 12"/>
                <a:gd name="T1" fmla="*/ 5 h 10"/>
                <a:gd name="T2" fmla="*/ 12 w 12"/>
                <a:gd name="T3" fmla="*/ 5 h 10"/>
                <a:gd name="T4" fmla="*/ 9 w 12"/>
                <a:gd name="T5" fmla="*/ 0 h 10"/>
                <a:gd name="T6" fmla="*/ 0 w 12"/>
                <a:gd name="T7" fmla="*/ 2 h 10"/>
                <a:gd name="T8" fmla="*/ 2 w 12"/>
                <a:gd name="T9" fmla="*/ 10 h 10"/>
                <a:gd name="T10" fmla="*/ 2 w 12"/>
                <a:gd name="T11" fmla="*/ 10 h 10"/>
                <a:gd name="T12" fmla="*/ 12 w 12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12" y="5"/>
                  </a:moveTo>
                  <a:lnTo>
                    <a:pt x="12" y="5"/>
                  </a:lnTo>
                  <a:lnTo>
                    <a:pt x="9" y="0"/>
                  </a:lnTo>
                  <a:lnTo>
                    <a:pt x="0" y="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483" name="Freeform 147"/>
            <p:cNvSpPr>
              <a:spLocks/>
            </p:cNvSpPr>
            <p:nvPr/>
          </p:nvSpPr>
          <p:spPr bwMode="auto">
            <a:xfrm>
              <a:off x="4859" y="702"/>
              <a:ext cx="12" cy="16"/>
            </a:xfrm>
            <a:custGeom>
              <a:avLst/>
              <a:gdLst>
                <a:gd name="T0" fmla="*/ 12 w 12"/>
                <a:gd name="T1" fmla="*/ 7 h 10"/>
                <a:gd name="T2" fmla="*/ 12 w 12"/>
                <a:gd name="T3" fmla="*/ 7 h 10"/>
                <a:gd name="T4" fmla="*/ 10 w 12"/>
                <a:gd name="T5" fmla="*/ 0 h 10"/>
                <a:gd name="T6" fmla="*/ 0 w 12"/>
                <a:gd name="T7" fmla="*/ 5 h 10"/>
                <a:gd name="T8" fmla="*/ 0 w 12"/>
                <a:gd name="T9" fmla="*/ 10 h 10"/>
                <a:gd name="T10" fmla="*/ 0 w 12"/>
                <a:gd name="T11" fmla="*/ 10 h 10"/>
                <a:gd name="T12" fmla="*/ 0 w 12"/>
                <a:gd name="T13" fmla="*/ 10 h 10"/>
                <a:gd name="T14" fmla="*/ 0 w 12"/>
                <a:gd name="T15" fmla="*/ 10 h 10"/>
                <a:gd name="T16" fmla="*/ 0 w 12"/>
                <a:gd name="T17" fmla="*/ 10 h 10"/>
                <a:gd name="T18" fmla="*/ 12 w 12"/>
                <a:gd name="T1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0">
                  <a:moveTo>
                    <a:pt x="12" y="7"/>
                  </a:moveTo>
                  <a:lnTo>
                    <a:pt x="12" y="7"/>
                  </a:lnTo>
                  <a:lnTo>
                    <a:pt x="10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2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484" name="Freeform 148"/>
            <p:cNvSpPr>
              <a:spLocks/>
            </p:cNvSpPr>
            <p:nvPr/>
          </p:nvSpPr>
          <p:spPr bwMode="auto">
            <a:xfrm>
              <a:off x="4859" y="713"/>
              <a:ext cx="12" cy="17"/>
            </a:xfrm>
            <a:custGeom>
              <a:avLst/>
              <a:gdLst>
                <a:gd name="T0" fmla="*/ 12 w 12"/>
                <a:gd name="T1" fmla="*/ 5 h 10"/>
                <a:gd name="T2" fmla="*/ 12 w 12"/>
                <a:gd name="T3" fmla="*/ 5 h 10"/>
                <a:gd name="T4" fmla="*/ 12 w 12"/>
                <a:gd name="T5" fmla="*/ 0 h 10"/>
                <a:gd name="T6" fmla="*/ 0 w 12"/>
                <a:gd name="T7" fmla="*/ 3 h 10"/>
                <a:gd name="T8" fmla="*/ 3 w 12"/>
                <a:gd name="T9" fmla="*/ 10 h 10"/>
                <a:gd name="T10" fmla="*/ 3 w 12"/>
                <a:gd name="T11" fmla="*/ 10 h 10"/>
                <a:gd name="T12" fmla="*/ 3 w 12"/>
                <a:gd name="T13" fmla="*/ 10 h 10"/>
                <a:gd name="T14" fmla="*/ 3 w 12"/>
                <a:gd name="T15" fmla="*/ 10 h 10"/>
                <a:gd name="T16" fmla="*/ 3 w 12"/>
                <a:gd name="T17" fmla="*/ 10 h 10"/>
                <a:gd name="T18" fmla="*/ 12 w 12"/>
                <a:gd name="T1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0">
                  <a:moveTo>
                    <a:pt x="12" y="5"/>
                  </a:moveTo>
                  <a:lnTo>
                    <a:pt x="12" y="5"/>
                  </a:lnTo>
                  <a:lnTo>
                    <a:pt x="12" y="0"/>
                  </a:lnTo>
                  <a:lnTo>
                    <a:pt x="0" y="3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485" name="Freeform 149"/>
            <p:cNvSpPr>
              <a:spLocks/>
            </p:cNvSpPr>
            <p:nvPr/>
          </p:nvSpPr>
          <p:spPr bwMode="auto">
            <a:xfrm>
              <a:off x="4862" y="722"/>
              <a:ext cx="12" cy="16"/>
            </a:xfrm>
            <a:custGeom>
              <a:avLst/>
              <a:gdLst>
                <a:gd name="T0" fmla="*/ 12 w 12"/>
                <a:gd name="T1" fmla="*/ 5 h 10"/>
                <a:gd name="T2" fmla="*/ 12 w 12"/>
                <a:gd name="T3" fmla="*/ 5 h 10"/>
                <a:gd name="T4" fmla="*/ 9 w 12"/>
                <a:gd name="T5" fmla="*/ 0 h 10"/>
                <a:gd name="T6" fmla="*/ 0 w 12"/>
                <a:gd name="T7" fmla="*/ 5 h 10"/>
                <a:gd name="T8" fmla="*/ 2 w 12"/>
                <a:gd name="T9" fmla="*/ 10 h 10"/>
                <a:gd name="T10" fmla="*/ 2 w 12"/>
                <a:gd name="T11" fmla="*/ 10 h 10"/>
                <a:gd name="T12" fmla="*/ 2 w 12"/>
                <a:gd name="T13" fmla="*/ 10 h 10"/>
                <a:gd name="T14" fmla="*/ 2 w 12"/>
                <a:gd name="T15" fmla="*/ 10 h 10"/>
                <a:gd name="T16" fmla="*/ 2 w 12"/>
                <a:gd name="T17" fmla="*/ 10 h 10"/>
                <a:gd name="T18" fmla="*/ 12 w 12"/>
                <a:gd name="T1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0">
                  <a:moveTo>
                    <a:pt x="12" y="5"/>
                  </a:moveTo>
                  <a:lnTo>
                    <a:pt x="12" y="5"/>
                  </a:lnTo>
                  <a:lnTo>
                    <a:pt x="9" y="0"/>
                  </a:lnTo>
                  <a:lnTo>
                    <a:pt x="0" y="5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486" name="Freeform 150"/>
            <p:cNvSpPr>
              <a:spLocks/>
            </p:cNvSpPr>
            <p:nvPr/>
          </p:nvSpPr>
          <p:spPr bwMode="auto">
            <a:xfrm>
              <a:off x="4864" y="730"/>
              <a:ext cx="15" cy="16"/>
            </a:xfrm>
            <a:custGeom>
              <a:avLst/>
              <a:gdLst>
                <a:gd name="T0" fmla="*/ 15 w 15"/>
                <a:gd name="T1" fmla="*/ 5 h 10"/>
                <a:gd name="T2" fmla="*/ 15 w 15"/>
                <a:gd name="T3" fmla="*/ 5 h 10"/>
                <a:gd name="T4" fmla="*/ 10 w 15"/>
                <a:gd name="T5" fmla="*/ 0 h 10"/>
                <a:gd name="T6" fmla="*/ 0 w 15"/>
                <a:gd name="T7" fmla="*/ 5 h 10"/>
                <a:gd name="T8" fmla="*/ 5 w 15"/>
                <a:gd name="T9" fmla="*/ 10 h 10"/>
                <a:gd name="T10" fmla="*/ 5 w 15"/>
                <a:gd name="T11" fmla="*/ 10 h 10"/>
                <a:gd name="T12" fmla="*/ 15 w 15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0">
                  <a:moveTo>
                    <a:pt x="15" y="5"/>
                  </a:moveTo>
                  <a:lnTo>
                    <a:pt x="15" y="5"/>
                  </a:lnTo>
                  <a:lnTo>
                    <a:pt x="10" y="0"/>
                  </a:lnTo>
                  <a:lnTo>
                    <a:pt x="0" y="5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487" name="Freeform 151"/>
            <p:cNvSpPr>
              <a:spLocks/>
            </p:cNvSpPr>
            <p:nvPr/>
          </p:nvSpPr>
          <p:spPr bwMode="auto">
            <a:xfrm>
              <a:off x="4869" y="738"/>
              <a:ext cx="12" cy="20"/>
            </a:xfrm>
            <a:custGeom>
              <a:avLst/>
              <a:gdLst>
                <a:gd name="T0" fmla="*/ 12 w 12"/>
                <a:gd name="T1" fmla="*/ 5 h 12"/>
                <a:gd name="T2" fmla="*/ 12 w 12"/>
                <a:gd name="T3" fmla="*/ 7 h 12"/>
                <a:gd name="T4" fmla="*/ 10 w 12"/>
                <a:gd name="T5" fmla="*/ 0 h 12"/>
                <a:gd name="T6" fmla="*/ 0 w 12"/>
                <a:gd name="T7" fmla="*/ 5 h 12"/>
                <a:gd name="T8" fmla="*/ 2 w 12"/>
                <a:gd name="T9" fmla="*/ 12 h 12"/>
                <a:gd name="T10" fmla="*/ 2 w 12"/>
                <a:gd name="T11" fmla="*/ 12 h 12"/>
                <a:gd name="T12" fmla="*/ 2 w 12"/>
                <a:gd name="T13" fmla="*/ 12 h 12"/>
                <a:gd name="T14" fmla="*/ 2 w 12"/>
                <a:gd name="T15" fmla="*/ 12 h 12"/>
                <a:gd name="T16" fmla="*/ 2 w 12"/>
                <a:gd name="T17" fmla="*/ 12 h 12"/>
                <a:gd name="T18" fmla="*/ 12 w 12"/>
                <a:gd name="T1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12" y="5"/>
                  </a:moveTo>
                  <a:lnTo>
                    <a:pt x="12" y="7"/>
                  </a:lnTo>
                  <a:lnTo>
                    <a:pt x="10" y="0"/>
                  </a:lnTo>
                  <a:lnTo>
                    <a:pt x="0" y="5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488" name="Freeform 152"/>
            <p:cNvSpPr>
              <a:spLocks/>
            </p:cNvSpPr>
            <p:nvPr/>
          </p:nvSpPr>
          <p:spPr bwMode="auto">
            <a:xfrm>
              <a:off x="4871" y="746"/>
              <a:ext cx="13" cy="20"/>
            </a:xfrm>
            <a:custGeom>
              <a:avLst/>
              <a:gdLst>
                <a:gd name="T0" fmla="*/ 13 w 13"/>
                <a:gd name="T1" fmla="*/ 5 h 12"/>
                <a:gd name="T2" fmla="*/ 13 w 13"/>
                <a:gd name="T3" fmla="*/ 7 h 12"/>
                <a:gd name="T4" fmla="*/ 10 w 13"/>
                <a:gd name="T5" fmla="*/ 0 h 12"/>
                <a:gd name="T6" fmla="*/ 0 w 13"/>
                <a:gd name="T7" fmla="*/ 7 h 12"/>
                <a:gd name="T8" fmla="*/ 3 w 13"/>
                <a:gd name="T9" fmla="*/ 12 h 12"/>
                <a:gd name="T10" fmla="*/ 3 w 13"/>
                <a:gd name="T11" fmla="*/ 12 h 12"/>
                <a:gd name="T12" fmla="*/ 3 w 13"/>
                <a:gd name="T13" fmla="*/ 12 h 12"/>
                <a:gd name="T14" fmla="*/ 3 w 13"/>
                <a:gd name="T15" fmla="*/ 12 h 12"/>
                <a:gd name="T16" fmla="*/ 3 w 13"/>
                <a:gd name="T17" fmla="*/ 12 h 12"/>
                <a:gd name="T18" fmla="*/ 13 w 13"/>
                <a:gd name="T1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2">
                  <a:moveTo>
                    <a:pt x="13" y="5"/>
                  </a:moveTo>
                  <a:lnTo>
                    <a:pt x="13" y="7"/>
                  </a:lnTo>
                  <a:lnTo>
                    <a:pt x="10" y="0"/>
                  </a:lnTo>
                  <a:lnTo>
                    <a:pt x="0" y="7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13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489" name="Freeform 153"/>
            <p:cNvSpPr>
              <a:spLocks/>
            </p:cNvSpPr>
            <p:nvPr/>
          </p:nvSpPr>
          <p:spPr bwMode="auto">
            <a:xfrm>
              <a:off x="4874" y="755"/>
              <a:ext cx="15" cy="19"/>
            </a:xfrm>
            <a:custGeom>
              <a:avLst/>
              <a:gdLst>
                <a:gd name="T0" fmla="*/ 15 w 15"/>
                <a:gd name="T1" fmla="*/ 5 h 12"/>
                <a:gd name="T2" fmla="*/ 15 w 15"/>
                <a:gd name="T3" fmla="*/ 7 h 12"/>
                <a:gd name="T4" fmla="*/ 10 w 15"/>
                <a:gd name="T5" fmla="*/ 0 h 12"/>
                <a:gd name="T6" fmla="*/ 0 w 15"/>
                <a:gd name="T7" fmla="*/ 7 h 12"/>
                <a:gd name="T8" fmla="*/ 5 w 15"/>
                <a:gd name="T9" fmla="*/ 12 h 12"/>
                <a:gd name="T10" fmla="*/ 5 w 15"/>
                <a:gd name="T11" fmla="*/ 12 h 12"/>
                <a:gd name="T12" fmla="*/ 5 w 15"/>
                <a:gd name="T13" fmla="*/ 12 h 12"/>
                <a:gd name="T14" fmla="*/ 5 w 15"/>
                <a:gd name="T15" fmla="*/ 12 h 12"/>
                <a:gd name="T16" fmla="*/ 5 w 15"/>
                <a:gd name="T17" fmla="*/ 12 h 12"/>
                <a:gd name="T18" fmla="*/ 15 w 15"/>
                <a:gd name="T1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2">
                  <a:moveTo>
                    <a:pt x="15" y="5"/>
                  </a:moveTo>
                  <a:lnTo>
                    <a:pt x="15" y="7"/>
                  </a:lnTo>
                  <a:lnTo>
                    <a:pt x="10" y="0"/>
                  </a:lnTo>
                  <a:lnTo>
                    <a:pt x="0" y="7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490" name="Freeform 154"/>
            <p:cNvSpPr>
              <a:spLocks/>
            </p:cNvSpPr>
            <p:nvPr/>
          </p:nvSpPr>
          <p:spPr bwMode="auto">
            <a:xfrm>
              <a:off x="4879" y="763"/>
              <a:ext cx="12" cy="20"/>
            </a:xfrm>
            <a:custGeom>
              <a:avLst/>
              <a:gdLst>
                <a:gd name="T0" fmla="*/ 10 w 12"/>
                <a:gd name="T1" fmla="*/ 10 h 12"/>
                <a:gd name="T2" fmla="*/ 12 w 12"/>
                <a:gd name="T3" fmla="*/ 5 h 12"/>
                <a:gd name="T4" fmla="*/ 10 w 12"/>
                <a:gd name="T5" fmla="*/ 0 h 12"/>
                <a:gd name="T6" fmla="*/ 0 w 12"/>
                <a:gd name="T7" fmla="*/ 7 h 12"/>
                <a:gd name="T8" fmla="*/ 5 w 12"/>
                <a:gd name="T9" fmla="*/ 12 h 12"/>
                <a:gd name="T10" fmla="*/ 10 w 12"/>
                <a:gd name="T11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2">
                  <a:moveTo>
                    <a:pt x="10" y="10"/>
                  </a:moveTo>
                  <a:lnTo>
                    <a:pt x="12" y="5"/>
                  </a:lnTo>
                  <a:lnTo>
                    <a:pt x="10" y="0"/>
                  </a:lnTo>
                  <a:lnTo>
                    <a:pt x="0" y="7"/>
                  </a:lnTo>
                  <a:lnTo>
                    <a:pt x="5" y="12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491" name="Freeform 155"/>
            <p:cNvSpPr>
              <a:spLocks/>
            </p:cNvSpPr>
            <p:nvPr/>
          </p:nvSpPr>
          <p:spPr bwMode="auto">
            <a:xfrm>
              <a:off x="4866" y="616"/>
              <a:ext cx="13" cy="16"/>
            </a:xfrm>
            <a:custGeom>
              <a:avLst/>
              <a:gdLst>
                <a:gd name="T0" fmla="*/ 13 w 13"/>
                <a:gd name="T1" fmla="*/ 8 h 10"/>
                <a:gd name="T2" fmla="*/ 13 w 13"/>
                <a:gd name="T3" fmla="*/ 10 h 10"/>
                <a:gd name="T4" fmla="*/ 13 w 13"/>
                <a:gd name="T5" fmla="*/ 3 h 10"/>
                <a:gd name="T6" fmla="*/ 3 w 13"/>
                <a:gd name="T7" fmla="*/ 0 h 10"/>
                <a:gd name="T8" fmla="*/ 0 w 13"/>
                <a:gd name="T9" fmla="*/ 8 h 10"/>
                <a:gd name="T10" fmla="*/ 0 w 13"/>
                <a:gd name="T11" fmla="*/ 8 h 10"/>
                <a:gd name="T12" fmla="*/ 0 w 13"/>
                <a:gd name="T13" fmla="*/ 8 h 10"/>
                <a:gd name="T14" fmla="*/ 0 w 13"/>
                <a:gd name="T15" fmla="*/ 8 h 10"/>
                <a:gd name="T16" fmla="*/ 0 w 13"/>
                <a:gd name="T17" fmla="*/ 8 h 10"/>
                <a:gd name="T18" fmla="*/ 13 w 13"/>
                <a:gd name="T1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0">
                  <a:moveTo>
                    <a:pt x="13" y="8"/>
                  </a:moveTo>
                  <a:lnTo>
                    <a:pt x="13" y="10"/>
                  </a:lnTo>
                  <a:lnTo>
                    <a:pt x="13" y="3"/>
                  </a:lnTo>
                  <a:lnTo>
                    <a:pt x="3" y="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13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492" name="Freeform 156"/>
            <p:cNvSpPr>
              <a:spLocks/>
            </p:cNvSpPr>
            <p:nvPr/>
          </p:nvSpPr>
          <p:spPr bwMode="auto">
            <a:xfrm>
              <a:off x="4866" y="629"/>
              <a:ext cx="13" cy="11"/>
            </a:xfrm>
            <a:custGeom>
              <a:avLst/>
              <a:gdLst>
                <a:gd name="T0" fmla="*/ 13 w 13"/>
                <a:gd name="T1" fmla="*/ 7 h 7"/>
                <a:gd name="T2" fmla="*/ 13 w 13"/>
                <a:gd name="T3" fmla="*/ 7 h 7"/>
                <a:gd name="T4" fmla="*/ 13 w 13"/>
                <a:gd name="T5" fmla="*/ 0 h 7"/>
                <a:gd name="T6" fmla="*/ 0 w 13"/>
                <a:gd name="T7" fmla="*/ 0 h 7"/>
                <a:gd name="T8" fmla="*/ 0 w 13"/>
                <a:gd name="T9" fmla="*/ 7 h 7"/>
                <a:gd name="T10" fmla="*/ 0 w 13"/>
                <a:gd name="T11" fmla="*/ 7 h 7"/>
                <a:gd name="T12" fmla="*/ 0 w 13"/>
                <a:gd name="T13" fmla="*/ 7 h 7"/>
                <a:gd name="T14" fmla="*/ 0 w 13"/>
                <a:gd name="T15" fmla="*/ 7 h 7"/>
                <a:gd name="T16" fmla="*/ 0 w 13"/>
                <a:gd name="T17" fmla="*/ 7 h 7"/>
                <a:gd name="T18" fmla="*/ 13 w 13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7">
                  <a:moveTo>
                    <a:pt x="13" y="7"/>
                  </a:moveTo>
                  <a:lnTo>
                    <a:pt x="13" y="7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3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493" name="Freeform 157"/>
            <p:cNvSpPr>
              <a:spLocks/>
            </p:cNvSpPr>
            <p:nvPr/>
          </p:nvSpPr>
          <p:spPr bwMode="auto">
            <a:xfrm>
              <a:off x="4866" y="640"/>
              <a:ext cx="13" cy="9"/>
            </a:xfrm>
            <a:custGeom>
              <a:avLst/>
              <a:gdLst>
                <a:gd name="T0" fmla="*/ 13 w 13"/>
                <a:gd name="T1" fmla="*/ 5 h 5"/>
                <a:gd name="T2" fmla="*/ 13 w 13"/>
                <a:gd name="T3" fmla="*/ 5 h 5"/>
                <a:gd name="T4" fmla="*/ 13 w 13"/>
                <a:gd name="T5" fmla="*/ 0 h 5"/>
                <a:gd name="T6" fmla="*/ 0 w 13"/>
                <a:gd name="T7" fmla="*/ 0 h 5"/>
                <a:gd name="T8" fmla="*/ 0 w 13"/>
                <a:gd name="T9" fmla="*/ 5 h 5"/>
                <a:gd name="T10" fmla="*/ 0 w 13"/>
                <a:gd name="T11" fmla="*/ 5 h 5"/>
                <a:gd name="T12" fmla="*/ 0 w 13"/>
                <a:gd name="T13" fmla="*/ 5 h 5"/>
                <a:gd name="T14" fmla="*/ 0 w 13"/>
                <a:gd name="T15" fmla="*/ 5 h 5"/>
                <a:gd name="T16" fmla="*/ 0 w 13"/>
                <a:gd name="T17" fmla="*/ 5 h 5"/>
                <a:gd name="T18" fmla="*/ 13 w 13"/>
                <a:gd name="T1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5">
                  <a:moveTo>
                    <a:pt x="13" y="5"/>
                  </a:moveTo>
                  <a:lnTo>
                    <a:pt x="13" y="5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3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494" name="Freeform 158"/>
            <p:cNvSpPr>
              <a:spLocks/>
            </p:cNvSpPr>
            <p:nvPr/>
          </p:nvSpPr>
          <p:spPr bwMode="auto">
            <a:xfrm>
              <a:off x="4866" y="649"/>
              <a:ext cx="13" cy="11"/>
            </a:xfrm>
            <a:custGeom>
              <a:avLst/>
              <a:gdLst>
                <a:gd name="T0" fmla="*/ 13 w 13"/>
                <a:gd name="T1" fmla="*/ 7 h 7"/>
                <a:gd name="T2" fmla="*/ 13 w 13"/>
                <a:gd name="T3" fmla="*/ 7 h 7"/>
                <a:gd name="T4" fmla="*/ 13 w 13"/>
                <a:gd name="T5" fmla="*/ 0 h 7"/>
                <a:gd name="T6" fmla="*/ 0 w 13"/>
                <a:gd name="T7" fmla="*/ 0 h 7"/>
                <a:gd name="T8" fmla="*/ 0 w 13"/>
                <a:gd name="T9" fmla="*/ 7 h 7"/>
                <a:gd name="T10" fmla="*/ 0 w 13"/>
                <a:gd name="T11" fmla="*/ 7 h 7"/>
                <a:gd name="T12" fmla="*/ 0 w 13"/>
                <a:gd name="T13" fmla="*/ 7 h 7"/>
                <a:gd name="T14" fmla="*/ 0 w 13"/>
                <a:gd name="T15" fmla="*/ 7 h 7"/>
                <a:gd name="T16" fmla="*/ 0 w 13"/>
                <a:gd name="T17" fmla="*/ 7 h 7"/>
                <a:gd name="T18" fmla="*/ 13 w 13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7">
                  <a:moveTo>
                    <a:pt x="13" y="7"/>
                  </a:moveTo>
                  <a:lnTo>
                    <a:pt x="13" y="7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3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495" name="Freeform 159"/>
            <p:cNvSpPr>
              <a:spLocks/>
            </p:cNvSpPr>
            <p:nvPr/>
          </p:nvSpPr>
          <p:spPr bwMode="auto">
            <a:xfrm>
              <a:off x="4866" y="660"/>
              <a:ext cx="13" cy="14"/>
            </a:xfrm>
            <a:custGeom>
              <a:avLst/>
              <a:gdLst>
                <a:gd name="T0" fmla="*/ 13 w 13"/>
                <a:gd name="T1" fmla="*/ 5 h 8"/>
                <a:gd name="T2" fmla="*/ 13 w 13"/>
                <a:gd name="T3" fmla="*/ 5 h 8"/>
                <a:gd name="T4" fmla="*/ 13 w 13"/>
                <a:gd name="T5" fmla="*/ 0 h 8"/>
                <a:gd name="T6" fmla="*/ 0 w 13"/>
                <a:gd name="T7" fmla="*/ 0 h 8"/>
                <a:gd name="T8" fmla="*/ 0 w 13"/>
                <a:gd name="T9" fmla="*/ 5 h 8"/>
                <a:gd name="T10" fmla="*/ 0 w 13"/>
                <a:gd name="T11" fmla="*/ 8 h 8"/>
                <a:gd name="T12" fmla="*/ 0 w 13"/>
                <a:gd name="T13" fmla="*/ 5 h 8"/>
                <a:gd name="T14" fmla="*/ 0 w 13"/>
                <a:gd name="T15" fmla="*/ 5 h 8"/>
                <a:gd name="T16" fmla="*/ 0 w 13"/>
                <a:gd name="T17" fmla="*/ 8 h 8"/>
                <a:gd name="T18" fmla="*/ 13 w 13"/>
                <a:gd name="T1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8">
                  <a:moveTo>
                    <a:pt x="13" y="5"/>
                  </a:moveTo>
                  <a:lnTo>
                    <a:pt x="13" y="5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8"/>
                  </a:lnTo>
                  <a:lnTo>
                    <a:pt x="13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496" name="Freeform 160"/>
            <p:cNvSpPr>
              <a:spLocks/>
            </p:cNvSpPr>
            <p:nvPr/>
          </p:nvSpPr>
          <p:spPr bwMode="auto">
            <a:xfrm>
              <a:off x="4866" y="669"/>
              <a:ext cx="13" cy="13"/>
            </a:xfrm>
            <a:custGeom>
              <a:avLst/>
              <a:gdLst>
                <a:gd name="T0" fmla="*/ 13 w 13"/>
                <a:gd name="T1" fmla="*/ 5 h 8"/>
                <a:gd name="T2" fmla="*/ 13 w 13"/>
                <a:gd name="T3" fmla="*/ 5 h 8"/>
                <a:gd name="T4" fmla="*/ 13 w 13"/>
                <a:gd name="T5" fmla="*/ 0 h 8"/>
                <a:gd name="T6" fmla="*/ 0 w 13"/>
                <a:gd name="T7" fmla="*/ 3 h 8"/>
                <a:gd name="T8" fmla="*/ 0 w 13"/>
                <a:gd name="T9" fmla="*/ 8 h 8"/>
                <a:gd name="T10" fmla="*/ 0 w 13"/>
                <a:gd name="T11" fmla="*/ 8 h 8"/>
                <a:gd name="T12" fmla="*/ 0 w 13"/>
                <a:gd name="T13" fmla="*/ 8 h 8"/>
                <a:gd name="T14" fmla="*/ 0 w 13"/>
                <a:gd name="T15" fmla="*/ 8 h 8"/>
                <a:gd name="T16" fmla="*/ 0 w 13"/>
                <a:gd name="T17" fmla="*/ 8 h 8"/>
                <a:gd name="T18" fmla="*/ 13 w 13"/>
                <a:gd name="T1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8">
                  <a:moveTo>
                    <a:pt x="13" y="5"/>
                  </a:moveTo>
                  <a:lnTo>
                    <a:pt x="13" y="5"/>
                  </a:lnTo>
                  <a:lnTo>
                    <a:pt x="13" y="0"/>
                  </a:lnTo>
                  <a:lnTo>
                    <a:pt x="0" y="3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13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497" name="Freeform 161"/>
            <p:cNvSpPr>
              <a:spLocks/>
            </p:cNvSpPr>
            <p:nvPr/>
          </p:nvSpPr>
          <p:spPr bwMode="auto">
            <a:xfrm>
              <a:off x="4866" y="677"/>
              <a:ext cx="13" cy="16"/>
            </a:xfrm>
            <a:custGeom>
              <a:avLst/>
              <a:gdLst>
                <a:gd name="T0" fmla="*/ 13 w 13"/>
                <a:gd name="T1" fmla="*/ 8 h 10"/>
                <a:gd name="T2" fmla="*/ 13 w 13"/>
                <a:gd name="T3" fmla="*/ 8 h 10"/>
                <a:gd name="T4" fmla="*/ 13 w 13"/>
                <a:gd name="T5" fmla="*/ 0 h 10"/>
                <a:gd name="T6" fmla="*/ 0 w 13"/>
                <a:gd name="T7" fmla="*/ 3 h 10"/>
                <a:gd name="T8" fmla="*/ 3 w 13"/>
                <a:gd name="T9" fmla="*/ 10 h 10"/>
                <a:gd name="T10" fmla="*/ 3 w 13"/>
                <a:gd name="T11" fmla="*/ 10 h 10"/>
                <a:gd name="T12" fmla="*/ 3 w 13"/>
                <a:gd name="T13" fmla="*/ 10 h 10"/>
                <a:gd name="T14" fmla="*/ 3 w 13"/>
                <a:gd name="T15" fmla="*/ 10 h 10"/>
                <a:gd name="T16" fmla="*/ 3 w 13"/>
                <a:gd name="T17" fmla="*/ 10 h 10"/>
                <a:gd name="T18" fmla="*/ 13 w 13"/>
                <a:gd name="T1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0">
                  <a:moveTo>
                    <a:pt x="13" y="8"/>
                  </a:moveTo>
                  <a:lnTo>
                    <a:pt x="13" y="8"/>
                  </a:lnTo>
                  <a:lnTo>
                    <a:pt x="13" y="0"/>
                  </a:lnTo>
                  <a:lnTo>
                    <a:pt x="0" y="3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13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498" name="Freeform 162"/>
            <p:cNvSpPr>
              <a:spLocks/>
            </p:cNvSpPr>
            <p:nvPr/>
          </p:nvSpPr>
          <p:spPr bwMode="auto">
            <a:xfrm>
              <a:off x="4869" y="690"/>
              <a:ext cx="12" cy="12"/>
            </a:xfrm>
            <a:custGeom>
              <a:avLst/>
              <a:gdLst>
                <a:gd name="T0" fmla="*/ 12 w 12"/>
                <a:gd name="T1" fmla="*/ 4 h 7"/>
                <a:gd name="T2" fmla="*/ 12 w 12"/>
                <a:gd name="T3" fmla="*/ 4 h 7"/>
                <a:gd name="T4" fmla="*/ 10 w 12"/>
                <a:gd name="T5" fmla="*/ 0 h 7"/>
                <a:gd name="T6" fmla="*/ 0 w 12"/>
                <a:gd name="T7" fmla="*/ 2 h 7"/>
                <a:gd name="T8" fmla="*/ 0 w 12"/>
                <a:gd name="T9" fmla="*/ 7 h 7"/>
                <a:gd name="T10" fmla="*/ 0 w 12"/>
                <a:gd name="T11" fmla="*/ 7 h 7"/>
                <a:gd name="T12" fmla="*/ 0 w 12"/>
                <a:gd name="T13" fmla="*/ 7 h 7"/>
                <a:gd name="T14" fmla="*/ 0 w 12"/>
                <a:gd name="T15" fmla="*/ 7 h 7"/>
                <a:gd name="T16" fmla="*/ 0 w 12"/>
                <a:gd name="T17" fmla="*/ 7 h 7"/>
                <a:gd name="T18" fmla="*/ 12 w 12"/>
                <a:gd name="T1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7">
                  <a:moveTo>
                    <a:pt x="12" y="4"/>
                  </a:moveTo>
                  <a:lnTo>
                    <a:pt x="12" y="4"/>
                  </a:lnTo>
                  <a:lnTo>
                    <a:pt x="10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499" name="Freeform 163"/>
            <p:cNvSpPr>
              <a:spLocks/>
            </p:cNvSpPr>
            <p:nvPr/>
          </p:nvSpPr>
          <p:spPr bwMode="auto">
            <a:xfrm>
              <a:off x="4869" y="697"/>
              <a:ext cx="12" cy="16"/>
            </a:xfrm>
            <a:custGeom>
              <a:avLst/>
              <a:gdLst>
                <a:gd name="T0" fmla="*/ 12 w 12"/>
                <a:gd name="T1" fmla="*/ 5 h 10"/>
                <a:gd name="T2" fmla="*/ 12 w 12"/>
                <a:gd name="T3" fmla="*/ 5 h 10"/>
                <a:gd name="T4" fmla="*/ 12 w 12"/>
                <a:gd name="T5" fmla="*/ 0 h 10"/>
                <a:gd name="T6" fmla="*/ 0 w 12"/>
                <a:gd name="T7" fmla="*/ 3 h 10"/>
                <a:gd name="T8" fmla="*/ 2 w 12"/>
                <a:gd name="T9" fmla="*/ 8 h 10"/>
                <a:gd name="T10" fmla="*/ 2 w 12"/>
                <a:gd name="T11" fmla="*/ 10 h 10"/>
                <a:gd name="T12" fmla="*/ 2 w 12"/>
                <a:gd name="T13" fmla="*/ 8 h 10"/>
                <a:gd name="T14" fmla="*/ 2 w 12"/>
                <a:gd name="T15" fmla="*/ 10 h 10"/>
                <a:gd name="T16" fmla="*/ 2 w 12"/>
                <a:gd name="T17" fmla="*/ 10 h 10"/>
                <a:gd name="T18" fmla="*/ 12 w 12"/>
                <a:gd name="T1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0">
                  <a:moveTo>
                    <a:pt x="12" y="5"/>
                  </a:moveTo>
                  <a:lnTo>
                    <a:pt x="12" y="5"/>
                  </a:lnTo>
                  <a:lnTo>
                    <a:pt x="12" y="0"/>
                  </a:lnTo>
                  <a:lnTo>
                    <a:pt x="0" y="3"/>
                  </a:lnTo>
                  <a:lnTo>
                    <a:pt x="2" y="8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500" name="Freeform 164"/>
            <p:cNvSpPr>
              <a:spLocks/>
            </p:cNvSpPr>
            <p:nvPr/>
          </p:nvSpPr>
          <p:spPr bwMode="auto">
            <a:xfrm>
              <a:off x="4871" y="705"/>
              <a:ext cx="13" cy="17"/>
            </a:xfrm>
            <a:custGeom>
              <a:avLst/>
              <a:gdLst>
                <a:gd name="T0" fmla="*/ 13 w 13"/>
                <a:gd name="T1" fmla="*/ 8 h 10"/>
                <a:gd name="T2" fmla="*/ 13 w 13"/>
                <a:gd name="T3" fmla="*/ 8 h 10"/>
                <a:gd name="T4" fmla="*/ 10 w 13"/>
                <a:gd name="T5" fmla="*/ 0 h 10"/>
                <a:gd name="T6" fmla="*/ 0 w 13"/>
                <a:gd name="T7" fmla="*/ 5 h 10"/>
                <a:gd name="T8" fmla="*/ 3 w 13"/>
                <a:gd name="T9" fmla="*/ 10 h 10"/>
                <a:gd name="T10" fmla="*/ 3 w 13"/>
                <a:gd name="T11" fmla="*/ 10 h 10"/>
                <a:gd name="T12" fmla="*/ 3 w 13"/>
                <a:gd name="T13" fmla="*/ 10 h 10"/>
                <a:gd name="T14" fmla="*/ 3 w 13"/>
                <a:gd name="T15" fmla="*/ 10 h 10"/>
                <a:gd name="T16" fmla="*/ 3 w 13"/>
                <a:gd name="T17" fmla="*/ 10 h 10"/>
                <a:gd name="T18" fmla="*/ 13 w 13"/>
                <a:gd name="T1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0">
                  <a:moveTo>
                    <a:pt x="13" y="8"/>
                  </a:moveTo>
                  <a:lnTo>
                    <a:pt x="13" y="8"/>
                  </a:lnTo>
                  <a:lnTo>
                    <a:pt x="10" y="0"/>
                  </a:lnTo>
                  <a:lnTo>
                    <a:pt x="0" y="5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13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501" name="Freeform 165"/>
            <p:cNvSpPr>
              <a:spLocks/>
            </p:cNvSpPr>
            <p:nvPr/>
          </p:nvSpPr>
          <p:spPr bwMode="auto">
            <a:xfrm>
              <a:off x="4874" y="718"/>
              <a:ext cx="12" cy="12"/>
            </a:xfrm>
            <a:custGeom>
              <a:avLst/>
              <a:gdLst>
                <a:gd name="T0" fmla="*/ 12 w 12"/>
                <a:gd name="T1" fmla="*/ 5 h 7"/>
                <a:gd name="T2" fmla="*/ 12 w 12"/>
                <a:gd name="T3" fmla="*/ 5 h 7"/>
                <a:gd name="T4" fmla="*/ 10 w 12"/>
                <a:gd name="T5" fmla="*/ 0 h 7"/>
                <a:gd name="T6" fmla="*/ 0 w 12"/>
                <a:gd name="T7" fmla="*/ 2 h 7"/>
                <a:gd name="T8" fmla="*/ 2 w 12"/>
                <a:gd name="T9" fmla="*/ 7 h 7"/>
                <a:gd name="T10" fmla="*/ 2 w 12"/>
                <a:gd name="T11" fmla="*/ 7 h 7"/>
                <a:gd name="T12" fmla="*/ 2 w 12"/>
                <a:gd name="T13" fmla="*/ 7 h 7"/>
                <a:gd name="T14" fmla="*/ 2 w 12"/>
                <a:gd name="T15" fmla="*/ 7 h 7"/>
                <a:gd name="T16" fmla="*/ 2 w 12"/>
                <a:gd name="T17" fmla="*/ 7 h 7"/>
                <a:gd name="T18" fmla="*/ 12 w 12"/>
                <a:gd name="T1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7">
                  <a:moveTo>
                    <a:pt x="12" y="5"/>
                  </a:moveTo>
                  <a:lnTo>
                    <a:pt x="12" y="5"/>
                  </a:lnTo>
                  <a:lnTo>
                    <a:pt x="10" y="0"/>
                  </a:lnTo>
                  <a:lnTo>
                    <a:pt x="0" y="2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502" name="Freeform 166"/>
            <p:cNvSpPr>
              <a:spLocks/>
            </p:cNvSpPr>
            <p:nvPr/>
          </p:nvSpPr>
          <p:spPr bwMode="auto">
            <a:xfrm>
              <a:off x="4876" y="727"/>
              <a:ext cx="13" cy="16"/>
            </a:xfrm>
            <a:custGeom>
              <a:avLst/>
              <a:gdLst>
                <a:gd name="T0" fmla="*/ 13 w 13"/>
                <a:gd name="T1" fmla="*/ 5 h 10"/>
                <a:gd name="T2" fmla="*/ 13 w 13"/>
                <a:gd name="T3" fmla="*/ 5 h 10"/>
                <a:gd name="T4" fmla="*/ 10 w 13"/>
                <a:gd name="T5" fmla="*/ 0 h 10"/>
                <a:gd name="T6" fmla="*/ 0 w 13"/>
                <a:gd name="T7" fmla="*/ 2 h 10"/>
                <a:gd name="T8" fmla="*/ 3 w 13"/>
                <a:gd name="T9" fmla="*/ 10 h 10"/>
                <a:gd name="T10" fmla="*/ 3 w 13"/>
                <a:gd name="T11" fmla="*/ 10 h 10"/>
                <a:gd name="T12" fmla="*/ 3 w 13"/>
                <a:gd name="T13" fmla="*/ 10 h 10"/>
                <a:gd name="T14" fmla="*/ 3 w 13"/>
                <a:gd name="T15" fmla="*/ 10 h 10"/>
                <a:gd name="T16" fmla="*/ 3 w 13"/>
                <a:gd name="T17" fmla="*/ 10 h 10"/>
                <a:gd name="T18" fmla="*/ 13 w 13"/>
                <a:gd name="T1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0">
                  <a:moveTo>
                    <a:pt x="13" y="5"/>
                  </a:moveTo>
                  <a:lnTo>
                    <a:pt x="13" y="5"/>
                  </a:lnTo>
                  <a:lnTo>
                    <a:pt x="10" y="0"/>
                  </a:lnTo>
                  <a:lnTo>
                    <a:pt x="0" y="2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13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503" name="Freeform 167"/>
            <p:cNvSpPr>
              <a:spLocks/>
            </p:cNvSpPr>
            <p:nvPr/>
          </p:nvSpPr>
          <p:spPr bwMode="auto">
            <a:xfrm>
              <a:off x="4879" y="735"/>
              <a:ext cx="12" cy="15"/>
            </a:xfrm>
            <a:custGeom>
              <a:avLst/>
              <a:gdLst>
                <a:gd name="T0" fmla="*/ 12 w 12"/>
                <a:gd name="T1" fmla="*/ 5 h 9"/>
                <a:gd name="T2" fmla="*/ 12 w 12"/>
                <a:gd name="T3" fmla="*/ 5 h 9"/>
                <a:gd name="T4" fmla="*/ 10 w 12"/>
                <a:gd name="T5" fmla="*/ 0 h 9"/>
                <a:gd name="T6" fmla="*/ 0 w 12"/>
                <a:gd name="T7" fmla="*/ 5 h 9"/>
                <a:gd name="T8" fmla="*/ 2 w 12"/>
                <a:gd name="T9" fmla="*/ 9 h 9"/>
                <a:gd name="T10" fmla="*/ 2 w 12"/>
                <a:gd name="T11" fmla="*/ 9 h 9"/>
                <a:gd name="T12" fmla="*/ 12 w 12"/>
                <a:gd name="T1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9">
                  <a:moveTo>
                    <a:pt x="12" y="5"/>
                  </a:moveTo>
                  <a:lnTo>
                    <a:pt x="12" y="5"/>
                  </a:lnTo>
                  <a:lnTo>
                    <a:pt x="10" y="0"/>
                  </a:lnTo>
                  <a:lnTo>
                    <a:pt x="0" y="5"/>
                  </a:lnTo>
                  <a:lnTo>
                    <a:pt x="2" y="9"/>
                  </a:lnTo>
                  <a:lnTo>
                    <a:pt x="2" y="9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504" name="Freeform 168"/>
            <p:cNvSpPr>
              <a:spLocks/>
            </p:cNvSpPr>
            <p:nvPr/>
          </p:nvSpPr>
          <p:spPr bwMode="auto">
            <a:xfrm>
              <a:off x="4881" y="743"/>
              <a:ext cx="13" cy="20"/>
            </a:xfrm>
            <a:custGeom>
              <a:avLst/>
              <a:gdLst>
                <a:gd name="T0" fmla="*/ 13 w 13"/>
                <a:gd name="T1" fmla="*/ 4 h 12"/>
                <a:gd name="T2" fmla="*/ 13 w 13"/>
                <a:gd name="T3" fmla="*/ 7 h 12"/>
                <a:gd name="T4" fmla="*/ 10 w 13"/>
                <a:gd name="T5" fmla="*/ 0 h 12"/>
                <a:gd name="T6" fmla="*/ 0 w 13"/>
                <a:gd name="T7" fmla="*/ 4 h 12"/>
                <a:gd name="T8" fmla="*/ 3 w 13"/>
                <a:gd name="T9" fmla="*/ 12 h 12"/>
                <a:gd name="T10" fmla="*/ 3 w 13"/>
                <a:gd name="T11" fmla="*/ 12 h 12"/>
                <a:gd name="T12" fmla="*/ 3 w 13"/>
                <a:gd name="T13" fmla="*/ 12 h 12"/>
                <a:gd name="T14" fmla="*/ 3 w 13"/>
                <a:gd name="T15" fmla="*/ 12 h 12"/>
                <a:gd name="T16" fmla="*/ 3 w 13"/>
                <a:gd name="T17" fmla="*/ 12 h 12"/>
                <a:gd name="T18" fmla="*/ 13 w 13"/>
                <a:gd name="T1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2">
                  <a:moveTo>
                    <a:pt x="13" y="4"/>
                  </a:moveTo>
                  <a:lnTo>
                    <a:pt x="13" y="7"/>
                  </a:lnTo>
                  <a:lnTo>
                    <a:pt x="10" y="0"/>
                  </a:lnTo>
                  <a:lnTo>
                    <a:pt x="0" y="4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13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505" name="Freeform 169"/>
            <p:cNvSpPr>
              <a:spLocks/>
            </p:cNvSpPr>
            <p:nvPr/>
          </p:nvSpPr>
          <p:spPr bwMode="auto">
            <a:xfrm>
              <a:off x="4884" y="750"/>
              <a:ext cx="12" cy="21"/>
            </a:xfrm>
            <a:custGeom>
              <a:avLst/>
              <a:gdLst>
                <a:gd name="T0" fmla="*/ 12 w 12"/>
                <a:gd name="T1" fmla="*/ 8 h 13"/>
                <a:gd name="T2" fmla="*/ 12 w 12"/>
                <a:gd name="T3" fmla="*/ 8 h 13"/>
                <a:gd name="T4" fmla="*/ 10 w 12"/>
                <a:gd name="T5" fmla="*/ 0 h 13"/>
                <a:gd name="T6" fmla="*/ 0 w 12"/>
                <a:gd name="T7" fmla="*/ 8 h 13"/>
                <a:gd name="T8" fmla="*/ 5 w 12"/>
                <a:gd name="T9" fmla="*/ 13 h 13"/>
                <a:gd name="T10" fmla="*/ 5 w 12"/>
                <a:gd name="T11" fmla="*/ 13 h 13"/>
                <a:gd name="T12" fmla="*/ 12 w 12"/>
                <a:gd name="T13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3">
                  <a:moveTo>
                    <a:pt x="12" y="8"/>
                  </a:moveTo>
                  <a:lnTo>
                    <a:pt x="12" y="8"/>
                  </a:lnTo>
                  <a:lnTo>
                    <a:pt x="10" y="0"/>
                  </a:lnTo>
                  <a:lnTo>
                    <a:pt x="0" y="8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506" name="Freeform 170"/>
            <p:cNvSpPr>
              <a:spLocks/>
            </p:cNvSpPr>
            <p:nvPr/>
          </p:nvSpPr>
          <p:spPr bwMode="auto">
            <a:xfrm>
              <a:off x="4889" y="763"/>
              <a:ext cx="12" cy="16"/>
            </a:xfrm>
            <a:custGeom>
              <a:avLst/>
              <a:gdLst>
                <a:gd name="T0" fmla="*/ 7 w 12"/>
                <a:gd name="T1" fmla="*/ 7 h 10"/>
                <a:gd name="T2" fmla="*/ 12 w 12"/>
                <a:gd name="T3" fmla="*/ 5 h 10"/>
                <a:gd name="T4" fmla="*/ 7 w 12"/>
                <a:gd name="T5" fmla="*/ 0 h 10"/>
                <a:gd name="T6" fmla="*/ 0 w 12"/>
                <a:gd name="T7" fmla="*/ 5 h 10"/>
                <a:gd name="T8" fmla="*/ 2 w 12"/>
                <a:gd name="T9" fmla="*/ 10 h 10"/>
                <a:gd name="T10" fmla="*/ 7 w 12"/>
                <a:gd name="T11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0">
                  <a:moveTo>
                    <a:pt x="7" y="7"/>
                  </a:moveTo>
                  <a:lnTo>
                    <a:pt x="12" y="5"/>
                  </a:lnTo>
                  <a:lnTo>
                    <a:pt x="7" y="0"/>
                  </a:lnTo>
                  <a:lnTo>
                    <a:pt x="0" y="5"/>
                  </a:lnTo>
                  <a:lnTo>
                    <a:pt x="2" y="10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507" name="Freeform 171"/>
            <p:cNvSpPr>
              <a:spLocks/>
            </p:cNvSpPr>
            <p:nvPr/>
          </p:nvSpPr>
          <p:spPr bwMode="auto">
            <a:xfrm>
              <a:off x="4901" y="727"/>
              <a:ext cx="17" cy="31"/>
            </a:xfrm>
            <a:custGeom>
              <a:avLst/>
              <a:gdLst>
                <a:gd name="T0" fmla="*/ 0 w 17"/>
                <a:gd name="T1" fmla="*/ 7 h 19"/>
                <a:gd name="T2" fmla="*/ 0 w 17"/>
                <a:gd name="T3" fmla="*/ 7 h 19"/>
                <a:gd name="T4" fmla="*/ 7 w 17"/>
                <a:gd name="T5" fmla="*/ 19 h 19"/>
                <a:gd name="T6" fmla="*/ 17 w 17"/>
                <a:gd name="T7" fmla="*/ 12 h 19"/>
                <a:gd name="T8" fmla="*/ 7 w 17"/>
                <a:gd name="T9" fmla="*/ 0 h 19"/>
                <a:gd name="T10" fmla="*/ 7 w 17"/>
                <a:gd name="T11" fmla="*/ 2 h 19"/>
                <a:gd name="T12" fmla="*/ 0 w 17"/>
                <a:gd name="T13" fmla="*/ 7 h 19"/>
                <a:gd name="T14" fmla="*/ 0 w 17"/>
                <a:gd name="T15" fmla="*/ 7 h 19"/>
                <a:gd name="T16" fmla="*/ 0 w 17"/>
                <a:gd name="T17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9">
                  <a:moveTo>
                    <a:pt x="0" y="7"/>
                  </a:moveTo>
                  <a:lnTo>
                    <a:pt x="0" y="7"/>
                  </a:lnTo>
                  <a:lnTo>
                    <a:pt x="7" y="19"/>
                  </a:lnTo>
                  <a:lnTo>
                    <a:pt x="17" y="12"/>
                  </a:lnTo>
                  <a:lnTo>
                    <a:pt x="7" y="0"/>
                  </a:lnTo>
                  <a:lnTo>
                    <a:pt x="7" y="2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508" name="Freeform 172"/>
            <p:cNvSpPr>
              <a:spLocks/>
            </p:cNvSpPr>
            <p:nvPr/>
          </p:nvSpPr>
          <p:spPr bwMode="auto">
            <a:xfrm>
              <a:off x="4894" y="713"/>
              <a:ext cx="14" cy="25"/>
            </a:xfrm>
            <a:custGeom>
              <a:avLst/>
              <a:gdLst>
                <a:gd name="T0" fmla="*/ 0 w 14"/>
                <a:gd name="T1" fmla="*/ 5 h 15"/>
                <a:gd name="T2" fmla="*/ 0 w 14"/>
                <a:gd name="T3" fmla="*/ 5 h 15"/>
                <a:gd name="T4" fmla="*/ 7 w 14"/>
                <a:gd name="T5" fmla="*/ 15 h 15"/>
                <a:gd name="T6" fmla="*/ 14 w 14"/>
                <a:gd name="T7" fmla="*/ 10 h 15"/>
                <a:gd name="T8" fmla="*/ 9 w 14"/>
                <a:gd name="T9" fmla="*/ 0 h 15"/>
                <a:gd name="T10" fmla="*/ 9 w 14"/>
                <a:gd name="T11" fmla="*/ 0 h 15"/>
                <a:gd name="T12" fmla="*/ 0 w 14"/>
                <a:gd name="T13" fmla="*/ 5 h 15"/>
                <a:gd name="T14" fmla="*/ 0 w 14"/>
                <a:gd name="T15" fmla="*/ 5 h 15"/>
                <a:gd name="T16" fmla="*/ 0 w 14"/>
                <a:gd name="T17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5">
                  <a:moveTo>
                    <a:pt x="0" y="5"/>
                  </a:moveTo>
                  <a:lnTo>
                    <a:pt x="0" y="5"/>
                  </a:lnTo>
                  <a:lnTo>
                    <a:pt x="7" y="15"/>
                  </a:lnTo>
                  <a:lnTo>
                    <a:pt x="14" y="10"/>
                  </a:lnTo>
                  <a:lnTo>
                    <a:pt x="9" y="0"/>
                  </a:lnTo>
                  <a:lnTo>
                    <a:pt x="9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509" name="Freeform 173"/>
            <p:cNvSpPr>
              <a:spLocks/>
            </p:cNvSpPr>
            <p:nvPr/>
          </p:nvSpPr>
          <p:spPr bwMode="auto">
            <a:xfrm>
              <a:off x="4889" y="693"/>
              <a:ext cx="14" cy="29"/>
            </a:xfrm>
            <a:custGeom>
              <a:avLst/>
              <a:gdLst>
                <a:gd name="T0" fmla="*/ 0 w 14"/>
                <a:gd name="T1" fmla="*/ 5 h 17"/>
                <a:gd name="T2" fmla="*/ 0 w 14"/>
                <a:gd name="T3" fmla="*/ 5 h 17"/>
                <a:gd name="T4" fmla="*/ 5 w 14"/>
                <a:gd name="T5" fmla="*/ 17 h 17"/>
                <a:gd name="T6" fmla="*/ 14 w 14"/>
                <a:gd name="T7" fmla="*/ 12 h 17"/>
                <a:gd name="T8" fmla="*/ 9 w 14"/>
                <a:gd name="T9" fmla="*/ 0 h 17"/>
                <a:gd name="T10" fmla="*/ 9 w 14"/>
                <a:gd name="T11" fmla="*/ 2 h 17"/>
                <a:gd name="T12" fmla="*/ 0 w 14"/>
                <a:gd name="T13" fmla="*/ 5 h 17"/>
                <a:gd name="T14" fmla="*/ 0 w 14"/>
                <a:gd name="T15" fmla="*/ 5 h 17"/>
                <a:gd name="T16" fmla="*/ 0 w 14"/>
                <a:gd name="T17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7">
                  <a:moveTo>
                    <a:pt x="0" y="5"/>
                  </a:moveTo>
                  <a:lnTo>
                    <a:pt x="0" y="5"/>
                  </a:lnTo>
                  <a:lnTo>
                    <a:pt x="5" y="17"/>
                  </a:lnTo>
                  <a:lnTo>
                    <a:pt x="14" y="12"/>
                  </a:lnTo>
                  <a:lnTo>
                    <a:pt x="9" y="0"/>
                  </a:lnTo>
                  <a:lnTo>
                    <a:pt x="9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510" name="Freeform 174"/>
            <p:cNvSpPr>
              <a:spLocks/>
            </p:cNvSpPr>
            <p:nvPr/>
          </p:nvSpPr>
          <p:spPr bwMode="auto">
            <a:xfrm>
              <a:off x="4886" y="677"/>
              <a:ext cx="12" cy="25"/>
            </a:xfrm>
            <a:custGeom>
              <a:avLst/>
              <a:gdLst>
                <a:gd name="T0" fmla="*/ 0 w 12"/>
                <a:gd name="T1" fmla="*/ 3 h 15"/>
                <a:gd name="T2" fmla="*/ 0 w 12"/>
                <a:gd name="T3" fmla="*/ 5 h 15"/>
                <a:gd name="T4" fmla="*/ 3 w 12"/>
                <a:gd name="T5" fmla="*/ 15 h 15"/>
                <a:gd name="T6" fmla="*/ 12 w 12"/>
                <a:gd name="T7" fmla="*/ 12 h 15"/>
                <a:gd name="T8" fmla="*/ 10 w 12"/>
                <a:gd name="T9" fmla="*/ 0 h 15"/>
                <a:gd name="T10" fmla="*/ 10 w 12"/>
                <a:gd name="T11" fmla="*/ 3 h 15"/>
                <a:gd name="T12" fmla="*/ 0 w 12"/>
                <a:gd name="T13" fmla="*/ 3 h 15"/>
                <a:gd name="T14" fmla="*/ 0 w 12"/>
                <a:gd name="T15" fmla="*/ 5 h 15"/>
                <a:gd name="T16" fmla="*/ 0 w 12"/>
                <a:gd name="T17" fmla="*/ 5 h 15"/>
                <a:gd name="T18" fmla="*/ 0 w 12"/>
                <a:gd name="T1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5">
                  <a:moveTo>
                    <a:pt x="0" y="3"/>
                  </a:moveTo>
                  <a:lnTo>
                    <a:pt x="0" y="5"/>
                  </a:lnTo>
                  <a:lnTo>
                    <a:pt x="3" y="15"/>
                  </a:lnTo>
                  <a:lnTo>
                    <a:pt x="12" y="12"/>
                  </a:lnTo>
                  <a:lnTo>
                    <a:pt x="10" y="0"/>
                  </a:lnTo>
                  <a:lnTo>
                    <a:pt x="10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511" name="Freeform 175"/>
            <p:cNvSpPr>
              <a:spLocks/>
            </p:cNvSpPr>
            <p:nvPr/>
          </p:nvSpPr>
          <p:spPr bwMode="auto">
            <a:xfrm>
              <a:off x="4884" y="665"/>
              <a:ext cx="12" cy="17"/>
            </a:xfrm>
            <a:custGeom>
              <a:avLst/>
              <a:gdLst>
                <a:gd name="T0" fmla="*/ 0 w 12"/>
                <a:gd name="T1" fmla="*/ 0 h 10"/>
                <a:gd name="T2" fmla="*/ 0 w 12"/>
                <a:gd name="T3" fmla="*/ 0 h 10"/>
                <a:gd name="T4" fmla="*/ 2 w 12"/>
                <a:gd name="T5" fmla="*/ 10 h 10"/>
                <a:gd name="T6" fmla="*/ 12 w 12"/>
                <a:gd name="T7" fmla="*/ 10 h 10"/>
                <a:gd name="T8" fmla="*/ 10 w 12"/>
                <a:gd name="T9" fmla="*/ 0 h 10"/>
                <a:gd name="T10" fmla="*/ 10 w 12"/>
                <a:gd name="T11" fmla="*/ 0 h 10"/>
                <a:gd name="T12" fmla="*/ 0 w 12"/>
                <a:gd name="T13" fmla="*/ 0 h 10"/>
                <a:gd name="T14" fmla="*/ 0 w 12"/>
                <a:gd name="T15" fmla="*/ 0 h 10"/>
                <a:gd name="T16" fmla="*/ 0 w 12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lnTo>
                    <a:pt x="0" y="0"/>
                  </a:lnTo>
                  <a:lnTo>
                    <a:pt x="2" y="10"/>
                  </a:lnTo>
                  <a:lnTo>
                    <a:pt x="12" y="1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512" name="Freeform 176"/>
            <p:cNvSpPr>
              <a:spLocks/>
            </p:cNvSpPr>
            <p:nvPr/>
          </p:nvSpPr>
          <p:spPr bwMode="auto">
            <a:xfrm>
              <a:off x="4884" y="649"/>
              <a:ext cx="10" cy="16"/>
            </a:xfrm>
            <a:custGeom>
              <a:avLst/>
              <a:gdLst>
                <a:gd name="T0" fmla="*/ 0 w 10"/>
                <a:gd name="T1" fmla="*/ 0 h 10"/>
                <a:gd name="T2" fmla="*/ 0 w 10"/>
                <a:gd name="T3" fmla="*/ 0 h 10"/>
                <a:gd name="T4" fmla="*/ 0 w 10"/>
                <a:gd name="T5" fmla="*/ 10 h 10"/>
                <a:gd name="T6" fmla="*/ 10 w 10"/>
                <a:gd name="T7" fmla="*/ 10 h 10"/>
                <a:gd name="T8" fmla="*/ 10 w 10"/>
                <a:gd name="T9" fmla="*/ 0 h 10"/>
                <a:gd name="T10" fmla="*/ 10 w 10"/>
                <a:gd name="T11" fmla="*/ 0 h 10"/>
                <a:gd name="T12" fmla="*/ 0 w 10"/>
                <a:gd name="T13" fmla="*/ 0 h 10"/>
                <a:gd name="T14" fmla="*/ 0 w 10"/>
                <a:gd name="T15" fmla="*/ 0 h 10"/>
                <a:gd name="T16" fmla="*/ 0 w 10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513" name="Freeform 177"/>
            <p:cNvSpPr>
              <a:spLocks/>
            </p:cNvSpPr>
            <p:nvPr/>
          </p:nvSpPr>
          <p:spPr bwMode="auto">
            <a:xfrm>
              <a:off x="4881" y="629"/>
              <a:ext cx="13" cy="20"/>
            </a:xfrm>
            <a:custGeom>
              <a:avLst/>
              <a:gdLst>
                <a:gd name="T0" fmla="*/ 0 w 13"/>
                <a:gd name="T1" fmla="*/ 2 h 12"/>
                <a:gd name="T2" fmla="*/ 0 w 13"/>
                <a:gd name="T3" fmla="*/ 2 h 12"/>
                <a:gd name="T4" fmla="*/ 3 w 13"/>
                <a:gd name="T5" fmla="*/ 12 h 12"/>
                <a:gd name="T6" fmla="*/ 13 w 13"/>
                <a:gd name="T7" fmla="*/ 12 h 12"/>
                <a:gd name="T8" fmla="*/ 13 w 13"/>
                <a:gd name="T9" fmla="*/ 0 h 12"/>
                <a:gd name="T10" fmla="*/ 13 w 13"/>
                <a:gd name="T11" fmla="*/ 2 h 12"/>
                <a:gd name="T12" fmla="*/ 0 w 13"/>
                <a:gd name="T13" fmla="*/ 2 h 12"/>
                <a:gd name="T14" fmla="*/ 0 w 13"/>
                <a:gd name="T15" fmla="*/ 2 h 12"/>
                <a:gd name="T16" fmla="*/ 0 w 13"/>
                <a:gd name="T17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2">
                  <a:moveTo>
                    <a:pt x="0" y="2"/>
                  </a:moveTo>
                  <a:lnTo>
                    <a:pt x="0" y="2"/>
                  </a:lnTo>
                  <a:lnTo>
                    <a:pt x="3" y="12"/>
                  </a:lnTo>
                  <a:lnTo>
                    <a:pt x="13" y="12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514" name="Freeform 178"/>
            <p:cNvSpPr>
              <a:spLocks/>
            </p:cNvSpPr>
            <p:nvPr/>
          </p:nvSpPr>
          <p:spPr bwMode="auto">
            <a:xfrm>
              <a:off x="4881" y="571"/>
              <a:ext cx="13" cy="61"/>
            </a:xfrm>
            <a:custGeom>
              <a:avLst/>
              <a:gdLst>
                <a:gd name="T0" fmla="*/ 10 w 13"/>
                <a:gd name="T1" fmla="*/ 27 h 37"/>
                <a:gd name="T2" fmla="*/ 0 w 13"/>
                <a:gd name="T3" fmla="*/ 27 h 37"/>
                <a:gd name="T4" fmla="*/ 0 w 13"/>
                <a:gd name="T5" fmla="*/ 37 h 37"/>
                <a:gd name="T6" fmla="*/ 13 w 13"/>
                <a:gd name="T7" fmla="*/ 37 h 37"/>
                <a:gd name="T8" fmla="*/ 10 w 13"/>
                <a:gd name="T9" fmla="*/ 27 h 37"/>
                <a:gd name="T10" fmla="*/ 0 w 13"/>
                <a:gd name="T11" fmla="*/ 25 h 37"/>
                <a:gd name="T12" fmla="*/ 10 w 13"/>
                <a:gd name="T13" fmla="*/ 27 h 37"/>
                <a:gd name="T14" fmla="*/ 10 w 13"/>
                <a:gd name="T15" fmla="*/ 0 h 37"/>
                <a:gd name="T16" fmla="*/ 0 w 13"/>
                <a:gd name="T17" fmla="*/ 25 h 37"/>
                <a:gd name="T18" fmla="*/ 10 w 13"/>
                <a:gd name="T19" fmla="*/ 2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37">
                  <a:moveTo>
                    <a:pt x="10" y="27"/>
                  </a:moveTo>
                  <a:lnTo>
                    <a:pt x="0" y="27"/>
                  </a:lnTo>
                  <a:lnTo>
                    <a:pt x="0" y="37"/>
                  </a:lnTo>
                  <a:lnTo>
                    <a:pt x="13" y="37"/>
                  </a:lnTo>
                  <a:lnTo>
                    <a:pt x="10" y="27"/>
                  </a:lnTo>
                  <a:lnTo>
                    <a:pt x="0" y="25"/>
                  </a:lnTo>
                  <a:lnTo>
                    <a:pt x="10" y="27"/>
                  </a:lnTo>
                  <a:lnTo>
                    <a:pt x="10" y="0"/>
                  </a:lnTo>
                  <a:lnTo>
                    <a:pt x="0" y="25"/>
                  </a:lnTo>
                  <a:lnTo>
                    <a:pt x="10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515" name="Freeform 179"/>
            <p:cNvSpPr>
              <a:spLocks/>
            </p:cNvSpPr>
            <p:nvPr/>
          </p:nvSpPr>
          <p:spPr bwMode="auto">
            <a:xfrm>
              <a:off x="4879" y="612"/>
              <a:ext cx="12" cy="17"/>
            </a:xfrm>
            <a:custGeom>
              <a:avLst/>
              <a:gdLst>
                <a:gd name="T0" fmla="*/ 12 w 12"/>
                <a:gd name="T1" fmla="*/ 10 h 10"/>
                <a:gd name="T2" fmla="*/ 12 w 12"/>
                <a:gd name="T3" fmla="*/ 10 h 10"/>
                <a:gd name="T4" fmla="*/ 12 w 12"/>
                <a:gd name="T5" fmla="*/ 2 h 10"/>
                <a:gd name="T6" fmla="*/ 2 w 12"/>
                <a:gd name="T7" fmla="*/ 0 h 10"/>
                <a:gd name="T8" fmla="*/ 0 w 12"/>
                <a:gd name="T9" fmla="*/ 5 h 10"/>
                <a:gd name="T10" fmla="*/ 0 w 12"/>
                <a:gd name="T11" fmla="*/ 5 h 10"/>
                <a:gd name="T12" fmla="*/ 0 w 12"/>
                <a:gd name="T13" fmla="*/ 5 h 10"/>
                <a:gd name="T14" fmla="*/ 0 w 12"/>
                <a:gd name="T15" fmla="*/ 5 h 10"/>
                <a:gd name="T16" fmla="*/ 0 w 12"/>
                <a:gd name="T17" fmla="*/ 5 h 10"/>
                <a:gd name="T18" fmla="*/ 12 w 12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0">
                  <a:moveTo>
                    <a:pt x="12" y="10"/>
                  </a:moveTo>
                  <a:lnTo>
                    <a:pt x="12" y="10"/>
                  </a:lnTo>
                  <a:lnTo>
                    <a:pt x="12" y="2"/>
                  </a:lnTo>
                  <a:lnTo>
                    <a:pt x="2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516" name="Freeform 180"/>
            <p:cNvSpPr>
              <a:spLocks/>
            </p:cNvSpPr>
            <p:nvPr/>
          </p:nvSpPr>
          <p:spPr bwMode="auto">
            <a:xfrm>
              <a:off x="4879" y="621"/>
              <a:ext cx="12" cy="15"/>
            </a:xfrm>
            <a:custGeom>
              <a:avLst/>
              <a:gdLst>
                <a:gd name="T0" fmla="*/ 10 w 12"/>
                <a:gd name="T1" fmla="*/ 9 h 9"/>
                <a:gd name="T2" fmla="*/ 10 w 12"/>
                <a:gd name="T3" fmla="*/ 9 h 9"/>
                <a:gd name="T4" fmla="*/ 12 w 12"/>
                <a:gd name="T5" fmla="*/ 5 h 9"/>
                <a:gd name="T6" fmla="*/ 0 w 12"/>
                <a:gd name="T7" fmla="*/ 0 h 9"/>
                <a:gd name="T8" fmla="*/ 0 w 12"/>
                <a:gd name="T9" fmla="*/ 7 h 9"/>
                <a:gd name="T10" fmla="*/ 0 w 12"/>
                <a:gd name="T11" fmla="*/ 7 h 9"/>
                <a:gd name="T12" fmla="*/ 0 w 12"/>
                <a:gd name="T13" fmla="*/ 7 h 9"/>
                <a:gd name="T14" fmla="*/ 0 w 12"/>
                <a:gd name="T15" fmla="*/ 7 h 9"/>
                <a:gd name="T16" fmla="*/ 0 w 12"/>
                <a:gd name="T17" fmla="*/ 7 h 9"/>
                <a:gd name="T18" fmla="*/ 10 w 12"/>
                <a:gd name="T1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">
                  <a:moveTo>
                    <a:pt x="10" y="9"/>
                  </a:moveTo>
                  <a:lnTo>
                    <a:pt x="10" y="9"/>
                  </a:lnTo>
                  <a:lnTo>
                    <a:pt x="12" y="5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517" name="Freeform 181"/>
            <p:cNvSpPr>
              <a:spLocks/>
            </p:cNvSpPr>
            <p:nvPr/>
          </p:nvSpPr>
          <p:spPr bwMode="auto">
            <a:xfrm>
              <a:off x="4876" y="632"/>
              <a:ext cx="13" cy="12"/>
            </a:xfrm>
            <a:custGeom>
              <a:avLst/>
              <a:gdLst>
                <a:gd name="T0" fmla="*/ 13 w 13"/>
                <a:gd name="T1" fmla="*/ 7 h 7"/>
                <a:gd name="T2" fmla="*/ 13 w 13"/>
                <a:gd name="T3" fmla="*/ 7 h 7"/>
                <a:gd name="T4" fmla="*/ 13 w 13"/>
                <a:gd name="T5" fmla="*/ 2 h 7"/>
                <a:gd name="T6" fmla="*/ 3 w 13"/>
                <a:gd name="T7" fmla="*/ 0 h 7"/>
                <a:gd name="T8" fmla="*/ 0 w 13"/>
                <a:gd name="T9" fmla="*/ 7 h 7"/>
                <a:gd name="T10" fmla="*/ 0 w 13"/>
                <a:gd name="T11" fmla="*/ 7 h 7"/>
                <a:gd name="T12" fmla="*/ 0 w 13"/>
                <a:gd name="T13" fmla="*/ 7 h 7"/>
                <a:gd name="T14" fmla="*/ 0 w 13"/>
                <a:gd name="T15" fmla="*/ 7 h 7"/>
                <a:gd name="T16" fmla="*/ 0 w 13"/>
                <a:gd name="T17" fmla="*/ 7 h 7"/>
                <a:gd name="T18" fmla="*/ 13 w 13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7">
                  <a:moveTo>
                    <a:pt x="13" y="7"/>
                  </a:moveTo>
                  <a:lnTo>
                    <a:pt x="13" y="7"/>
                  </a:lnTo>
                  <a:lnTo>
                    <a:pt x="13" y="2"/>
                  </a:lnTo>
                  <a:lnTo>
                    <a:pt x="3" y="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3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518" name="Freeform 182"/>
            <p:cNvSpPr>
              <a:spLocks/>
            </p:cNvSpPr>
            <p:nvPr/>
          </p:nvSpPr>
          <p:spPr bwMode="auto">
            <a:xfrm>
              <a:off x="4876" y="644"/>
              <a:ext cx="13" cy="13"/>
            </a:xfrm>
            <a:custGeom>
              <a:avLst/>
              <a:gdLst>
                <a:gd name="T0" fmla="*/ 10 w 13"/>
                <a:gd name="T1" fmla="*/ 8 h 8"/>
                <a:gd name="T2" fmla="*/ 10 w 13"/>
                <a:gd name="T3" fmla="*/ 8 h 8"/>
                <a:gd name="T4" fmla="*/ 13 w 13"/>
                <a:gd name="T5" fmla="*/ 0 h 8"/>
                <a:gd name="T6" fmla="*/ 0 w 13"/>
                <a:gd name="T7" fmla="*/ 0 h 8"/>
                <a:gd name="T8" fmla="*/ 0 w 13"/>
                <a:gd name="T9" fmla="*/ 5 h 8"/>
                <a:gd name="T10" fmla="*/ 0 w 13"/>
                <a:gd name="T11" fmla="*/ 8 h 8"/>
                <a:gd name="T12" fmla="*/ 0 w 13"/>
                <a:gd name="T13" fmla="*/ 5 h 8"/>
                <a:gd name="T14" fmla="*/ 0 w 13"/>
                <a:gd name="T15" fmla="*/ 8 h 8"/>
                <a:gd name="T16" fmla="*/ 0 w 13"/>
                <a:gd name="T17" fmla="*/ 8 h 8"/>
                <a:gd name="T18" fmla="*/ 10 w 13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8">
                  <a:moveTo>
                    <a:pt x="10" y="8"/>
                  </a:moveTo>
                  <a:lnTo>
                    <a:pt x="10" y="8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519" name="Freeform 183"/>
            <p:cNvSpPr>
              <a:spLocks/>
            </p:cNvSpPr>
            <p:nvPr/>
          </p:nvSpPr>
          <p:spPr bwMode="auto">
            <a:xfrm>
              <a:off x="4876" y="657"/>
              <a:ext cx="10" cy="8"/>
            </a:xfrm>
            <a:custGeom>
              <a:avLst/>
              <a:gdLst>
                <a:gd name="T0" fmla="*/ 10 w 10"/>
                <a:gd name="T1" fmla="*/ 5 h 5"/>
                <a:gd name="T2" fmla="*/ 10 w 10"/>
                <a:gd name="T3" fmla="*/ 5 h 5"/>
                <a:gd name="T4" fmla="*/ 10 w 10"/>
                <a:gd name="T5" fmla="*/ 0 h 5"/>
                <a:gd name="T6" fmla="*/ 0 w 10"/>
                <a:gd name="T7" fmla="*/ 0 h 5"/>
                <a:gd name="T8" fmla="*/ 0 w 10"/>
                <a:gd name="T9" fmla="*/ 5 h 5"/>
                <a:gd name="T10" fmla="*/ 0 w 10"/>
                <a:gd name="T11" fmla="*/ 5 h 5"/>
                <a:gd name="T12" fmla="*/ 0 w 10"/>
                <a:gd name="T13" fmla="*/ 5 h 5"/>
                <a:gd name="T14" fmla="*/ 0 w 10"/>
                <a:gd name="T15" fmla="*/ 5 h 5"/>
                <a:gd name="T16" fmla="*/ 0 w 10"/>
                <a:gd name="T17" fmla="*/ 5 h 5"/>
                <a:gd name="T18" fmla="*/ 10 w 10"/>
                <a:gd name="T1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5">
                  <a:moveTo>
                    <a:pt x="10" y="5"/>
                  </a:moveTo>
                  <a:lnTo>
                    <a:pt x="10" y="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520" name="Freeform 184"/>
            <p:cNvSpPr>
              <a:spLocks/>
            </p:cNvSpPr>
            <p:nvPr/>
          </p:nvSpPr>
          <p:spPr bwMode="auto">
            <a:xfrm>
              <a:off x="4876" y="665"/>
              <a:ext cx="13" cy="12"/>
            </a:xfrm>
            <a:custGeom>
              <a:avLst/>
              <a:gdLst>
                <a:gd name="T0" fmla="*/ 13 w 13"/>
                <a:gd name="T1" fmla="*/ 7 h 7"/>
                <a:gd name="T2" fmla="*/ 13 w 13"/>
                <a:gd name="T3" fmla="*/ 7 h 7"/>
                <a:gd name="T4" fmla="*/ 10 w 13"/>
                <a:gd name="T5" fmla="*/ 0 h 7"/>
                <a:gd name="T6" fmla="*/ 0 w 13"/>
                <a:gd name="T7" fmla="*/ 0 h 7"/>
                <a:gd name="T8" fmla="*/ 0 w 13"/>
                <a:gd name="T9" fmla="*/ 7 h 7"/>
                <a:gd name="T10" fmla="*/ 0 w 13"/>
                <a:gd name="T11" fmla="*/ 7 h 7"/>
                <a:gd name="T12" fmla="*/ 0 w 13"/>
                <a:gd name="T13" fmla="*/ 7 h 7"/>
                <a:gd name="T14" fmla="*/ 0 w 13"/>
                <a:gd name="T15" fmla="*/ 7 h 7"/>
                <a:gd name="T16" fmla="*/ 0 w 13"/>
                <a:gd name="T17" fmla="*/ 7 h 7"/>
                <a:gd name="T18" fmla="*/ 13 w 13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7">
                  <a:moveTo>
                    <a:pt x="13" y="7"/>
                  </a:moveTo>
                  <a:lnTo>
                    <a:pt x="13" y="7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3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521" name="Freeform 185"/>
            <p:cNvSpPr>
              <a:spLocks/>
            </p:cNvSpPr>
            <p:nvPr/>
          </p:nvSpPr>
          <p:spPr bwMode="auto">
            <a:xfrm>
              <a:off x="4876" y="677"/>
              <a:ext cx="13" cy="13"/>
            </a:xfrm>
            <a:custGeom>
              <a:avLst/>
              <a:gdLst>
                <a:gd name="T0" fmla="*/ 13 w 13"/>
                <a:gd name="T1" fmla="*/ 5 h 8"/>
                <a:gd name="T2" fmla="*/ 13 w 13"/>
                <a:gd name="T3" fmla="*/ 5 h 8"/>
                <a:gd name="T4" fmla="*/ 13 w 13"/>
                <a:gd name="T5" fmla="*/ 0 h 8"/>
                <a:gd name="T6" fmla="*/ 0 w 13"/>
                <a:gd name="T7" fmla="*/ 0 h 8"/>
                <a:gd name="T8" fmla="*/ 0 w 13"/>
                <a:gd name="T9" fmla="*/ 8 h 8"/>
                <a:gd name="T10" fmla="*/ 0 w 13"/>
                <a:gd name="T11" fmla="*/ 8 h 8"/>
                <a:gd name="T12" fmla="*/ 0 w 13"/>
                <a:gd name="T13" fmla="*/ 8 h 8"/>
                <a:gd name="T14" fmla="*/ 0 w 13"/>
                <a:gd name="T15" fmla="*/ 8 h 8"/>
                <a:gd name="T16" fmla="*/ 0 w 13"/>
                <a:gd name="T17" fmla="*/ 8 h 8"/>
                <a:gd name="T18" fmla="*/ 13 w 13"/>
                <a:gd name="T1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8">
                  <a:moveTo>
                    <a:pt x="13" y="5"/>
                  </a:moveTo>
                  <a:lnTo>
                    <a:pt x="13" y="5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13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522" name="Freeform 186"/>
            <p:cNvSpPr>
              <a:spLocks/>
            </p:cNvSpPr>
            <p:nvPr/>
          </p:nvSpPr>
          <p:spPr bwMode="auto">
            <a:xfrm>
              <a:off x="4876" y="685"/>
              <a:ext cx="13" cy="17"/>
            </a:xfrm>
            <a:custGeom>
              <a:avLst/>
              <a:gdLst>
                <a:gd name="T0" fmla="*/ 13 w 13"/>
                <a:gd name="T1" fmla="*/ 5 h 10"/>
                <a:gd name="T2" fmla="*/ 13 w 13"/>
                <a:gd name="T3" fmla="*/ 7 h 10"/>
                <a:gd name="T4" fmla="*/ 13 w 13"/>
                <a:gd name="T5" fmla="*/ 0 h 10"/>
                <a:gd name="T6" fmla="*/ 0 w 13"/>
                <a:gd name="T7" fmla="*/ 3 h 10"/>
                <a:gd name="T8" fmla="*/ 3 w 13"/>
                <a:gd name="T9" fmla="*/ 7 h 10"/>
                <a:gd name="T10" fmla="*/ 3 w 13"/>
                <a:gd name="T11" fmla="*/ 10 h 10"/>
                <a:gd name="T12" fmla="*/ 3 w 13"/>
                <a:gd name="T13" fmla="*/ 7 h 10"/>
                <a:gd name="T14" fmla="*/ 3 w 13"/>
                <a:gd name="T15" fmla="*/ 10 h 10"/>
                <a:gd name="T16" fmla="*/ 3 w 13"/>
                <a:gd name="T17" fmla="*/ 10 h 10"/>
                <a:gd name="T18" fmla="*/ 13 w 13"/>
                <a:gd name="T1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0">
                  <a:moveTo>
                    <a:pt x="13" y="5"/>
                  </a:moveTo>
                  <a:lnTo>
                    <a:pt x="13" y="7"/>
                  </a:lnTo>
                  <a:lnTo>
                    <a:pt x="13" y="0"/>
                  </a:lnTo>
                  <a:lnTo>
                    <a:pt x="0" y="3"/>
                  </a:lnTo>
                  <a:lnTo>
                    <a:pt x="3" y="7"/>
                  </a:lnTo>
                  <a:lnTo>
                    <a:pt x="3" y="10"/>
                  </a:lnTo>
                  <a:lnTo>
                    <a:pt x="3" y="7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13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523" name="Freeform 187"/>
            <p:cNvSpPr>
              <a:spLocks/>
            </p:cNvSpPr>
            <p:nvPr/>
          </p:nvSpPr>
          <p:spPr bwMode="auto">
            <a:xfrm>
              <a:off x="4879" y="693"/>
              <a:ext cx="12" cy="17"/>
            </a:xfrm>
            <a:custGeom>
              <a:avLst/>
              <a:gdLst>
                <a:gd name="T0" fmla="*/ 12 w 12"/>
                <a:gd name="T1" fmla="*/ 7 h 10"/>
                <a:gd name="T2" fmla="*/ 12 w 12"/>
                <a:gd name="T3" fmla="*/ 7 h 10"/>
                <a:gd name="T4" fmla="*/ 10 w 12"/>
                <a:gd name="T5" fmla="*/ 0 h 10"/>
                <a:gd name="T6" fmla="*/ 0 w 12"/>
                <a:gd name="T7" fmla="*/ 5 h 10"/>
                <a:gd name="T8" fmla="*/ 2 w 12"/>
                <a:gd name="T9" fmla="*/ 10 h 10"/>
                <a:gd name="T10" fmla="*/ 2 w 12"/>
                <a:gd name="T11" fmla="*/ 10 h 10"/>
                <a:gd name="T12" fmla="*/ 2 w 12"/>
                <a:gd name="T13" fmla="*/ 10 h 10"/>
                <a:gd name="T14" fmla="*/ 2 w 12"/>
                <a:gd name="T15" fmla="*/ 10 h 10"/>
                <a:gd name="T16" fmla="*/ 2 w 12"/>
                <a:gd name="T17" fmla="*/ 10 h 10"/>
                <a:gd name="T18" fmla="*/ 12 w 12"/>
                <a:gd name="T1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0">
                  <a:moveTo>
                    <a:pt x="12" y="7"/>
                  </a:moveTo>
                  <a:lnTo>
                    <a:pt x="12" y="7"/>
                  </a:lnTo>
                  <a:lnTo>
                    <a:pt x="10" y="0"/>
                  </a:lnTo>
                  <a:lnTo>
                    <a:pt x="0" y="5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12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524" name="Freeform 188"/>
            <p:cNvSpPr>
              <a:spLocks/>
            </p:cNvSpPr>
            <p:nvPr/>
          </p:nvSpPr>
          <p:spPr bwMode="auto">
            <a:xfrm>
              <a:off x="4881" y="705"/>
              <a:ext cx="13" cy="17"/>
            </a:xfrm>
            <a:custGeom>
              <a:avLst/>
              <a:gdLst>
                <a:gd name="T0" fmla="*/ 13 w 13"/>
                <a:gd name="T1" fmla="*/ 5 h 10"/>
                <a:gd name="T2" fmla="*/ 13 w 13"/>
                <a:gd name="T3" fmla="*/ 5 h 10"/>
                <a:gd name="T4" fmla="*/ 10 w 13"/>
                <a:gd name="T5" fmla="*/ 0 h 10"/>
                <a:gd name="T6" fmla="*/ 0 w 13"/>
                <a:gd name="T7" fmla="*/ 3 h 10"/>
                <a:gd name="T8" fmla="*/ 3 w 13"/>
                <a:gd name="T9" fmla="*/ 10 h 10"/>
                <a:gd name="T10" fmla="*/ 3 w 13"/>
                <a:gd name="T11" fmla="*/ 10 h 10"/>
                <a:gd name="T12" fmla="*/ 3 w 13"/>
                <a:gd name="T13" fmla="*/ 10 h 10"/>
                <a:gd name="T14" fmla="*/ 3 w 13"/>
                <a:gd name="T15" fmla="*/ 10 h 10"/>
                <a:gd name="T16" fmla="*/ 3 w 13"/>
                <a:gd name="T17" fmla="*/ 10 h 10"/>
                <a:gd name="T18" fmla="*/ 13 w 13"/>
                <a:gd name="T1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0">
                  <a:moveTo>
                    <a:pt x="13" y="5"/>
                  </a:moveTo>
                  <a:lnTo>
                    <a:pt x="13" y="5"/>
                  </a:lnTo>
                  <a:lnTo>
                    <a:pt x="10" y="0"/>
                  </a:lnTo>
                  <a:lnTo>
                    <a:pt x="0" y="3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13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525" name="Freeform 189"/>
            <p:cNvSpPr>
              <a:spLocks/>
            </p:cNvSpPr>
            <p:nvPr/>
          </p:nvSpPr>
          <p:spPr bwMode="auto">
            <a:xfrm>
              <a:off x="4884" y="713"/>
              <a:ext cx="12" cy="17"/>
            </a:xfrm>
            <a:custGeom>
              <a:avLst/>
              <a:gdLst>
                <a:gd name="T0" fmla="*/ 12 w 12"/>
                <a:gd name="T1" fmla="*/ 5 h 10"/>
                <a:gd name="T2" fmla="*/ 12 w 12"/>
                <a:gd name="T3" fmla="*/ 5 h 10"/>
                <a:gd name="T4" fmla="*/ 10 w 12"/>
                <a:gd name="T5" fmla="*/ 0 h 10"/>
                <a:gd name="T6" fmla="*/ 0 w 12"/>
                <a:gd name="T7" fmla="*/ 5 h 10"/>
                <a:gd name="T8" fmla="*/ 2 w 12"/>
                <a:gd name="T9" fmla="*/ 10 h 10"/>
                <a:gd name="T10" fmla="*/ 2 w 12"/>
                <a:gd name="T11" fmla="*/ 10 h 10"/>
                <a:gd name="T12" fmla="*/ 2 w 12"/>
                <a:gd name="T13" fmla="*/ 10 h 10"/>
                <a:gd name="T14" fmla="*/ 2 w 12"/>
                <a:gd name="T15" fmla="*/ 10 h 10"/>
                <a:gd name="T16" fmla="*/ 2 w 12"/>
                <a:gd name="T17" fmla="*/ 10 h 10"/>
                <a:gd name="T18" fmla="*/ 12 w 12"/>
                <a:gd name="T1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0">
                  <a:moveTo>
                    <a:pt x="12" y="5"/>
                  </a:moveTo>
                  <a:lnTo>
                    <a:pt x="12" y="5"/>
                  </a:lnTo>
                  <a:lnTo>
                    <a:pt x="10" y="0"/>
                  </a:lnTo>
                  <a:lnTo>
                    <a:pt x="0" y="5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526" name="Freeform 190"/>
            <p:cNvSpPr>
              <a:spLocks/>
            </p:cNvSpPr>
            <p:nvPr/>
          </p:nvSpPr>
          <p:spPr bwMode="auto">
            <a:xfrm>
              <a:off x="4886" y="722"/>
              <a:ext cx="12" cy="16"/>
            </a:xfrm>
            <a:custGeom>
              <a:avLst/>
              <a:gdLst>
                <a:gd name="T0" fmla="*/ 12 w 12"/>
                <a:gd name="T1" fmla="*/ 5 h 10"/>
                <a:gd name="T2" fmla="*/ 12 w 12"/>
                <a:gd name="T3" fmla="*/ 5 h 10"/>
                <a:gd name="T4" fmla="*/ 10 w 12"/>
                <a:gd name="T5" fmla="*/ 0 h 10"/>
                <a:gd name="T6" fmla="*/ 0 w 12"/>
                <a:gd name="T7" fmla="*/ 5 h 10"/>
                <a:gd name="T8" fmla="*/ 3 w 12"/>
                <a:gd name="T9" fmla="*/ 10 h 10"/>
                <a:gd name="T10" fmla="*/ 3 w 12"/>
                <a:gd name="T11" fmla="*/ 10 h 10"/>
                <a:gd name="T12" fmla="*/ 3 w 12"/>
                <a:gd name="T13" fmla="*/ 10 h 10"/>
                <a:gd name="T14" fmla="*/ 3 w 12"/>
                <a:gd name="T15" fmla="*/ 10 h 10"/>
                <a:gd name="T16" fmla="*/ 3 w 12"/>
                <a:gd name="T17" fmla="*/ 10 h 10"/>
                <a:gd name="T18" fmla="*/ 12 w 12"/>
                <a:gd name="T1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0">
                  <a:moveTo>
                    <a:pt x="12" y="5"/>
                  </a:moveTo>
                  <a:lnTo>
                    <a:pt x="12" y="5"/>
                  </a:lnTo>
                  <a:lnTo>
                    <a:pt x="10" y="0"/>
                  </a:lnTo>
                  <a:lnTo>
                    <a:pt x="0" y="5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527" name="Freeform 191"/>
            <p:cNvSpPr>
              <a:spLocks/>
            </p:cNvSpPr>
            <p:nvPr/>
          </p:nvSpPr>
          <p:spPr bwMode="auto">
            <a:xfrm>
              <a:off x="4889" y="730"/>
              <a:ext cx="12" cy="20"/>
            </a:xfrm>
            <a:custGeom>
              <a:avLst/>
              <a:gdLst>
                <a:gd name="T0" fmla="*/ 12 w 12"/>
                <a:gd name="T1" fmla="*/ 5 h 12"/>
                <a:gd name="T2" fmla="*/ 12 w 12"/>
                <a:gd name="T3" fmla="*/ 5 h 12"/>
                <a:gd name="T4" fmla="*/ 9 w 12"/>
                <a:gd name="T5" fmla="*/ 0 h 12"/>
                <a:gd name="T6" fmla="*/ 0 w 12"/>
                <a:gd name="T7" fmla="*/ 5 h 12"/>
                <a:gd name="T8" fmla="*/ 2 w 12"/>
                <a:gd name="T9" fmla="*/ 10 h 12"/>
                <a:gd name="T10" fmla="*/ 5 w 12"/>
                <a:gd name="T11" fmla="*/ 12 h 12"/>
                <a:gd name="T12" fmla="*/ 2 w 12"/>
                <a:gd name="T13" fmla="*/ 10 h 12"/>
                <a:gd name="T14" fmla="*/ 5 w 12"/>
                <a:gd name="T15" fmla="*/ 12 h 12"/>
                <a:gd name="T16" fmla="*/ 5 w 12"/>
                <a:gd name="T17" fmla="*/ 12 h 12"/>
                <a:gd name="T18" fmla="*/ 12 w 12"/>
                <a:gd name="T1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12" y="5"/>
                  </a:moveTo>
                  <a:lnTo>
                    <a:pt x="12" y="5"/>
                  </a:lnTo>
                  <a:lnTo>
                    <a:pt x="9" y="0"/>
                  </a:lnTo>
                  <a:lnTo>
                    <a:pt x="0" y="5"/>
                  </a:lnTo>
                  <a:lnTo>
                    <a:pt x="2" y="10"/>
                  </a:lnTo>
                  <a:lnTo>
                    <a:pt x="5" y="12"/>
                  </a:lnTo>
                  <a:lnTo>
                    <a:pt x="2" y="10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528" name="Freeform 192"/>
            <p:cNvSpPr>
              <a:spLocks/>
            </p:cNvSpPr>
            <p:nvPr/>
          </p:nvSpPr>
          <p:spPr bwMode="auto">
            <a:xfrm>
              <a:off x="4894" y="738"/>
              <a:ext cx="12" cy="20"/>
            </a:xfrm>
            <a:custGeom>
              <a:avLst/>
              <a:gdLst>
                <a:gd name="T0" fmla="*/ 9 w 12"/>
                <a:gd name="T1" fmla="*/ 3 h 12"/>
                <a:gd name="T2" fmla="*/ 12 w 12"/>
                <a:gd name="T3" fmla="*/ 3 h 12"/>
                <a:gd name="T4" fmla="*/ 7 w 12"/>
                <a:gd name="T5" fmla="*/ 0 h 12"/>
                <a:gd name="T6" fmla="*/ 0 w 12"/>
                <a:gd name="T7" fmla="*/ 7 h 12"/>
                <a:gd name="T8" fmla="*/ 2 w 12"/>
                <a:gd name="T9" fmla="*/ 10 h 12"/>
                <a:gd name="T10" fmla="*/ 2 w 12"/>
                <a:gd name="T11" fmla="*/ 12 h 12"/>
                <a:gd name="T12" fmla="*/ 2 w 12"/>
                <a:gd name="T13" fmla="*/ 10 h 12"/>
                <a:gd name="T14" fmla="*/ 2 w 12"/>
                <a:gd name="T15" fmla="*/ 10 h 12"/>
                <a:gd name="T16" fmla="*/ 2 w 12"/>
                <a:gd name="T17" fmla="*/ 12 h 12"/>
                <a:gd name="T18" fmla="*/ 9 w 12"/>
                <a:gd name="T1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9" y="3"/>
                  </a:moveTo>
                  <a:lnTo>
                    <a:pt x="12" y="3"/>
                  </a:lnTo>
                  <a:lnTo>
                    <a:pt x="7" y="0"/>
                  </a:lnTo>
                  <a:lnTo>
                    <a:pt x="0" y="7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529" name="Freeform 193"/>
            <p:cNvSpPr>
              <a:spLocks/>
            </p:cNvSpPr>
            <p:nvPr/>
          </p:nvSpPr>
          <p:spPr bwMode="auto">
            <a:xfrm>
              <a:off x="4896" y="743"/>
              <a:ext cx="12" cy="20"/>
            </a:xfrm>
            <a:custGeom>
              <a:avLst/>
              <a:gdLst>
                <a:gd name="T0" fmla="*/ 12 w 12"/>
                <a:gd name="T1" fmla="*/ 2 h 12"/>
                <a:gd name="T2" fmla="*/ 12 w 12"/>
                <a:gd name="T3" fmla="*/ 4 h 12"/>
                <a:gd name="T4" fmla="*/ 7 w 12"/>
                <a:gd name="T5" fmla="*/ 0 h 12"/>
                <a:gd name="T6" fmla="*/ 0 w 12"/>
                <a:gd name="T7" fmla="*/ 9 h 12"/>
                <a:gd name="T8" fmla="*/ 5 w 12"/>
                <a:gd name="T9" fmla="*/ 12 h 12"/>
                <a:gd name="T10" fmla="*/ 5 w 12"/>
                <a:gd name="T11" fmla="*/ 12 h 12"/>
                <a:gd name="T12" fmla="*/ 5 w 12"/>
                <a:gd name="T13" fmla="*/ 12 h 12"/>
                <a:gd name="T14" fmla="*/ 5 w 12"/>
                <a:gd name="T15" fmla="*/ 12 h 12"/>
                <a:gd name="T16" fmla="*/ 5 w 12"/>
                <a:gd name="T17" fmla="*/ 12 h 12"/>
                <a:gd name="T18" fmla="*/ 12 w 12"/>
                <a:gd name="T1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12" y="2"/>
                  </a:moveTo>
                  <a:lnTo>
                    <a:pt x="12" y="4"/>
                  </a:lnTo>
                  <a:lnTo>
                    <a:pt x="7" y="0"/>
                  </a:lnTo>
                  <a:lnTo>
                    <a:pt x="0" y="9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530" name="Freeform 194"/>
            <p:cNvSpPr>
              <a:spLocks/>
            </p:cNvSpPr>
            <p:nvPr/>
          </p:nvSpPr>
          <p:spPr bwMode="auto">
            <a:xfrm>
              <a:off x="4901" y="746"/>
              <a:ext cx="12" cy="20"/>
            </a:xfrm>
            <a:custGeom>
              <a:avLst/>
              <a:gdLst>
                <a:gd name="T0" fmla="*/ 7 w 12"/>
                <a:gd name="T1" fmla="*/ 10 h 12"/>
                <a:gd name="T2" fmla="*/ 12 w 12"/>
                <a:gd name="T3" fmla="*/ 5 h 12"/>
                <a:gd name="T4" fmla="*/ 7 w 12"/>
                <a:gd name="T5" fmla="*/ 0 h 12"/>
                <a:gd name="T6" fmla="*/ 0 w 12"/>
                <a:gd name="T7" fmla="*/ 10 h 12"/>
                <a:gd name="T8" fmla="*/ 5 w 12"/>
                <a:gd name="T9" fmla="*/ 12 h 12"/>
                <a:gd name="T10" fmla="*/ 7 w 12"/>
                <a:gd name="T11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2">
                  <a:moveTo>
                    <a:pt x="7" y="10"/>
                  </a:moveTo>
                  <a:lnTo>
                    <a:pt x="12" y="5"/>
                  </a:lnTo>
                  <a:lnTo>
                    <a:pt x="7" y="0"/>
                  </a:lnTo>
                  <a:lnTo>
                    <a:pt x="0" y="10"/>
                  </a:lnTo>
                  <a:lnTo>
                    <a:pt x="5" y="12"/>
                  </a:lnTo>
                  <a:lnTo>
                    <a:pt x="7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531" name="Freeform 195"/>
            <p:cNvSpPr>
              <a:spLocks/>
            </p:cNvSpPr>
            <p:nvPr/>
          </p:nvSpPr>
          <p:spPr bwMode="auto">
            <a:xfrm>
              <a:off x="4800" y="674"/>
              <a:ext cx="12" cy="16"/>
            </a:xfrm>
            <a:custGeom>
              <a:avLst/>
              <a:gdLst>
                <a:gd name="T0" fmla="*/ 12 w 12"/>
                <a:gd name="T1" fmla="*/ 5 h 10"/>
                <a:gd name="T2" fmla="*/ 12 w 12"/>
                <a:gd name="T3" fmla="*/ 5 h 10"/>
                <a:gd name="T4" fmla="*/ 10 w 12"/>
                <a:gd name="T5" fmla="*/ 0 h 10"/>
                <a:gd name="T6" fmla="*/ 0 w 12"/>
                <a:gd name="T7" fmla="*/ 2 h 10"/>
                <a:gd name="T8" fmla="*/ 0 w 12"/>
                <a:gd name="T9" fmla="*/ 7 h 10"/>
                <a:gd name="T10" fmla="*/ 2 w 12"/>
                <a:gd name="T11" fmla="*/ 10 h 10"/>
                <a:gd name="T12" fmla="*/ 0 w 12"/>
                <a:gd name="T13" fmla="*/ 7 h 10"/>
                <a:gd name="T14" fmla="*/ 0 w 12"/>
                <a:gd name="T15" fmla="*/ 7 h 10"/>
                <a:gd name="T16" fmla="*/ 2 w 12"/>
                <a:gd name="T17" fmla="*/ 10 h 10"/>
                <a:gd name="T18" fmla="*/ 12 w 12"/>
                <a:gd name="T1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0">
                  <a:moveTo>
                    <a:pt x="12" y="5"/>
                  </a:moveTo>
                  <a:lnTo>
                    <a:pt x="12" y="5"/>
                  </a:lnTo>
                  <a:lnTo>
                    <a:pt x="10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2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10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532" name="Freeform 196"/>
            <p:cNvSpPr>
              <a:spLocks/>
            </p:cNvSpPr>
            <p:nvPr/>
          </p:nvSpPr>
          <p:spPr bwMode="auto">
            <a:xfrm>
              <a:off x="4802" y="682"/>
              <a:ext cx="10" cy="15"/>
            </a:xfrm>
            <a:custGeom>
              <a:avLst/>
              <a:gdLst>
                <a:gd name="T0" fmla="*/ 10 w 10"/>
                <a:gd name="T1" fmla="*/ 7 h 9"/>
                <a:gd name="T2" fmla="*/ 10 w 10"/>
                <a:gd name="T3" fmla="*/ 7 h 9"/>
                <a:gd name="T4" fmla="*/ 10 w 10"/>
                <a:gd name="T5" fmla="*/ 0 h 9"/>
                <a:gd name="T6" fmla="*/ 0 w 10"/>
                <a:gd name="T7" fmla="*/ 5 h 9"/>
                <a:gd name="T8" fmla="*/ 0 w 10"/>
                <a:gd name="T9" fmla="*/ 9 h 9"/>
                <a:gd name="T10" fmla="*/ 0 w 10"/>
                <a:gd name="T11" fmla="*/ 9 h 9"/>
                <a:gd name="T12" fmla="*/ 10 w 10"/>
                <a:gd name="T13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9">
                  <a:moveTo>
                    <a:pt x="10" y="7"/>
                  </a:moveTo>
                  <a:lnTo>
                    <a:pt x="10" y="7"/>
                  </a:lnTo>
                  <a:lnTo>
                    <a:pt x="1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533" name="Freeform 197"/>
            <p:cNvSpPr>
              <a:spLocks/>
            </p:cNvSpPr>
            <p:nvPr/>
          </p:nvSpPr>
          <p:spPr bwMode="auto">
            <a:xfrm>
              <a:off x="4802" y="693"/>
              <a:ext cx="13" cy="12"/>
            </a:xfrm>
            <a:custGeom>
              <a:avLst/>
              <a:gdLst>
                <a:gd name="T0" fmla="*/ 13 w 13"/>
                <a:gd name="T1" fmla="*/ 5 h 7"/>
                <a:gd name="T2" fmla="*/ 13 w 13"/>
                <a:gd name="T3" fmla="*/ 5 h 7"/>
                <a:gd name="T4" fmla="*/ 10 w 13"/>
                <a:gd name="T5" fmla="*/ 0 h 7"/>
                <a:gd name="T6" fmla="*/ 0 w 13"/>
                <a:gd name="T7" fmla="*/ 2 h 7"/>
                <a:gd name="T8" fmla="*/ 3 w 13"/>
                <a:gd name="T9" fmla="*/ 7 h 7"/>
                <a:gd name="T10" fmla="*/ 3 w 13"/>
                <a:gd name="T11" fmla="*/ 7 h 7"/>
                <a:gd name="T12" fmla="*/ 3 w 13"/>
                <a:gd name="T13" fmla="*/ 7 h 7"/>
                <a:gd name="T14" fmla="*/ 3 w 13"/>
                <a:gd name="T15" fmla="*/ 7 h 7"/>
                <a:gd name="T16" fmla="*/ 3 w 13"/>
                <a:gd name="T17" fmla="*/ 7 h 7"/>
                <a:gd name="T18" fmla="*/ 13 w 13"/>
                <a:gd name="T1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7">
                  <a:moveTo>
                    <a:pt x="13" y="5"/>
                  </a:moveTo>
                  <a:lnTo>
                    <a:pt x="13" y="5"/>
                  </a:lnTo>
                  <a:lnTo>
                    <a:pt x="10" y="0"/>
                  </a:lnTo>
                  <a:lnTo>
                    <a:pt x="0" y="2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13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534" name="Freeform 198"/>
            <p:cNvSpPr>
              <a:spLocks/>
            </p:cNvSpPr>
            <p:nvPr/>
          </p:nvSpPr>
          <p:spPr bwMode="auto">
            <a:xfrm>
              <a:off x="4805" y="702"/>
              <a:ext cx="12" cy="16"/>
            </a:xfrm>
            <a:custGeom>
              <a:avLst/>
              <a:gdLst>
                <a:gd name="T0" fmla="*/ 12 w 12"/>
                <a:gd name="T1" fmla="*/ 5 h 10"/>
                <a:gd name="T2" fmla="*/ 12 w 12"/>
                <a:gd name="T3" fmla="*/ 5 h 10"/>
                <a:gd name="T4" fmla="*/ 10 w 12"/>
                <a:gd name="T5" fmla="*/ 0 h 10"/>
                <a:gd name="T6" fmla="*/ 0 w 12"/>
                <a:gd name="T7" fmla="*/ 2 h 10"/>
                <a:gd name="T8" fmla="*/ 2 w 12"/>
                <a:gd name="T9" fmla="*/ 10 h 10"/>
                <a:gd name="T10" fmla="*/ 2 w 12"/>
                <a:gd name="T11" fmla="*/ 10 h 10"/>
                <a:gd name="T12" fmla="*/ 2 w 12"/>
                <a:gd name="T13" fmla="*/ 10 h 10"/>
                <a:gd name="T14" fmla="*/ 2 w 12"/>
                <a:gd name="T15" fmla="*/ 10 h 10"/>
                <a:gd name="T16" fmla="*/ 2 w 12"/>
                <a:gd name="T17" fmla="*/ 10 h 10"/>
                <a:gd name="T18" fmla="*/ 12 w 12"/>
                <a:gd name="T1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0">
                  <a:moveTo>
                    <a:pt x="12" y="5"/>
                  </a:moveTo>
                  <a:lnTo>
                    <a:pt x="12" y="5"/>
                  </a:lnTo>
                  <a:lnTo>
                    <a:pt x="10" y="0"/>
                  </a:lnTo>
                  <a:lnTo>
                    <a:pt x="0" y="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535" name="Freeform 199"/>
            <p:cNvSpPr>
              <a:spLocks/>
            </p:cNvSpPr>
            <p:nvPr/>
          </p:nvSpPr>
          <p:spPr bwMode="auto">
            <a:xfrm>
              <a:off x="4807" y="710"/>
              <a:ext cx="13" cy="17"/>
            </a:xfrm>
            <a:custGeom>
              <a:avLst/>
              <a:gdLst>
                <a:gd name="T0" fmla="*/ 13 w 13"/>
                <a:gd name="T1" fmla="*/ 5 h 10"/>
                <a:gd name="T2" fmla="*/ 13 w 13"/>
                <a:gd name="T3" fmla="*/ 5 h 10"/>
                <a:gd name="T4" fmla="*/ 10 w 13"/>
                <a:gd name="T5" fmla="*/ 0 h 10"/>
                <a:gd name="T6" fmla="*/ 0 w 13"/>
                <a:gd name="T7" fmla="*/ 5 h 10"/>
                <a:gd name="T8" fmla="*/ 3 w 13"/>
                <a:gd name="T9" fmla="*/ 10 h 10"/>
                <a:gd name="T10" fmla="*/ 3 w 13"/>
                <a:gd name="T11" fmla="*/ 10 h 10"/>
                <a:gd name="T12" fmla="*/ 3 w 13"/>
                <a:gd name="T13" fmla="*/ 10 h 10"/>
                <a:gd name="T14" fmla="*/ 3 w 13"/>
                <a:gd name="T15" fmla="*/ 10 h 10"/>
                <a:gd name="T16" fmla="*/ 3 w 13"/>
                <a:gd name="T17" fmla="*/ 10 h 10"/>
                <a:gd name="T18" fmla="*/ 13 w 13"/>
                <a:gd name="T1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0">
                  <a:moveTo>
                    <a:pt x="13" y="5"/>
                  </a:moveTo>
                  <a:lnTo>
                    <a:pt x="13" y="5"/>
                  </a:lnTo>
                  <a:lnTo>
                    <a:pt x="10" y="0"/>
                  </a:lnTo>
                  <a:lnTo>
                    <a:pt x="0" y="5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13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536" name="Freeform 200"/>
            <p:cNvSpPr>
              <a:spLocks/>
            </p:cNvSpPr>
            <p:nvPr/>
          </p:nvSpPr>
          <p:spPr bwMode="auto">
            <a:xfrm>
              <a:off x="4810" y="718"/>
              <a:ext cx="12" cy="17"/>
            </a:xfrm>
            <a:custGeom>
              <a:avLst/>
              <a:gdLst>
                <a:gd name="T0" fmla="*/ 12 w 12"/>
                <a:gd name="T1" fmla="*/ 5 h 10"/>
                <a:gd name="T2" fmla="*/ 12 w 12"/>
                <a:gd name="T3" fmla="*/ 5 h 10"/>
                <a:gd name="T4" fmla="*/ 10 w 12"/>
                <a:gd name="T5" fmla="*/ 0 h 10"/>
                <a:gd name="T6" fmla="*/ 0 w 12"/>
                <a:gd name="T7" fmla="*/ 5 h 10"/>
                <a:gd name="T8" fmla="*/ 2 w 12"/>
                <a:gd name="T9" fmla="*/ 10 h 10"/>
                <a:gd name="T10" fmla="*/ 2 w 12"/>
                <a:gd name="T11" fmla="*/ 10 h 10"/>
                <a:gd name="T12" fmla="*/ 12 w 12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12" y="5"/>
                  </a:moveTo>
                  <a:lnTo>
                    <a:pt x="12" y="5"/>
                  </a:lnTo>
                  <a:lnTo>
                    <a:pt x="10" y="0"/>
                  </a:lnTo>
                  <a:lnTo>
                    <a:pt x="0" y="5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537" name="Freeform 201"/>
            <p:cNvSpPr>
              <a:spLocks/>
            </p:cNvSpPr>
            <p:nvPr/>
          </p:nvSpPr>
          <p:spPr bwMode="auto">
            <a:xfrm>
              <a:off x="4812" y="727"/>
              <a:ext cx="13" cy="19"/>
            </a:xfrm>
            <a:custGeom>
              <a:avLst/>
              <a:gdLst>
                <a:gd name="T0" fmla="*/ 13 w 13"/>
                <a:gd name="T1" fmla="*/ 7 h 12"/>
                <a:gd name="T2" fmla="*/ 13 w 13"/>
                <a:gd name="T3" fmla="*/ 7 h 12"/>
                <a:gd name="T4" fmla="*/ 10 w 13"/>
                <a:gd name="T5" fmla="*/ 0 h 12"/>
                <a:gd name="T6" fmla="*/ 0 w 13"/>
                <a:gd name="T7" fmla="*/ 5 h 12"/>
                <a:gd name="T8" fmla="*/ 3 w 13"/>
                <a:gd name="T9" fmla="*/ 12 h 12"/>
                <a:gd name="T10" fmla="*/ 3 w 13"/>
                <a:gd name="T11" fmla="*/ 12 h 12"/>
                <a:gd name="T12" fmla="*/ 3 w 13"/>
                <a:gd name="T13" fmla="*/ 12 h 12"/>
                <a:gd name="T14" fmla="*/ 3 w 13"/>
                <a:gd name="T15" fmla="*/ 12 h 12"/>
                <a:gd name="T16" fmla="*/ 3 w 13"/>
                <a:gd name="T17" fmla="*/ 12 h 12"/>
                <a:gd name="T18" fmla="*/ 13 w 13"/>
                <a:gd name="T1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2">
                  <a:moveTo>
                    <a:pt x="13" y="7"/>
                  </a:moveTo>
                  <a:lnTo>
                    <a:pt x="13" y="7"/>
                  </a:lnTo>
                  <a:lnTo>
                    <a:pt x="10" y="0"/>
                  </a:lnTo>
                  <a:lnTo>
                    <a:pt x="0" y="5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13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538" name="Freeform 202"/>
            <p:cNvSpPr>
              <a:spLocks/>
            </p:cNvSpPr>
            <p:nvPr/>
          </p:nvSpPr>
          <p:spPr bwMode="auto">
            <a:xfrm>
              <a:off x="4815" y="738"/>
              <a:ext cx="12" cy="17"/>
            </a:xfrm>
            <a:custGeom>
              <a:avLst/>
              <a:gdLst>
                <a:gd name="T0" fmla="*/ 12 w 12"/>
                <a:gd name="T1" fmla="*/ 5 h 10"/>
                <a:gd name="T2" fmla="*/ 12 w 12"/>
                <a:gd name="T3" fmla="*/ 5 h 10"/>
                <a:gd name="T4" fmla="*/ 10 w 12"/>
                <a:gd name="T5" fmla="*/ 0 h 10"/>
                <a:gd name="T6" fmla="*/ 0 w 12"/>
                <a:gd name="T7" fmla="*/ 5 h 10"/>
                <a:gd name="T8" fmla="*/ 2 w 12"/>
                <a:gd name="T9" fmla="*/ 10 h 10"/>
                <a:gd name="T10" fmla="*/ 5 w 12"/>
                <a:gd name="T11" fmla="*/ 10 h 10"/>
                <a:gd name="T12" fmla="*/ 2 w 12"/>
                <a:gd name="T13" fmla="*/ 10 h 10"/>
                <a:gd name="T14" fmla="*/ 2 w 12"/>
                <a:gd name="T15" fmla="*/ 10 h 10"/>
                <a:gd name="T16" fmla="*/ 5 w 12"/>
                <a:gd name="T17" fmla="*/ 10 h 10"/>
                <a:gd name="T18" fmla="*/ 12 w 12"/>
                <a:gd name="T1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0">
                  <a:moveTo>
                    <a:pt x="12" y="5"/>
                  </a:moveTo>
                  <a:lnTo>
                    <a:pt x="12" y="5"/>
                  </a:lnTo>
                  <a:lnTo>
                    <a:pt x="10" y="0"/>
                  </a:lnTo>
                  <a:lnTo>
                    <a:pt x="0" y="5"/>
                  </a:lnTo>
                  <a:lnTo>
                    <a:pt x="2" y="10"/>
                  </a:lnTo>
                  <a:lnTo>
                    <a:pt x="5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5" y="10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14539" name="Group 203"/>
          <p:cNvGrpSpPr>
            <a:grpSpLocks/>
          </p:cNvGrpSpPr>
          <p:nvPr/>
        </p:nvGrpSpPr>
        <p:grpSpPr bwMode="auto">
          <a:xfrm>
            <a:off x="6892925" y="457200"/>
            <a:ext cx="295275" cy="728663"/>
            <a:chOff x="3540" y="3549"/>
            <a:chExt cx="201" cy="459"/>
          </a:xfrm>
        </p:grpSpPr>
        <p:sp>
          <p:nvSpPr>
            <p:cNvPr id="14540" name="Freeform 204"/>
            <p:cNvSpPr>
              <a:spLocks/>
            </p:cNvSpPr>
            <p:nvPr/>
          </p:nvSpPr>
          <p:spPr bwMode="auto">
            <a:xfrm>
              <a:off x="3576" y="3573"/>
              <a:ext cx="9" cy="9"/>
            </a:xfrm>
            <a:custGeom>
              <a:avLst/>
              <a:gdLst>
                <a:gd name="T0" fmla="*/ 6 w 9"/>
                <a:gd name="T1" fmla="*/ 9 h 9"/>
                <a:gd name="T2" fmla="*/ 9 w 9"/>
                <a:gd name="T3" fmla="*/ 9 h 9"/>
                <a:gd name="T4" fmla="*/ 9 w 9"/>
                <a:gd name="T5" fmla="*/ 6 h 9"/>
                <a:gd name="T6" fmla="*/ 9 w 9"/>
                <a:gd name="T7" fmla="*/ 6 h 9"/>
                <a:gd name="T8" fmla="*/ 6 w 9"/>
                <a:gd name="T9" fmla="*/ 3 h 9"/>
                <a:gd name="T10" fmla="*/ 6 w 9"/>
                <a:gd name="T11" fmla="*/ 3 h 9"/>
                <a:gd name="T12" fmla="*/ 3 w 9"/>
                <a:gd name="T13" fmla="*/ 0 h 9"/>
                <a:gd name="T14" fmla="*/ 3 w 9"/>
                <a:gd name="T15" fmla="*/ 0 h 9"/>
                <a:gd name="T16" fmla="*/ 0 w 9"/>
                <a:gd name="T17" fmla="*/ 3 h 9"/>
                <a:gd name="T18" fmla="*/ 6 w 9"/>
                <a:gd name="T1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9">
                  <a:moveTo>
                    <a:pt x="6" y="9"/>
                  </a:moveTo>
                  <a:lnTo>
                    <a:pt x="9" y="9"/>
                  </a:lnTo>
                  <a:lnTo>
                    <a:pt x="9" y="6"/>
                  </a:lnTo>
                  <a:lnTo>
                    <a:pt x="9" y="6"/>
                  </a:lnTo>
                  <a:lnTo>
                    <a:pt x="6" y="3"/>
                  </a:lnTo>
                  <a:lnTo>
                    <a:pt x="6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6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541" name="Freeform 205"/>
            <p:cNvSpPr>
              <a:spLocks/>
            </p:cNvSpPr>
            <p:nvPr/>
          </p:nvSpPr>
          <p:spPr bwMode="auto">
            <a:xfrm>
              <a:off x="3576" y="3573"/>
              <a:ext cx="9" cy="9"/>
            </a:xfrm>
            <a:custGeom>
              <a:avLst/>
              <a:gdLst>
                <a:gd name="T0" fmla="*/ 6 w 9"/>
                <a:gd name="T1" fmla="*/ 9 h 9"/>
                <a:gd name="T2" fmla="*/ 9 w 9"/>
                <a:gd name="T3" fmla="*/ 9 h 9"/>
                <a:gd name="T4" fmla="*/ 9 w 9"/>
                <a:gd name="T5" fmla="*/ 6 h 9"/>
                <a:gd name="T6" fmla="*/ 9 w 9"/>
                <a:gd name="T7" fmla="*/ 6 h 9"/>
                <a:gd name="T8" fmla="*/ 6 w 9"/>
                <a:gd name="T9" fmla="*/ 3 h 9"/>
                <a:gd name="T10" fmla="*/ 6 w 9"/>
                <a:gd name="T11" fmla="*/ 3 h 9"/>
                <a:gd name="T12" fmla="*/ 3 w 9"/>
                <a:gd name="T13" fmla="*/ 0 h 9"/>
                <a:gd name="T14" fmla="*/ 3 w 9"/>
                <a:gd name="T15" fmla="*/ 0 h 9"/>
                <a:gd name="T16" fmla="*/ 0 w 9"/>
                <a:gd name="T17" fmla="*/ 3 h 9"/>
                <a:gd name="T18" fmla="*/ 6 w 9"/>
                <a:gd name="T1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9">
                  <a:moveTo>
                    <a:pt x="6" y="9"/>
                  </a:moveTo>
                  <a:lnTo>
                    <a:pt x="9" y="9"/>
                  </a:lnTo>
                  <a:lnTo>
                    <a:pt x="9" y="6"/>
                  </a:lnTo>
                  <a:lnTo>
                    <a:pt x="9" y="6"/>
                  </a:lnTo>
                  <a:lnTo>
                    <a:pt x="6" y="3"/>
                  </a:lnTo>
                  <a:lnTo>
                    <a:pt x="6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6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542" name="Freeform 206"/>
            <p:cNvSpPr>
              <a:spLocks/>
            </p:cNvSpPr>
            <p:nvPr/>
          </p:nvSpPr>
          <p:spPr bwMode="auto">
            <a:xfrm>
              <a:off x="3567" y="3576"/>
              <a:ext cx="18" cy="27"/>
            </a:xfrm>
            <a:custGeom>
              <a:avLst/>
              <a:gdLst>
                <a:gd name="T0" fmla="*/ 18 w 18"/>
                <a:gd name="T1" fmla="*/ 18 h 27"/>
                <a:gd name="T2" fmla="*/ 15 w 18"/>
                <a:gd name="T3" fmla="*/ 18 h 27"/>
                <a:gd name="T4" fmla="*/ 12 w 18"/>
                <a:gd name="T5" fmla="*/ 18 h 27"/>
                <a:gd name="T6" fmla="*/ 12 w 18"/>
                <a:gd name="T7" fmla="*/ 15 h 27"/>
                <a:gd name="T8" fmla="*/ 12 w 18"/>
                <a:gd name="T9" fmla="*/ 15 h 27"/>
                <a:gd name="T10" fmla="*/ 12 w 18"/>
                <a:gd name="T11" fmla="*/ 12 h 27"/>
                <a:gd name="T12" fmla="*/ 12 w 18"/>
                <a:gd name="T13" fmla="*/ 12 h 27"/>
                <a:gd name="T14" fmla="*/ 12 w 18"/>
                <a:gd name="T15" fmla="*/ 9 h 27"/>
                <a:gd name="T16" fmla="*/ 15 w 18"/>
                <a:gd name="T17" fmla="*/ 6 h 27"/>
                <a:gd name="T18" fmla="*/ 9 w 18"/>
                <a:gd name="T19" fmla="*/ 0 h 27"/>
                <a:gd name="T20" fmla="*/ 6 w 18"/>
                <a:gd name="T21" fmla="*/ 3 h 27"/>
                <a:gd name="T22" fmla="*/ 3 w 18"/>
                <a:gd name="T23" fmla="*/ 6 h 27"/>
                <a:gd name="T24" fmla="*/ 0 w 18"/>
                <a:gd name="T25" fmla="*/ 12 h 27"/>
                <a:gd name="T26" fmla="*/ 3 w 18"/>
                <a:gd name="T27" fmla="*/ 15 h 27"/>
                <a:gd name="T28" fmla="*/ 3 w 18"/>
                <a:gd name="T29" fmla="*/ 21 h 27"/>
                <a:gd name="T30" fmla="*/ 6 w 18"/>
                <a:gd name="T31" fmla="*/ 24 h 27"/>
                <a:gd name="T32" fmla="*/ 9 w 18"/>
                <a:gd name="T33" fmla="*/ 27 h 27"/>
                <a:gd name="T34" fmla="*/ 15 w 18"/>
                <a:gd name="T35" fmla="*/ 27 h 27"/>
                <a:gd name="T36" fmla="*/ 18 w 18"/>
                <a:gd name="T37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" h="27">
                  <a:moveTo>
                    <a:pt x="18" y="18"/>
                  </a:moveTo>
                  <a:lnTo>
                    <a:pt x="15" y="18"/>
                  </a:lnTo>
                  <a:lnTo>
                    <a:pt x="12" y="18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9"/>
                  </a:lnTo>
                  <a:lnTo>
                    <a:pt x="15" y="6"/>
                  </a:lnTo>
                  <a:lnTo>
                    <a:pt x="9" y="0"/>
                  </a:lnTo>
                  <a:lnTo>
                    <a:pt x="6" y="3"/>
                  </a:lnTo>
                  <a:lnTo>
                    <a:pt x="3" y="6"/>
                  </a:lnTo>
                  <a:lnTo>
                    <a:pt x="0" y="12"/>
                  </a:lnTo>
                  <a:lnTo>
                    <a:pt x="3" y="15"/>
                  </a:lnTo>
                  <a:lnTo>
                    <a:pt x="3" y="21"/>
                  </a:lnTo>
                  <a:lnTo>
                    <a:pt x="6" y="24"/>
                  </a:lnTo>
                  <a:lnTo>
                    <a:pt x="9" y="27"/>
                  </a:lnTo>
                  <a:lnTo>
                    <a:pt x="15" y="27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543" name="Freeform 207"/>
            <p:cNvSpPr>
              <a:spLocks/>
            </p:cNvSpPr>
            <p:nvPr/>
          </p:nvSpPr>
          <p:spPr bwMode="auto">
            <a:xfrm>
              <a:off x="3567" y="3576"/>
              <a:ext cx="18" cy="27"/>
            </a:xfrm>
            <a:custGeom>
              <a:avLst/>
              <a:gdLst>
                <a:gd name="T0" fmla="*/ 18 w 18"/>
                <a:gd name="T1" fmla="*/ 18 h 27"/>
                <a:gd name="T2" fmla="*/ 15 w 18"/>
                <a:gd name="T3" fmla="*/ 18 h 27"/>
                <a:gd name="T4" fmla="*/ 12 w 18"/>
                <a:gd name="T5" fmla="*/ 18 h 27"/>
                <a:gd name="T6" fmla="*/ 12 w 18"/>
                <a:gd name="T7" fmla="*/ 15 h 27"/>
                <a:gd name="T8" fmla="*/ 12 w 18"/>
                <a:gd name="T9" fmla="*/ 15 h 27"/>
                <a:gd name="T10" fmla="*/ 12 w 18"/>
                <a:gd name="T11" fmla="*/ 12 h 27"/>
                <a:gd name="T12" fmla="*/ 12 w 18"/>
                <a:gd name="T13" fmla="*/ 12 h 27"/>
                <a:gd name="T14" fmla="*/ 12 w 18"/>
                <a:gd name="T15" fmla="*/ 9 h 27"/>
                <a:gd name="T16" fmla="*/ 15 w 18"/>
                <a:gd name="T17" fmla="*/ 6 h 27"/>
                <a:gd name="T18" fmla="*/ 9 w 18"/>
                <a:gd name="T19" fmla="*/ 0 h 27"/>
                <a:gd name="T20" fmla="*/ 6 w 18"/>
                <a:gd name="T21" fmla="*/ 3 h 27"/>
                <a:gd name="T22" fmla="*/ 3 w 18"/>
                <a:gd name="T23" fmla="*/ 6 h 27"/>
                <a:gd name="T24" fmla="*/ 0 w 18"/>
                <a:gd name="T25" fmla="*/ 12 h 27"/>
                <a:gd name="T26" fmla="*/ 3 w 18"/>
                <a:gd name="T27" fmla="*/ 15 h 27"/>
                <a:gd name="T28" fmla="*/ 3 w 18"/>
                <a:gd name="T29" fmla="*/ 21 h 27"/>
                <a:gd name="T30" fmla="*/ 6 w 18"/>
                <a:gd name="T31" fmla="*/ 24 h 27"/>
                <a:gd name="T32" fmla="*/ 9 w 18"/>
                <a:gd name="T33" fmla="*/ 27 h 27"/>
                <a:gd name="T34" fmla="*/ 15 w 18"/>
                <a:gd name="T35" fmla="*/ 27 h 27"/>
                <a:gd name="T36" fmla="*/ 18 w 18"/>
                <a:gd name="T37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" h="27">
                  <a:moveTo>
                    <a:pt x="18" y="18"/>
                  </a:moveTo>
                  <a:lnTo>
                    <a:pt x="15" y="18"/>
                  </a:lnTo>
                  <a:lnTo>
                    <a:pt x="12" y="18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9"/>
                  </a:lnTo>
                  <a:lnTo>
                    <a:pt x="15" y="6"/>
                  </a:lnTo>
                  <a:lnTo>
                    <a:pt x="9" y="0"/>
                  </a:lnTo>
                  <a:lnTo>
                    <a:pt x="6" y="3"/>
                  </a:lnTo>
                  <a:lnTo>
                    <a:pt x="3" y="6"/>
                  </a:lnTo>
                  <a:lnTo>
                    <a:pt x="0" y="12"/>
                  </a:lnTo>
                  <a:lnTo>
                    <a:pt x="3" y="15"/>
                  </a:lnTo>
                  <a:lnTo>
                    <a:pt x="3" y="21"/>
                  </a:lnTo>
                  <a:lnTo>
                    <a:pt x="6" y="24"/>
                  </a:lnTo>
                  <a:lnTo>
                    <a:pt x="9" y="27"/>
                  </a:lnTo>
                  <a:lnTo>
                    <a:pt x="15" y="27"/>
                  </a:lnTo>
                  <a:lnTo>
                    <a:pt x="18" y="1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544" name="Freeform 208"/>
            <p:cNvSpPr>
              <a:spLocks/>
            </p:cNvSpPr>
            <p:nvPr/>
          </p:nvSpPr>
          <p:spPr bwMode="auto">
            <a:xfrm>
              <a:off x="3579" y="3573"/>
              <a:ext cx="6" cy="9"/>
            </a:xfrm>
            <a:custGeom>
              <a:avLst/>
              <a:gdLst>
                <a:gd name="T0" fmla="*/ 0 w 6"/>
                <a:gd name="T1" fmla="*/ 9 h 9"/>
                <a:gd name="T2" fmla="*/ 0 w 6"/>
                <a:gd name="T3" fmla="*/ 9 h 9"/>
                <a:gd name="T4" fmla="*/ 3 w 6"/>
                <a:gd name="T5" fmla="*/ 9 h 9"/>
                <a:gd name="T6" fmla="*/ 3 w 6"/>
                <a:gd name="T7" fmla="*/ 9 h 9"/>
                <a:gd name="T8" fmla="*/ 6 w 6"/>
                <a:gd name="T9" fmla="*/ 6 h 9"/>
                <a:gd name="T10" fmla="*/ 6 w 6"/>
                <a:gd name="T11" fmla="*/ 6 h 9"/>
                <a:gd name="T12" fmla="*/ 6 w 6"/>
                <a:gd name="T13" fmla="*/ 3 h 9"/>
                <a:gd name="T14" fmla="*/ 3 w 6"/>
                <a:gd name="T15" fmla="*/ 3 h 9"/>
                <a:gd name="T16" fmla="*/ 3 w 6"/>
                <a:gd name="T17" fmla="*/ 0 h 9"/>
                <a:gd name="T18" fmla="*/ 0 w 6"/>
                <a:gd name="T1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9">
                  <a:moveTo>
                    <a:pt x="0" y="9"/>
                  </a:moveTo>
                  <a:lnTo>
                    <a:pt x="0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545" name="Freeform 209"/>
            <p:cNvSpPr>
              <a:spLocks/>
            </p:cNvSpPr>
            <p:nvPr/>
          </p:nvSpPr>
          <p:spPr bwMode="auto">
            <a:xfrm>
              <a:off x="3579" y="3573"/>
              <a:ext cx="6" cy="9"/>
            </a:xfrm>
            <a:custGeom>
              <a:avLst/>
              <a:gdLst>
                <a:gd name="T0" fmla="*/ 0 w 6"/>
                <a:gd name="T1" fmla="*/ 9 h 9"/>
                <a:gd name="T2" fmla="*/ 0 w 6"/>
                <a:gd name="T3" fmla="*/ 9 h 9"/>
                <a:gd name="T4" fmla="*/ 3 w 6"/>
                <a:gd name="T5" fmla="*/ 9 h 9"/>
                <a:gd name="T6" fmla="*/ 3 w 6"/>
                <a:gd name="T7" fmla="*/ 9 h 9"/>
                <a:gd name="T8" fmla="*/ 6 w 6"/>
                <a:gd name="T9" fmla="*/ 6 h 9"/>
                <a:gd name="T10" fmla="*/ 6 w 6"/>
                <a:gd name="T11" fmla="*/ 6 h 9"/>
                <a:gd name="T12" fmla="*/ 6 w 6"/>
                <a:gd name="T13" fmla="*/ 3 h 9"/>
                <a:gd name="T14" fmla="*/ 3 w 6"/>
                <a:gd name="T15" fmla="*/ 3 h 9"/>
                <a:gd name="T16" fmla="*/ 3 w 6"/>
                <a:gd name="T17" fmla="*/ 0 h 9"/>
                <a:gd name="T18" fmla="*/ 0 w 6"/>
                <a:gd name="T1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9">
                  <a:moveTo>
                    <a:pt x="0" y="9"/>
                  </a:moveTo>
                  <a:lnTo>
                    <a:pt x="0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546" name="Freeform 210"/>
            <p:cNvSpPr>
              <a:spLocks/>
            </p:cNvSpPr>
            <p:nvPr/>
          </p:nvSpPr>
          <p:spPr bwMode="auto">
            <a:xfrm>
              <a:off x="3606" y="3582"/>
              <a:ext cx="6" cy="9"/>
            </a:xfrm>
            <a:custGeom>
              <a:avLst/>
              <a:gdLst>
                <a:gd name="T0" fmla="*/ 6 w 6"/>
                <a:gd name="T1" fmla="*/ 9 h 9"/>
                <a:gd name="T2" fmla="*/ 6 w 6"/>
                <a:gd name="T3" fmla="*/ 6 h 9"/>
                <a:gd name="T4" fmla="*/ 6 w 6"/>
                <a:gd name="T5" fmla="*/ 6 h 9"/>
                <a:gd name="T6" fmla="*/ 6 w 6"/>
                <a:gd name="T7" fmla="*/ 3 h 9"/>
                <a:gd name="T8" fmla="*/ 6 w 6"/>
                <a:gd name="T9" fmla="*/ 3 h 9"/>
                <a:gd name="T10" fmla="*/ 6 w 6"/>
                <a:gd name="T11" fmla="*/ 0 h 9"/>
                <a:gd name="T12" fmla="*/ 3 w 6"/>
                <a:gd name="T13" fmla="*/ 0 h 9"/>
                <a:gd name="T14" fmla="*/ 3 w 6"/>
                <a:gd name="T15" fmla="*/ 0 h 9"/>
                <a:gd name="T16" fmla="*/ 0 w 6"/>
                <a:gd name="T17" fmla="*/ 0 h 9"/>
                <a:gd name="T18" fmla="*/ 6 w 6"/>
                <a:gd name="T1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9">
                  <a:moveTo>
                    <a:pt x="6" y="9"/>
                  </a:moveTo>
                  <a:lnTo>
                    <a:pt x="6" y="6"/>
                  </a:lnTo>
                  <a:lnTo>
                    <a:pt x="6" y="6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6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547" name="Freeform 211"/>
            <p:cNvSpPr>
              <a:spLocks/>
            </p:cNvSpPr>
            <p:nvPr/>
          </p:nvSpPr>
          <p:spPr bwMode="auto">
            <a:xfrm>
              <a:off x="3540" y="3582"/>
              <a:ext cx="72" cy="132"/>
            </a:xfrm>
            <a:custGeom>
              <a:avLst/>
              <a:gdLst>
                <a:gd name="T0" fmla="*/ 9 w 72"/>
                <a:gd name="T1" fmla="*/ 132 h 132"/>
                <a:gd name="T2" fmla="*/ 9 w 72"/>
                <a:gd name="T3" fmla="*/ 132 h 132"/>
                <a:gd name="T4" fmla="*/ 9 w 72"/>
                <a:gd name="T5" fmla="*/ 123 h 132"/>
                <a:gd name="T6" fmla="*/ 9 w 72"/>
                <a:gd name="T7" fmla="*/ 114 h 132"/>
                <a:gd name="T8" fmla="*/ 12 w 72"/>
                <a:gd name="T9" fmla="*/ 105 h 132"/>
                <a:gd name="T10" fmla="*/ 12 w 72"/>
                <a:gd name="T11" fmla="*/ 96 h 132"/>
                <a:gd name="T12" fmla="*/ 15 w 72"/>
                <a:gd name="T13" fmla="*/ 87 h 132"/>
                <a:gd name="T14" fmla="*/ 18 w 72"/>
                <a:gd name="T15" fmla="*/ 78 h 132"/>
                <a:gd name="T16" fmla="*/ 24 w 72"/>
                <a:gd name="T17" fmla="*/ 69 h 132"/>
                <a:gd name="T18" fmla="*/ 27 w 72"/>
                <a:gd name="T19" fmla="*/ 60 h 132"/>
                <a:gd name="T20" fmla="*/ 30 w 72"/>
                <a:gd name="T21" fmla="*/ 51 h 132"/>
                <a:gd name="T22" fmla="*/ 36 w 72"/>
                <a:gd name="T23" fmla="*/ 45 h 132"/>
                <a:gd name="T24" fmla="*/ 42 w 72"/>
                <a:gd name="T25" fmla="*/ 36 h 132"/>
                <a:gd name="T26" fmla="*/ 48 w 72"/>
                <a:gd name="T27" fmla="*/ 30 h 132"/>
                <a:gd name="T28" fmla="*/ 51 w 72"/>
                <a:gd name="T29" fmla="*/ 24 h 132"/>
                <a:gd name="T30" fmla="*/ 60 w 72"/>
                <a:gd name="T31" fmla="*/ 18 h 132"/>
                <a:gd name="T32" fmla="*/ 66 w 72"/>
                <a:gd name="T33" fmla="*/ 12 h 132"/>
                <a:gd name="T34" fmla="*/ 72 w 72"/>
                <a:gd name="T35" fmla="*/ 9 h 132"/>
                <a:gd name="T36" fmla="*/ 66 w 72"/>
                <a:gd name="T37" fmla="*/ 0 h 132"/>
                <a:gd name="T38" fmla="*/ 60 w 72"/>
                <a:gd name="T39" fmla="*/ 6 h 132"/>
                <a:gd name="T40" fmla="*/ 51 w 72"/>
                <a:gd name="T41" fmla="*/ 9 h 132"/>
                <a:gd name="T42" fmla="*/ 45 w 72"/>
                <a:gd name="T43" fmla="*/ 18 h 132"/>
                <a:gd name="T44" fmla="*/ 39 w 72"/>
                <a:gd name="T45" fmla="*/ 24 h 132"/>
                <a:gd name="T46" fmla="*/ 33 w 72"/>
                <a:gd name="T47" fmla="*/ 30 h 132"/>
                <a:gd name="T48" fmla="*/ 27 w 72"/>
                <a:gd name="T49" fmla="*/ 39 h 132"/>
                <a:gd name="T50" fmla="*/ 24 w 72"/>
                <a:gd name="T51" fmla="*/ 48 h 132"/>
                <a:gd name="T52" fmla="*/ 18 w 72"/>
                <a:gd name="T53" fmla="*/ 57 h 132"/>
                <a:gd name="T54" fmla="*/ 15 w 72"/>
                <a:gd name="T55" fmla="*/ 66 h 132"/>
                <a:gd name="T56" fmla="*/ 9 w 72"/>
                <a:gd name="T57" fmla="*/ 75 h 132"/>
                <a:gd name="T58" fmla="*/ 6 w 72"/>
                <a:gd name="T59" fmla="*/ 84 h 132"/>
                <a:gd name="T60" fmla="*/ 3 w 72"/>
                <a:gd name="T61" fmla="*/ 93 h 132"/>
                <a:gd name="T62" fmla="*/ 3 w 72"/>
                <a:gd name="T63" fmla="*/ 105 h 132"/>
                <a:gd name="T64" fmla="*/ 0 w 72"/>
                <a:gd name="T65" fmla="*/ 114 h 132"/>
                <a:gd name="T66" fmla="*/ 0 w 72"/>
                <a:gd name="T67" fmla="*/ 123 h 132"/>
                <a:gd name="T68" fmla="*/ 0 w 72"/>
                <a:gd name="T69" fmla="*/ 132 h 132"/>
                <a:gd name="T70" fmla="*/ 0 w 72"/>
                <a:gd name="T71" fmla="*/ 132 h 132"/>
                <a:gd name="T72" fmla="*/ 9 w 72"/>
                <a:gd name="T73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2" h="132">
                  <a:moveTo>
                    <a:pt x="9" y="132"/>
                  </a:moveTo>
                  <a:lnTo>
                    <a:pt x="9" y="132"/>
                  </a:lnTo>
                  <a:lnTo>
                    <a:pt x="9" y="123"/>
                  </a:lnTo>
                  <a:lnTo>
                    <a:pt x="9" y="114"/>
                  </a:lnTo>
                  <a:lnTo>
                    <a:pt x="12" y="105"/>
                  </a:lnTo>
                  <a:lnTo>
                    <a:pt x="12" y="96"/>
                  </a:lnTo>
                  <a:lnTo>
                    <a:pt x="15" y="87"/>
                  </a:lnTo>
                  <a:lnTo>
                    <a:pt x="18" y="78"/>
                  </a:lnTo>
                  <a:lnTo>
                    <a:pt x="24" y="69"/>
                  </a:lnTo>
                  <a:lnTo>
                    <a:pt x="27" y="60"/>
                  </a:lnTo>
                  <a:lnTo>
                    <a:pt x="30" y="51"/>
                  </a:lnTo>
                  <a:lnTo>
                    <a:pt x="36" y="45"/>
                  </a:lnTo>
                  <a:lnTo>
                    <a:pt x="42" y="36"/>
                  </a:lnTo>
                  <a:lnTo>
                    <a:pt x="48" y="30"/>
                  </a:lnTo>
                  <a:lnTo>
                    <a:pt x="51" y="24"/>
                  </a:lnTo>
                  <a:lnTo>
                    <a:pt x="60" y="18"/>
                  </a:lnTo>
                  <a:lnTo>
                    <a:pt x="66" y="12"/>
                  </a:lnTo>
                  <a:lnTo>
                    <a:pt x="72" y="9"/>
                  </a:lnTo>
                  <a:lnTo>
                    <a:pt x="66" y="0"/>
                  </a:lnTo>
                  <a:lnTo>
                    <a:pt x="60" y="6"/>
                  </a:lnTo>
                  <a:lnTo>
                    <a:pt x="51" y="9"/>
                  </a:lnTo>
                  <a:lnTo>
                    <a:pt x="45" y="18"/>
                  </a:lnTo>
                  <a:lnTo>
                    <a:pt x="39" y="24"/>
                  </a:lnTo>
                  <a:lnTo>
                    <a:pt x="33" y="30"/>
                  </a:lnTo>
                  <a:lnTo>
                    <a:pt x="27" y="39"/>
                  </a:lnTo>
                  <a:lnTo>
                    <a:pt x="24" y="48"/>
                  </a:lnTo>
                  <a:lnTo>
                    <a:pt x="18" y="57"/>
                  </a:lnTo>
                  <a:lnTo>
                    <a:pt x="15" y="66"/>
                  </a:lnTo>
                  <a:lnTo>
                    <a:pt x="9" y="75"/>
                  </a:lnTo>
                  <a:lnTo>
                    <a:pt x="6" y="84"/>
                  </a:lnTo>
                  <a:lnTo>
                    <a:pt x="3" y="93"/>
                  </a:lnTo>
                  <a:lnTo>
                    <a:pt x="3" y="105"/>
                  </a:lnTo>
                  <a:lnTo>
                    <a:pt x="0" y="114"/>
                  </a:lnTo>
                  <a:lnTo>
                    <a:pt x="0" y="123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9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548" name="Freeform 212"/>
            <p:cNvSpPr>
              <a:spLocks/>
            </p:cNvSpPr>
            <p:nvPr/>
          </p:nvSpPr>
          <p:spPr bwMode="auto">
            <a:xfrm>
              <a:off x="3540" y="3582"/>
              <a:ext cx="72" cy="132"/>
            </a:xfrm>
            <a:custGeom>
              <a:avLst/>
              <a:gdLst>
                <a:gd name="T0" fmla="*/ 9 w 72"/>
                <a:gd name="T1" fmla="*/ 132 h 132"/>
                <a:gd name="T2" fmla="*/ 9 w 72"/>
                <a:gd name="T3" fmla="*/ 132 h 132"/>
                <a:gd name="T4" fmla="*/ 9 w 72"/>
                <a:gd name="T5" fmla="*/ 123 h 132"/>
                <a:gd name="T6" fmla="*/ 9 w 72"/>
                <a:gd name="T7" fmla="*/ 114 h 132"/>
                <a:gd name="T8" fmla="*/ 12 w 72"/>
                <a:gd name="T9" fmla="*/ 105 h 132"/>
                <a:gd name="T10" fmla="*/ 12 w 72"/>
                <a:gd name="T11" fmla="*/ 96 h 132"/>
                <a:gd name="T12" fmla="*/ 15 w 72"/>
                <a:gd name="T13" fmla="*/ 87 h 132"/>
                <a:gd name="T14" fmla="*/ 18 w 72"/>
                <a:gd name="T15" fmla="*/ 78 h 132"/>
                <a:gd name="T16" fmla="*/ 24 w 72"/>
                <a:gd name="T17" fmla="*/ 69 h 132"/>
                <a:gd name="T18" fmla="*/ 27 w 72"/>
                <a:gd name="T19" fmla="*/ 60 h 132"/>
                <a:gd name="T20" fmla="*/ 30 w 72"/>
                <a:gd name="T21" fmla="*/ 51 h 132"/>
                <a:gd name="T22" fmla="*/ 36 w 72"/>
                <a:gd name="T23" fmla="*/ 45 h 132"/>
                <a:gd name="T24" fmla="*/ 42 w 72"/>
                <a:gd name="T25" fmla="*/ 36 h 132"/>
                <a:gd name="T26" fmla="*/ 48 w 72"/>
                <a:gd name="T27" fmla="*/ 30 h 132"/>
                <a:gd name="T28" fmla="*/ 51 w 72"/>
                <a:gd name="T29" fmla="*/ 24 h 132"/>
                <a:gd name="T30" fmla="*/ 60 w 72"/>
                <a:gd name="T31" fmla="*/ 18 h 132"/>
                <a:gd name="T32" fmla="*/ 66 w 72"/>
                <a:gd name="T33" fmla="*/ 12 h 132"/>
                <a:gd name="T34" fmla="*/ 72 w 72"/>
                <a:gd name="T35" fmla="*/ 9 h 132"/>
                <a:gd name="T36" fmla="*/ 66 w 72"/>
                <a:gd name="T37" fmla="*/ 0 h 132"/>
                <a:gd name="T38" fmla="*/ 60 w 72"/>
                <a:gd name="T39" fmla="*/ 6 h 132"/>
                <a:gd name="T40" fmla="*/ 51 w 72"/>
                <a:gd name="T41" fmla="*/ 9 h 132"/>
                <a:gd name="T42" fmla="*/ 45 w 72"/>
                <a:gd name="T43" fmla="*/ 18 h 132"/>
                <a:gd name="T44" fmla="*/ 39 w 72"/>
                <a:gd name="T45" fmla="*/ 24 h 132"/>
                <a:gd name="T46" fmla="*/ 33 w 72"/>
                <a:gd name="T47" fmla="*/ 30 h 132"/>
                <a:gd name="T48" fmla="*/ 27 w 72"/>
                <a:gd name="T49" fmla="*/ 39 h 132"/>
                <a:gd name="T50" fmla="*/ 24 w 72"/>
                <a:gd name="T51" fmla="*/ 48 h 132"/>
                <a:gd name="T52" fmla="*/ 18 w 72"/>
                <a:gd name="T53" fmla="*/ 57 h 132"/>
                <a:gd name="T54" fmla="*/ 15 w 72"/>
                <a:gd name="T55" fmla="*/ 66 h 132"/>
                <a:gd name="T56" fmla="*/ 9 w 72"/>
                <a:gd name="T57" fmla="*/ 75 h 132"/>
                <a:gd name="T58" fmla="*/ 6 w 72"/>
                <a:gd name="T59" fmla="*/ 84 h 132"/>
                <a:gd name="T60" fmla="*/ 3 w 72"/>
                <a:gd name="T61" fmla="*/ 93 h 132"/>
                <a:gd name="T62" fmla="*/ 3 w 72"/>
                <a:gd name="T63" fmla="*/ 105 h 132"/>
                <a:gd name="T64" fmla="*/ 0 w 72"/>
                <a:gd name="T65" fmla="*/ 114 h 132"/>
                <a:gd name="T66" fmla="*/ 0 w 72"/>
                <a:gd name="T67" fmla="*/ 123 h 132"/>
                <a:gd name="T68" fmla="*/ 0 w 72"/>
                <a:gd name="T69" fmla="*/ 132 h 132"/>
                <a:gd name="T70" fmla="*/ 0 w 72"/>
                <a:gd name="T71" fmla="*/ 132 h 132"/>
                <a:gd name="T72" fmla="*/ 9 w 72"/>
                <a:gd name="T73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2" h="132">
                  <a:moveTo>
                    <a:pt x="9" y="132"/>
                  </a:moveTo>
                  <a:lnTo>
                    <a:pt x="9" y="132"/>
                  </a:lnTo>
                  <a:lnTo>
                    <a:pt x="9" y="123"/>
                  </a:lnTo>
                  <a:lnTo>
                    <a:pt x="9" y="114"/>
                  </a:lnTo>
                  <a:lnTo>
                    <a:pt x="12" y="105"/>
                  </a:lnTo>
                  <a:lnTo>
                    <a:pt x="12" y="96"/>
                  </a:lnTo>
                  <a:lnTo>
                    <a:pt x="15" y="87"/>
                  </a:lnTo>
                  <a:lnTo>
                    <a:pt x="18" y="78"/>
                  </a:lnTo>
                  <a:lnTo>
                    <a:pt x="24" y="69"/>
                  </a:lnTo>
                  <a:lnTo>
                    <a:pt x="27" y="60"/>
                  </a:lnTo>
                  <a:lnTo>
                    <a:pt x="30" y="51"/>
                  </a:lnTo>
                  <a:lnTo>
                    <a:pt x="36" y="45"/>
                  </a:lnTo>
                  <a:lnTo>
                    <a:pt x="42" y="36"/>
                  </a:lnTo>
                  <a:lnTo>
                    <a:pt x="48" y="30"/>
                  </a:lnTo>
                  <a:lnTo>
                    <a:pt x="51" y="24"/>
                  </a:lnTo>
                  <a:lnTo>
                    <a:pt x="60" y="18"/>
                  </a:lnTo>
                  <a:lnTo>
                    <a:pt x="66" y="12"/>
                  </a:lnTo>
                  <a:lnTo>
                    <a:pt x="72" y="9"/>
                  </a:lnTo>
                  <a:lnTo>
                    <a:pt x="66" y="0"/>
                  </a:lnTo>
                  <a:lnTo>
                    <a:pt x="60" y="6"/>
                  </a:lnTo>
                  <a:lnTo>
                    <a:pt x="51" y="9"/>
                  </a:lnTo>
                  <a:lnTo>
                    <a:pt x="45" y="18"/>
                  </a:lnTo>
                  <a:lnTo>
                    <a:pt x="39" y="24"/>
                  </a:lnTo>
                  <a:lnTo>
                    <a:pt x="33" y="30"/>
                  </a:lnTo>
                  <a:lnTo>
                    <a:pt x="27" y="39"/>
                  </a:lnTo>
                  <a:lnTo>
                    <a:pt x="24" y="48"/>
                  </a:lnTo>
                  <a:lnTo>
                    <a:pt x="18" y="57"/>
                  </a:lnTo>
                  <a:lnTo>
                    <a:pt x="15" y="66"/>
                  </a:lnTo>
                  <a:lnTo>
                    <a:pt x="9" y="75"/>
                  </a:lnTo>
                  <a:lnTo>
                    <a:pt x="6" y="84"/>
                  </a:lnTo>
                  <a:lnTo>
                    <a:pt x="3" y="93"/>
                  </a:lnTo>
                  <a:lnTo>
                    <a:pt x="3" y="105"/>
                  </a:lnTo>
                  <a:lnTo>
                    <a:pt x="0" y="114"/>
                  </a:lnTo>
                  <a:lnTo>
                    <a:pt x="0" y="123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9" y="13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549" name="Freeform 213"/>
            <p:cNvSpPr>
              <a:spLocks/>
            </p:cNvSpPr>
            <p:nvPr/>
          </p:nvSpPr>
          <p:spPr bwMode="auto">
            <a:xfrm>
              <a:off x="3540" y="3714"/>
              <a:ext cx="81" cy="177"/>
            </a:xfrm>
            <a:custGeom>
              <a:avLst/>
              <a:gdLst>
                <a:gd name="T0" fmla="*/ 81 w 81"/>
                <a:gd name="T1" fmla="*/ 177 h 177"/>
                <a:gd name="T2" fmla="*/ 78 w 81"/>
                <a:gd name="T3" fmla="*/ 165 h 177"/>
                <a:gd name="T4" fmla="*/ 75 w 81"/>
                <a:gd name="T5" fmla="*/ 153 h 177"/>
                <a:gd name="T6" fmla="*/ 72 w 81"/>
                <a:gd name="T7" fmla="*/ 141 h 177"/>
                <a:gd name="T8" fmla="*/ 66 w 81"/>
                <a:gd name="T9" fmla="*/ 129 h 177"/>
                <a:gd name="T10" fmla="*/ 60 w 81"/>
                <a:gd name="T11" fmla="*/ 120 h 177"/>
                <a:gd name="T12" fmla="*/ 54 w 81"/>
                <a:gd name="T13" fmla="*/ 108 h 177"/>
                <a:gd name="T14" fmla="*/ 48 w 81"/>
                <a:gd name="T15" fmla="*/ 96 h 177"/>
                <a:gd name="T16" fmla="*/ 42 w 81"/>
                <a:gd name="T17" fmla="*/ 87 h 177"/>
                <a:gd name="T18" fmla="*/ 36 w 81"/>
                <a:gd name="T19" fmla="*/ 75 h 177"/>
                <a:gd name="T20" fmla="*/ 30 w 81"/>
                <a:gd name="T21" fmla="*/ 66 h 177"/>
                <a:gd name="T22" fmla="*/ 24 w 81"/>
                <a:gd name="T23" fmla="*/ 54 h 177"/>
                <a:gd name="T24" fmla="*/ 18 w 81"/>
                <a:gd name="T25" fmla="*/ 45 h 177"/>
                <a:gd name="T26" fmla="*/ 15 w 81"/>
                <a:gd name="T27" fmla="*/ 33 h 177"/>
                <a:gd name="T28" fmla="*/ 12 w 81"/>
                <a:gd name="T29" fmla="*/ 21 h 177"/>
                <a:gd name="T30" fmla="*/ 9 w 81"/>
                <a:gd name="T31" fmla="*/ 12 h 177"/>
                <a:gd name="T32" fmla="*/ 9 w 81"/>
                <a:gd name="T33" fmla="*/ 0 h 177"/>
                <a:gd name="T34" fmla="*/ 0 w 81"/>
                <a:gd name="T35" fmla="*/ 6 h 177"/>
                <a:gd name="T36" fmla="*/ 0 w 81"/>
                <a:gd name="T37" fmla="*/ 18 h 177"/>
                <a:gd name="T38" fmla="*/ 3 w 81"/>
                <a:gd name="T39" fmla="*/ 30 h 177"/>
                <a:gd name="T40" fmla="*/ 9 w 81"/>
                <a:gd name="T41" fmla="*/ 42 h 177"/>
                <a:gd name="T42" fmla="*/ 12 w 81"/>
                <a:gd name="T43" fmla="*/ 54 h 177"/>
                <a:gd name="T44" fmla="*/ 18 w 81"/>
                <a:gd name="T45" fmla="*/ 63 h 177"/>
                <a:gd name="T46" fmla="*/ 24 w 81"/>
                <a:gd name="T47" fmla="*/ 75 h 177"/>
                <a:gd name="T48" fmla="*/ 30 w 81"/>
                <a:gd name="T49" fmla="*/ 87 h 177"/>
                <a:gd name="T50" fmla="*/ 36 w 81"/>
                <a:gd name="T51" fmla="*/ 96 h 177"/>
                <a:gd name="T52" fmla="*/ 42 w 81"/>
                <a:gd name="T53" fmla="*/ 108 h 177"/>
                <a:gd name="T54" fmla="*/ 48 w 81"/>
                <a:gd name="T55" fmla="*/ 117 h 177"/>
                <a:gd name="T56" fmla="*/ 54 w 81"/>
                <a:gd name="T57" fmla="*/ 129 h 177"/>
                <a:gd name="T58" fmla="*/ 60 w 81"/>
                <a:gd name="T59" fmla="*/ 138 h 177"/>
                <a:gd name="T60" fmla="*/ 63 w 81"/>
                <a:gd name="T61" fmla="*/ 150 h 177"/>
                <a:gd name="T62" fmla="*/ 69 w 81"/>
                <a:gd name="T63" fmla="*/ 162 h 177"/>
                <a:gd name="T64" fmla="*/ 72 w 81"/>
                <a:gd name="T65" fmla="*/ 171 h 177"/>
                <a:gd name="T66" fmla="*/ 72 w 81"/>
                <a:gd name="T67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1" h="177">
                  <a:moveTo>
                    <a:pt x="81" y="177"/>
                  </a:moveTo>
                  <a:lnTo>
                    <a:pt x="81" y="177"/>
                  </a:lnTo>
                  <a:lnTo>
                    <a:pt x="81" y="171"/>
                  </a:lnTo>
                  <a:lnTo>
                    <a:pt x="78" y="165"/>
                  </a:lnTo>
                  <a:lnTo>
                    <a:pt x="78" y="159"/>
                  </a:lnTo>
                  <a:lnTo>
                    <a:pt x="75" y="153"/>
                  </a:lnTo>
                  <a:lnTo>
                    <a:pt x="72" y="147"/>
                  </a:lnTo>
                  <a:lnTo>
                    <a:pt x="72" y="141"/>
                  </a:lnTo>
                  <a:lnTo>
                    <a:pt x="69" y="135"/>
                  </a:lnTo>
                  <a:lnTo>
                    <a:pt x="66" y="129"/>
                  </a:lnTo>
                  <a:lnTo>
                    <a:pt x="63" y="123"/>
                  </a:lnTo>
                  <a:lnTo>
                    <a:pt x="60" y="120"/>
                  </a:lnTo>
                  <a:lnTo>
                    <a:pt x="57" y="114"/>
                  </a:lnTo>
                  <a:lnTo>
                    <a:pt x="54" y="108"/>
                  </a:lnTo>
                  <a:lnTo>
                    <a:pt x="51" y="102"/>
                  </a:lnTo>
                  <a:lnTo>
                    <a:pt x="48" y="96"/>
                  </a:lnTo>
                  <a:lnTo>
                    <a:pt x="45" y="93"/>
                  </a:lnTo>
                  <a:lnTo>
                    <a:pt x="42" y="87"/>
                  </a:lnTo>
                  <a:lnTo>
                    <a:pt x="39" y="81"/>
                  </a:lnTo>
                  <a:lnTo>
                    <a:pt x="36" y="75"/>
                  </a:lnTo>
                  <a:lnTo>
                    <a:pt x="33" y="69"/>
                  </a:lnTo>
                  <a:lnTo>
                    <a:pt x="30" y="66"/>
                  </a:lnTo>
                  <a:lnTo>
                    <a:pt x="27" y="60"/>
                  </a:lnTo>
                  <a:lnTo>
                    <a:pt x="24" y="54"/>
                  </a:lnTo>
                  <a:lnTo>
                    <a:pt x="21" y="48"/>
                  </a:lnTo>
                  <a:lnTo>
                    <a:pt x="18" y="45"/>
                  </a:lnTo>
                  <a:lnTo>
                    <a:pt x="18" y="39"/>
                  </a:lnTo>
                  <a:lnTo>
                    <a:pt x="15" y="33"/>
                  </a:lnTo>
                  <a:lnTo>
                    <a:pt x="12" y="27"/>
                  </a:lnTo>
                  <a:lnTo>
                    <a:pt x="12" y="21"/>
                  </a:lnTo>
                  <a:lnTo>
                    <a:pt x="12" y="18"/>
                  </a:lnTo>
                  <a:lnTo>
                    <a:pt x="9" y="12"/>
                  </a:lnTo>
                  <a:lnTo>
                    <a:pt x="9" y="6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3" y="24"/>
                  </a:lnTo>
                  <a:lnTo>
                    <a:pt x="3" y="30"/>
                  </a:lnTo>
                  <a:lnTo>
                    <a:pt x="6" y="36"/>
                  </a:lnTo>
                  <a:lnTo>
                    <a:pt x="9" y="42"/>
                  </a:lnTo>
                  <a:lnTo>
                    <a:pt x="9" y="48"/>
                  </a:lnTo>
                  <a:lnTo>
                    <a:pt x="12" y="54"/>
                  </a:lnTo>
                  <a:lnTo>
                    <a:pt x="15" y="60"/>
                  </a:lnTo>
                  <a:lnTo>
                    <a:pt x="18" y="63"/>
                  </a:lnTo>
                  <a:lnTo>
                    <a:pt x="21" y="69"/>
                  </a:lnTo>
                  <a:lnTo>
                    <a:pt x="24" y="75"/>
                  </a:lnTo>
                  <a:lnTo>
                    <a:pt x="27" y="81"/>
                  </a:lnTo>
                  <a:lnTo>
                    <a:pt x="30" y="87"/>
                  </a:lnTo>
                  <a:lnTo>
                    <a:pt x="33" y="90"/>
                  </a:lnTo>
                  <a:lnTo>
                    <a:pt x="36" y="96"/>
                  </a:lnTo>
                  <a:lnTo>
                    <a:pt x="39" y="102"/>
                  </a:lnTo>
                  <a:lnTo>
                    <a:pt x="42" y="108"/>
                  </a:lnTo>
                  <a:lnTo>
                    <a:pt x="45" y="111"/>
                  </a:lnTo>
                  <a:lnTo>
                    <a:pt x="48" y="117"/>
                  </a:lnTo>
                  <a:lnTo>
                    <a:pt x="51" y="123"/>
                  </a:lnTo>
                  <a:lnTo>
                    <a:pt x="54" y="129"/>
                  </a:lnTo>
                  <a:lnTo>
                    <a:pt x="57" y="135"/>
                  </a:lnTo>
                  <a:lnTo>
                    <a:pt x="60" y="138"/>
                  </a:lnTo>
                  <a:lnTo>
                    <a:pt x="63" y="144"/>
                  </a:lnTo>
                  <a:lnTo>
                    <a:pt x="63" y="150"/>
                  </a:lnTo>
                  <a:lnTo>
                    <a:pt x="66" y="156"/>
                  </a:lnTo>
                  <a:lnTo>
                    <a:pt x="69" y="162"/>
                  </a:lnTo>
                  <a:lnTo>
                    <a:pt x="69" y="168"/>
                  </a:lnTo>
                  <a:lnTo>
                    <a:pt x="72" y="171"/>
                  </a:lnTo>
                  <a:lnTo>
                    <a:pt x="72" y="177"/>
                  </a:lnTo>
                  <a:lnTo>
                    <a:pt x="72" y="177"/>
                  </a:lnTo>
                  <a:lnTo>
                    <a:pt x="81" y="1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550" name="Freeform 214"/>
            <p:cNvSpPr>
              <a:spLocks/>
            </p:cNvSpPr>
            <p:nvPr/>
          </p:nvSpPr>
          <p:spPr bwMode="auto">
            <a:xfrm>
              <a:off x="3540" y="3714"/>
              <a:ext cx="81" cy="177"/>
            </a:xfrm>
            <a:custGeom>
              <a:avLst/>
              <a:gdLst>
                <a:gd name="T0" fmla="*/ 81 w 81"/>
                <a:gd name="T1" fmla="*/ 177 h 177"/>
                <a:gd name="T2" fmla="*/ 78 w 81"/>
                <a:gd name="T3" fmla="*/ 165 h 177"/>
                <a:gd name="T4" fmla="*/ 75 w 81"/>
                <a:gd name="T5" fmla="*/ 153 h 177"/>
                <a:gd name="T6" fmla="*/ 72 w 81"/>
                <a:gd name="T7" fmla="*/ 141 h 177"/>
                <a:gd name="T8" fmla="*/ 66 w 81"/>
                <a:gd name="T9" fmla="*/ 129 h 177"/>
                <a:gd name="T10" fmla="*/ 60 w 81"/>
                <a:gd name="T11" fmla="*/ 120 h 177"/>
                <a:gd name="T12" fmla="*/ 54 w 81"/>
                <a:gd name="T13" fmla="*/ 108 h 177"/>
                <a:gd name="T14" fmla="*/ 48 w 81"/>
                <a:gd name="T15" fmla="*/ 96 h 177"/>
                <a:gd name="T16" fmla="*/ 42 w 81"/>
                <a:gd name="T17" fmla="*/ 87 h 177"/>
                <a:gd name="T18" fmla="*/ 36 w 81"/>
                <a:gd name="T19" fmla="*/ 75 h 177"/>
                <a:gd name="T20" fmla="*/ 30 w 81"/>
                <a:gd name="T21" fmla="*/ 66 h 177"/>
                <a:gd name="T22" fmla="*/ 24 w 81"/>
                <a:gd name="T23" fmla="*/ 54 h 177"/>
                <a:gd name="T24" fmla="*/ 18 w 81"/>
                <a:gd name="T25" fmla="*/ 45 h 177"/>
                <a:gd name="T26" fmla="*/ 15 w 81"/>
                <a:gd name="T27" fmla="*/ 33 h 177"/>
                <a:gd name="T28" fmla="*/ 12 w 81"/>
                <a:gd name="T29" fmla="*/ 21 h 177"/>
                <a:gd name="T30" fmla="*/ 9 w 81"/>
                <a:gd name="T31" fmla="*/ 12 h 177"/>
                <a:gd name="T32" fmla="*/ 9 w 81"/>
                <a:gd name="T33" fmla="*/ 0 h 177"/>
                <a:gd name="T34" fmla="*/ 0 w 81"/>
                <a:gd name="T35" fmla="*/ 6 h 177"/>
                <a:gd name="T36" fmla="*/ 0 w 81"/>
                <a:gd name="T37" fmla="*/ 18 h 177"/>
                <a:gd name="T38" fmla="*/ 3 w 81"/>
                <a:gd name="T39" fmla="*/ 30 h 177"/>
                <a:gd name="T40" fmla="*/ 9 w 81"/>
                <a:gd name="T41" fmla="*/ 42 h 177"/>
                <a:gd name="T42" fmla="*/ 12 w 81"/>
                <a:gd name="T43" fmla="*/ 54 h 177"/>
                <a:gd name="T44" fmla="*/ 18 w 81"/>
                <a:gd name="T45" fmla="*/ 63 h 177"/>
                <a:gd name="T46" fmla="*/ 24 w 81"/>
                <a:gd name="T47" fmla="*/ 75 h 177"/>
                <a:gd name="T48" fmla="*/ 30 w 81"/>
                <a:gd name="T49" fmla="*/ 87 h 177"/>
                <a:gd name="T50" fmla="*/ 36 w 81"/>
                <a:gd name="T51" fmla="*/ 96 h 177"/>
                <a:gd name="T52" fmla="*/ 42 w 81"/>
                <a:gd name="T53" fmla="*/ 108 h 177"/>
                <a:gd name="T54" fmla="*/ 48 w 81"/>
                <a:gd name="T55" fmla="*/ 117 h 177"/>
                <a:gd name="T56" fmla="*/ 54 w 81"/>
                <a:gd name="T57" fmla="*/ 129 h 177"/>
                <a:gd name="T58" fmla="*/ 60 w 81"/>
                <a:gd name="T59" fmla="*/ 138 h 177"/>
                <a:gd name="T60" fmla="*/ 63 w 81"/>
                <a:gd name="T61" fmla="*/ 150 h 177"/>
                <a:gd name="T62" fmla="*/ 69 w 81"/>
                <a:gd name="T63" fmla="*/ 162 h 177"/>
                <a:gd name="T64" fmla="*/ 72 w 81"/>
                <a:gd name="T65" fmla="*/ 171 h 177"/>
                <a:gd name="T66" fmla="*/ 72 w 81"/>
                <a:gd name="T67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1" h="177">
                  <a:moveTo>
                    <a:pt x="81" y="177"/>
                  </a:moveTo>
                  <a:lnTo>
                    <a:pt x="81" y="177"/>
                  </a:lnTo>
                  <a:lnTo>
                    <a:pt x="81" y="171"/>
                  </a:lnTo>
                  <a:lnTo>
                    <a:pt x="78" y="165"/>
                  </a:lnTo>
                  <a:lnTo>
                    <a:pt x="78" y="159"/>
                  </a:lnTo>
                  <a:lnTo>
                    <a:pt x="75" y="153"/>
                  </a:lnTo>
                  <a:lnTo>
                    <a:pt x="72" y="147"/>
                  </a:lnTo>
                  <a:lnTo>
                    <a:pt x="72" y="141"/>
                  </a:lnTo>
                  <a:lnTo>
                    <a:pt x="69" y="135"/>
                  </a:lnTo>
                  <a:lnTo>
                    <a:pt x="66" y="129"/>
                  </a:lnTo>
                  <a:lnTo>
                    <a:pt x="63" y="123"/>
                  </a:lnTo>
                  <a:lnTo>
                    <a:pt x="60" y="120"/>
                  </a:lnTo>
                  <a:lnTo>
                    <a:pt x="57" y="114"/>
                  </a:lnTo>
                  <a:lnTo>
                    <a:pt x="54" y="108"/>
                  </a:lnTo>
                  <a:lnTo>
                    <a:pt x="51" y="102"/>
                  </a:lnTo>
                  <a:lnTo>
                    <a:pt x="48" y="96"/>
                  </a:lnTo>
                  <a:lnTo>
                    <a:pt x="45" y="93"/>
                  </a:lnTo>
                  <a:lnTo>
                    <a:pt x="42" y="87"/>
                  </a:lnTo>
                  <a:lnTo>
                    <a:pt x="39" y="81"/>
                  </a:lnTo>
                  <a:lnTo>
                    <a:pt x="36" y="75"/>
                  </a:lnTo>
                  <a:lnTo>
                    <a:pt x="33" y="69"/>
                  </a:lnTo>
                  <a:lnTo>
                    <a:pt x="30" y="66"/>
                  </a:lnTo>
                  <a:lnTo>
                    <a:pt x="27" y="60"/>
                  </a:lnTo>
                  <a:lnTo>
                    <a:pt x="24" y="54"/>
                  </a:lnTo>
                  <a:lnTo>
                    <a:pt x="21" y="48"/>
                  </a:lnTo>
                  <a:lnTo>
                    <a:pt x="18" y="45"/>
                  </a:lnTo>
                  <a:lnTo>
                    <a:pt x="18" y="39"/>
                  </a:lnTo>
                  <a:lnTo>
                    <a:pt x="15" y="33"/>
                  </a:lnTo>
                  <a:lnTo>
                    <a:pt x="12" y="27"/>
                  </a:lnTo>
                  <a:lnTo>
                    <a:pt x="12" y="21"/>
                  </a:lnTo>
                  <a:lnTo>
                    <a:pt x="12" y="18"/>
                  </a:lnTo>
                  <a:lnTo>
                    <a:pt x="9" y="12"/>
                  </a:lnTo>
                  <a:lnTo>
                    <a:pt x="9" y="6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3" y="24"/>
                  </a:lnTo>
                  <a:lnTo>
                    <a:pt x="3" y="30"/>
                  </a:lnTo>
                  <a:lnTo>
                    <a:pt x="6" y="36"/>
                  </a:lnTo>
                  <a:lnTo>
                    <a:pt x="9" y="42"/>
                  </a:lnTo>
                  <a:lnTo>
                    <a:pt x="9" y="48"/>
                  </a:lnTo>
                  <a:lnTo>
                    <a:pt x="12" y="54"/>
                  </a:lnTo>
                  <a:lnTo>
                    <a:pt x="15" y="60"/>
                  </a:lnTo>
                  <a:lnTo>
                    <a:pt x="18" y="63"/>
                  </a:lnTo>
                  <a:lnTo>
                    <a:pt x="21" y="69"/>
                  </a:lnTo>
                  <a:lnTo>
                    <a:pt x="24" y="75"/>
                  </a:lnTo>
                  <a:lnTo>
                    <a:pt x="27" y="81"/>
                  </a:lnTo>
                  <a:lnTo>
                    <a:pt x="30" y="87"/>
                  </a:lnTo>
                  <a:lnTo>
                    <a:pt x="33" y="90"/>
                  </a:lnTo>
                  <a:lnTo>
                    <a:pt x="36" y="96"/>
                  </a:lnTo>
                  <a:lnTo>
                    <a:pt x="39" y="102"/>
                  </a:lnTo>
                  <a:lnTo>
                    <a:pt x="42" y="108"/>
                  </a:lnTo>
                  <a:lnTo>
                    <a:pt x="45" y="111"/>
                  </a:lnTo>
                  <a:lnTo>
                    <a:pt x="48" y="117"/>
                  </a:lnTo>
                  <a:lnTo>
                    <a:pt x="51" y="123"/>
                  </a:lnTo>
                  <a:lnTo>
                    <a:pt x="54" y="129"/>
                  </a:lnTo>
                  <a:lnTo>
                    <a:pt x="57" y="135"/>
                  </a:lnTo>
                  <a:lnTo>
                    <a:pt x="60" y="138"/>
                  </a:lnTo>
                  <a:lnTo>
                    <a:pt x="63" y="144"/>
                  </a:lnTo>
                  <a:lnTo>
                    <a:pt x="63" y="150"/>
                  </a:lnTo>
                  <a:lnTo>
                    <a:pt x="66" y="156"/>
                  </a:lnTo>
                  <a:lnTo>
                    <a:pt x="69" y="162"/>
                  </a:lnTo>
                  <a:lnTo>
                    <a:pt x="69" y="168"/>
                  </a:lnTo>
                  <a:lnTo>
                    <a:pt x="72" y="171"/>
                  </a:lnTo>
                  <a:lnTo>
                    <a:pt x="72" y="177"/>
                  </a:lnTo>
                  <a:lnTo>
                    <a:pt x="72" y="177"/>
                  </a:lnTo>
                  <a:lnTo>
                    <a:pt x="81" y="17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551" name="Freeform 215"/>
            <p:cNvSpPr>
              <a:spLocks/>
            </p:cNvSpPr>
            <p:nvPr/>
          </p:nvSpPr>
          <p:spPr bwMode="auto">
            <a:xfrm>
              <a:off x="3585" y="3891"/>
              <a:ext cx="36" cy="108"/>
            </a:xfrm>
            <a:custGeom>
              <a:avLst/>
              <a:gdLst>
                <a:gd name="T0" fmla="*/ 6 w 36"/>
                <a:gd name="T1" fmla="*/ 108 h 108"/>
                <a:gd name="T2" fmla="*/ 9 w 36"/>
                <a:gd name="T3" fmla="*/ 102 h 108"/>
                <a:gd name="T4" fmla="*/ 15 w 36"/>
                <a:gd name="T5" fmla="*/ 96 h 108"/>
                <a:gd name="T6" fmla="*/ 18 w 36"/>
                <a:gd name="T7" fmla="*/ 90 h 108"/>
                <a:gd name="T8" fmla="*/ 21 w 36"/>
                <a:gd name="T9" fmla="*/ 84 h 108"/>
                <a:gd name="T10" fmla="*/ 24 w 36"/>
                <a:gd name="T11" fmla="*/ 78 h 108"/>
                <a:gd name="T12" fmla="*/ 27 w 36"/>
                <a:gd name="T13" fmla="*/ 72 h 108"/>
                <a:gd name="T14" fmla="*/ 30 w 36"/>
                <a:gd name="T15" fmla="*/ 66 h 108"/>
                <a:gd name="T16" fmla="*/ 30 w 36"/>
                <a:gd name="T17" fmla="*/ 57 h 108"/>
                <a:gd name="T18" fmla="*/ 33 w 36"/>
                <a:gd name="T19" fmla="*/ 51 h 108"/>
                <a:gd name="T20" fmla="*/ 36 w 36"/>
                <a:gd name="T21" fmla="*/ 42 h 108"/>
                <a:gd name="T22" fmla="*/ 36 w 36"/>
                <a:gd name="T23" fmla="*/ 36 h 108"/>
                <a:gd name="T24" fmla="*/ 36 w 36"/>
                <a:gd name="T25" fmla="*/ 27 h 108"/>
                <a:gd name="T26" fmla="*/ 36 w 36"/>
                <a:gd name="T27" fmla="*/ 21 h 108"/>
                <a:gd name="T28" fmla="*/ 36 w 36"/>
                <a:gd name="T29" fmla="*/ 15 h 108"/>
                <a:gd name="T30" fmla="*/ 36 w 36"/>
                <a:gd name="T31" fmla="*/ 6 h 108"/>
                <a:gd name="T32" fmla="*/ 36 w 36"/>
                <a:gd name="T33" fmla="*/ 0 h 108"/>
                <a:gd name="T34" fmla="*/ 27 w 36"/>
                <a:gd name="T35" fmla="*/ 0 h 108"/>
                <a:gd name="T36" fmla="*/ 27 w 36"/>
                <a:gd name="T37" fmla="*/ 6 h 108"/>
                <a:gd name="T38" fmla="*/ 27 w 36"/>
                <a:gd name="T39" fmla="*/ 15 h 108"/>
                <a:gd name="T40" fmla="*/ 27 w 36"/>
                <a:gd name="T41" fmla="*/ 21 h 108"/>
                <a:gd name="T42" fmla="*/ 27 w 36"/>
                <a:gd name="T43" fmla="*/ 27 h 108"/>
                <a:gd name="T44" fmla="*/ 27 w 36"/>
                <a:gd name="T45" fmla="*/ 36 h 108"/>
                <a:gd name="T46" fmla="*/ 24 w 36"/>
                <a:gd name="T47" fmla="*/ 42 h 108"/>
                <a:gd name="T48" fmla="*/ 24 w 36"/>
                <a:gd name="T49" fmla="*/ 48 h 108"/>
                <a:gd name="T50" fmla="*/ 21 w 36"/>
                <a:gd name="T51" fmla="*/ 54 h 108"/>
                <a:gd name="T52" fmla="*/ 21 w 36"/>
                <a:gd name="T53" fmla="*/ 63 h 108"/>
                <a:gd name="T54" fmla="*/ 18 w 36"/>
                <a:gd name="T55" fmla="*/ 69 h 108"/>
                <a:gd name="T56" fmla="*/ 15 w 36"/>
                <a:gd name="T57" fmla="*/ 75 h 108"/>
                <a:gd name="T58" fmla="*/ 12 w 36"/>
                <a:gd name="T59" fmla="*/ 81 h 108"/>
                <a:gd name="T60" fmla="*/ 9 w 36"/>
                <a:gd name="T61" fmla="*/ 87 h 108"/>
                <a:gd name="T62" fmla="*/ 6 w 36"/>
                <a:gd name="T63" fmla="*/ 90 h 108"/>
                <a:gd name="T64" fmla="*/ 3 w 36"/>
                <a:gd name="T65" fmla="*/ 96 h 108"/>
                <a:gd name="T66" fmla="*/ 0 w 36"/>
                <a:gd name="T67" fmla="*/ 99 h 108"/>
                <a:gd name="T68" fmla="*/ 6 w 36"/>
                <a:gd name="T69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" h="108">
                  <a:moveTo>
                    <a:pt x="6" y="108"/>
                  </a:moveTo>
                  <a:lnTo>
                    <a:pt x="9" y="102"/>
                  </a:lnTo>
                  <a:lnTo>
                    <a:pt x="15" y="96"/>
                  </a:lnTo>
                  <a:lnTo>
                    <a:pt x="18" y="90"/>
                  </a:lnTo>
                  <a:lnTo>
                    <a:pt x="21" y="84"/>
                  </a:lnTo>
                  <a:lnTo>
                    <a:pt x="24" y="78"/>
                  </a:lnTo>
                  <a:lnTo>
                    <a:pt x="27" y="72"/>
                  </a:lnTo>
                  <a:lnTo>
                    <a:pt x="30" y="66"/>
                  </a:lnTo>
                  <a:lnTo>
                    <a:pt x="30" y="57"/>
                  </a:lnTo>
                  <a:lnTo>
                    <a:pt x="33" y="51"/>
                  </a:lnTo>
                  <a:lnTo>
                    <a:pt x="36" y="42"/>
                  </a:lnTo>
                  <a:lnTo>
                    <a:pt x="36" y="36"/>
                  </a:lnTo>
                  <a:lnTo>
                    <a:pt x="36" y="27"/>
                  </a:lnTo>
                  <a:lnTo>
                    <a:pt x="36" y="21"/>
                  </a:lnTo>
                  <a:lnTo>
                    <a:pt x="36" y="15"/>
                  </a:lnTo>
                  <a:lnTo>
                    <a:pt x="36" y="6"/>
                  </a:lnTo>
                  <a:lnTo>
                    <a:pt x="36" y="0"/>
                  </a:lnTo>
                  <a:lnTo>
                    <a:pt x="27" y="0"/>
                  </a:lnTo>
                  <a:lnTo>
                    <a:pt x="27" y="6"/>
                  </a:lnTo>
                  <a:lnTo>
                    <a:pt x="27" y="15"/>
                  </a:lnTo>
                  <a:lnTo>
                    <a:pt x="27" y="21"/>
                  </a:lnTo>
                  <a:lnTo>
                    <a:pt x="27" y="27"/>
                  </a:lnTo>
                  <a:lnTo>
                    <a:pt x="27" y="36"/>
                  </a:lnTo>
                  <a:lnTo>
                    <a:pt x="24" y="42"/>
                  </a:lnTo>
                  <a:lnTo>
                    <a:pt x="24" y="48"/>
                  </a:lnTo>
                  <a:lnTo>
                    <a:pt x="21" y="54"/>
                  </a:lnTo>
                  <a:lnTo>
                    <a:pt x="21" y="63"/>
                  </a:lnTo>
                  <a:lnTo>
                    <a:pt x="18" y="69"/>
                  </a:lnTo>
                  <a:lnTo>
                    <a:pt x="15" y="75"/>
                  </a:lnTo>
                  <a:lnTo>
                    <a:pt x="12" y="81"/>
                  </a:lnTo>
                  <a:lnTo>
                    <a:pt x="9" y="87"/>
                  </a:lnTo>
                  <a:lnTo>
                    <a:pt x="6" y="90"/>
                  </a:lnTo>
                  <a:lnTo>
                    <a:pt x="3" y="96"/>
                  </a:lnTo>
                  <a:lnTo>
                    <a:pt x="0" y="99"/>
                  </a:lnTo>
                  <a:lnTo>
                    <a:pt x="6" y="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552" name="Freeform 216"/>
            <p:cNvSpPr>
              <a:spLocks/>
            </p:cNvSpPr>
            <p:nvPr/>
          </p:nvSpPr>
          <p:spPr bwMode="auto">
            <a:xfrm>
              <a:off x="3585" y="3891"/>
              <a:ext cx="36" cy="108"/>
            </a:xfrm>
            <a:custGeom>
              <a:avLst/>
              <a:gdLst>
                <a:gd name="T0" fmla="*/ 6 w 36"/>
                <a:gd name="T1" fmla="*/ 108 h 108"/>
                <a:gd name="T2" fmla="*/ 9 w 36"/>
                <a:gd name="T3" fmla="*/ 102 h 108"/>
                <a:gd name="T4" fmla="*/ 15 w 36"/>
                <a:gd name="T5" fmla="*/ 96 h 108"/>
                <a:gd name="T6" fmla="*/ 18 w 36"/>
                <a:gd name="T7" fmla="*/ 90 h 108"/>
                <a:gd name="T8" fmla="*/ 21 w 36"/>
                <a:gd name="T9" fmla="*/ 84 h 108"/>
                <a:gd name="T10" fmla="*/ 24 w 36"/>
                <a:gd name="T11" fmla="*/ 78 h 108"/>
                <a:gd name="T12" fmla="*/ 27 w 36"/>
                <a:gd name="T13" fmla="*/ 72 h 108"/>
                <a:gd name="T14" fmla="*/ 30 w 36"/>
                <a:gd name="T15" fmla="*/ 66 h 108"/>
                <a:gd name="T16" fmla="*/ 30 w 36"/>
                <a:gd name="T17" fmla="*/ 57 h 108"/>
                <a:gd name="T18" fmla="*/ 33 w 36"/>
                <a:gd name="T19" fmla="*/ 51 h 108"/>
                <a:gd name="T20" fmla="*/ 36 w 36"/>
                <a:gd name="T21" fmla="*/ 42 h 108"/>
                <a:gd name="T22" fmla="*/ 36 w 36"/>
                <a:gd name="T23" fmla="*/ 36 h 108"/>
                <a:gd name="T24" fmla="*/ 36 w 36"/>
                <a:gd name="T25" fmla="*/ 27 h 108"/>
                <a:gd name="T26" fmla="*/ 36 w 36"/>
                <a:gd name="T27" fmla="*/ 21 h 108"/>
                <a:gd name="T28" fmla="*/ 36 w 36"/>
                <a:gd name="T29" fmla="*/ 15 h 108"/>
                <a:gd name="T30" fmla="*/ 36 w 36"/>
                <a:gd name="T31" fmla="*/ 6 h 108"/>
                <a:gd name="T32" fmla="*/ 36 w 36"/>
                <a:gd name="T33" fmla="*/ 0 h 108"/>
                <a:gd name="T34" fmla="*/ 27 w 36"/>
                <a:gd name="T35" fmla="*/ 0 h 108"/>
                <a:gd name="T36" fmla="*/ 27 w 36"/>
                <a:gd name="T37" fmla="*/ 6 h 108"/>
                <a:gd name="T38" fmla="*/ 27 w 36"/>
                <a:gd name="T39" fmla="*/ 15 h 108"/>
                <a:gd name="T40" fmla="*/ 27 w 36"/>
                <a:gd name="T41" fmla="*/ 21 h 108"/>
                <a:gd name="T42" fmla="*/ 27 w 36"/>
                <a:gd name="T43" fmla="*/ 27 h 108"/>
                <a:gd name="T44" fmla="*/ 27 w 36"/>
                <a:gd name="T45" fmla="*/ 36 h 108"/>
                <a:gd name="T46" fmla="*/ 24 w 36"/>
                <a:gd name="T47" fmla="*/ 42 h 108"/>
                <a:gd name="T48" fmla="*/ 24 w 36"/>
                <a:gd name="T49" fmla="*/ 48 h 108"/>
                <a:gd name="T50" fmla="*/ 21 w 36"/>
                <a:gd name="T51" fmla="*/ 54 h 108"/>
                <a:gd name="T52" fmla="*/ 21 w 36"/>
                <a:gd name="T53" fmla="*/ 63 h 108"/>
                <a:gd name="T54" fmla="*/ 18 w 36"/>
                <a:gd name="T55" fmla="*/ 69 h 108"/>
                <a:gd name="T56" fmla="*/ 15 w 36"/>
                <a:gd name="T57" fmla="*/ 75 h 108"/>
                <a:gd name="T58" fmla="*/ 12 w 36"/>
                <a:gd name="T59" fmla="*/ 81 h 108"/>
                <a:gd name="T60" fmla="*/ 9 w 36"/>
                <a:gd name="T61" fmla="*/ 87 h 108"/>
                <a:gd name="T62" fmla="*/ 6 w 36"/>
                <a:gd name="T63" fmla="*/ 90 h 108"/>
                <a:gd name="T64" fmla="*/ 3 w 36"/>
                <a:gd name="T65" fmla="*/ 96 h 108"/>
                <a:gd name="T66" fmla="*/ 0 w 36"/>
                <a:gd name="T67" fmla="*/ 99 h 108"/>
                <a:gd name="T68" fmla="*/ 6 w 36"/>
                <a:gd name="T69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" h="108">
                  <a:moveTo>
                    <a:pt x="6" y="108"/>
                  </a:moveTo>
                  <a:lnTo>
                    <a:pt x="9" y="102"/>
                  </a:lnTo>
                  <a:lnTo>
                    <a:pt x="15" y="96"/>
                  </a:lnTo>
                  <a:lnTo>
                    <a:pt x="18" y="90"/>
                  </a:lnTo>
                  <a:lnTo>
                    <a:pt x="21" y="84"/>
                  </a:lnTo>
                  <a:lnTo>
                    <a:pt x="24" y="78"/>
                  </a:lnTo>
                  <a:lnTo>
                    <a:pt x="27" y="72"/>
                  </a:lnTo>
                  <a:lnTo>
                    <a:pt x="30" y="66"/>
                  </a:lnTo>
                  <a:lnTo>
                    <a:pt x="30" y="57"/>
                  </a:lnTo>
                  <a:lnTo>
                    <a:pt x="33" y="51"/>
                  </a:lnTo>
                  <a:lnTo>
                    <a:pt x="36" y="42"/>
                  </a:lnTo>
                  <a:lnTo>
                    <a:pt x="36" y="36"/>
                  </a:lnTo>
                  <a:lnTo>
                    <a:pt x="36" y="27"/>
                  </a:lnTo>
                  <a:lnTo>
                    <a:pt x="36" y="21"/>
                  </a:lnTo>
                  <a:lnTo>
                    <a:pt x="36" y="15"/>
                  </a:lnTo>
                  <a:lnTo>
                    <a:pt x="36" y="6"/>
                  </a:lnTo>
                  <a:lnTo>
                    <a:pt x="36" y="0"/>
                  </a:lnTo>
                  <a:lnTo>
                    <a:pt x="27" y="0"/>
                  </a:lnTo>
                  <a:lnTo>
                    <a:pt x="27" y="6"/>
                  </a:lnTo>
                  <a:lnTo>
                    <a:pt x="27" y="15"/>
                  </a:lnTo>
                  <a:lnTo>
                    <a:pt x="27" y="21"/>
                  </a:lnTo>
                  <a:lnTo>
                    <a:pt x="27" y="27"/>
                  </a:lnTo>
                  <a:lnTo>
                    <a:pt x="27" y="36"/>
                  </a:lnTo>
                  <a:lnTo>
                    <a:pt x="24" y="42"/>
                  </a:lnTo>
                  <a:lnTo>
                    <a:pt x="24" y="48"/>
                  </a:lnTo>
                  <a:lnTo>
                    <a:pt x="21" y="54"/>
                  </a:lnTo>
                  <a:lnTo>
                    <a:pt x="21" y="63"/>
                  </a:lnTo>
                  <a:lnTo>
                    <a:pt x="18" y="69"/>
                  </a:lnTo>
                  <a:lnTo>
                    <a:pt x="15" y="75"/>
                  </a:lnTo>
                  <a:lnTo>
                    <a:pt x="12" y="81"/>
                  </a:lnTo>
                  <a:lnTo>
                    <a:pt x="9" y="87"/>
                  </a:lnTo>
                  <a:lnTo>
                    <a:pt x="6" y="90"/>
                  </a:lnTo>
                  <a:lnTo>
                    <a:pt x="3" y="96"/>
                  </a:lnTo>
                  <a:lnTo>
                    <a:pt x="0" y="99"/>
                  </a:lnTo>
                  <a:lnTo>
                    <a:pt x="6" y="10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553" name="Freeform 217"/>
            <p:cNvSpPr>
              <a:spLocks/>
            </p:cNvSpPr>
            <p:nvPr/>
          </p:nvSpPr>
          <p:spPr bwMode="auto">
            <a:xfrm>
              <a:off x="3612" y="3888"/>
              <a:ext cx="9" cy="9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3 h 9"/>
                <a:gd name="T6" fmla="*/ 0 w 9"/>
                <a:gd name="T7" fmla="*/ 6 h 9"/>
                <a:gd name="T8" fmla="*/ 0 w 9"/>
                <a:gd name="T9" fmla="*/ 6 h 9"/>
                <a:gd name="T10" fmla="*/ 3 w 9"/>
                <a:gd name="T11" fmla="*/ 6 h 9"/>
                <a:gd name="T12" fmla="*/ 3 w 9"/>
                <a:gd name="T13" fmla="*/ 9 h 9"/>
                <a:gd name="T14" fmla="*/ 6 w 9"/>
                <a:gd name="T15" fmla="*/ 9 h 9"/>
                <a:gd name="T16" fmla="*/ 9 w 9"/>
                <a:gd name="T17" fmla="*/ 6 h 9"/>
                <a:gd name="T18" fmla="*/ 0 w 9"/>
                <a:gd name="T1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9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3" y="6"/>
                  </a:lnTo>
                  <a:lnTo>
                    <a:pt x="3" y="9"/>
                  </a:lnTo>
                  <a:lnTo>
                    <a:pt x="6" y="9"/>
                  </a:lnTo>
                  <a:lnTo>
                    <a:pt x="9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554" name="Freeform 218"/>
            <p:cNvSpPr>
              <a:spLocks/>
            </p:cNvSpPr>
            <p:nvPr/>
          </p:nvSpPr>
          <p:spPr bwMode="auto">
            <a:xfrm>
              <a:off x="3612" y="3888"/>
              <a:ext cx="9" cy="9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3 h 9"/>
                <a:gd name="T6" fmla="*/ 0 w 9"/>
                <a:gd name="T7" fmla="*/ 6 h 9"/>
                <a:gd name="T8" fmla="*/ 0 w 9"/>
                <a:gd name="T9" fmla="*/ 6 h 9"/>
                <a:gd name="T10" fmla="*/ 3 w 9"/>
                <a:gd name="T11" fmla="*/ 6 h 9"/>
                <a:gd name="T12" fmla="*/ 3 w 9"/>
                <a:gd name="T13" fmla="*/ 9 h 9"/>
                <a:gd name="T14" fmla="*/ 6 w 9"/>
                <a:gd name="T15" fmla="*/ 9 h 9"/>
                <a:gd name="T16" fmla="*/ 9 w 9"/>
                <a:gd name="T17" fmla="*/ 6 h 9"/>
                <a:gd name="T18" fmla="*/ 0 w 9"/>
                <a:gd name="T1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9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3" y="6"/>
                  </a:lnTo>
                  <a:lnTo>
                    <a:pt x="3" y="9"/>
                  </a:lnTo>
                  <a:lnTo>
                    <a:pt x="6" y="9"/>
                  </a:lnTo>
                  <a:lnTo>
                    <a:pt x="9" y="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555" name="Freeform 219"/>
            <p:cNvSpPr>
              <a:spLocks/>
            </p:cNvSpPr>
            <p:nvPr/>
          </p:nvSpPr>
          <p:spPr bwMode="auto">
            <a:xfrm>
              <a:off x="3636" y="3891"/>
              <a:ext cx="9" cy="6"/>
            </a:xfrm>
            <a:custGeom>
              <a:avLst/>
              <a:gdLst>
                <a:gd name="T0" fmla="*/ 9 w 9"/>
                <a:gd name="T1" fmla="*/ 6 h 6"/>
                <a:gd name="T2" fmla="*/ 9 w 9"/>
                <a:gd name="T3" fmla="*/ 3 h 6"/>
                <a:gd name="T4" fmla="*/ 9 w 9"/>
                <a:gd name="T5" fmla="*/ 3 h 6"/>
                <a:gd name="T6" fmla="*/ 6 w 9"/>
                <a:gd name="T7" fmla="*/ 0 h 6"/>
                <a:gd name="T8" fmla="*/ 6 w 9"/>
                <a:gd name="T9" fmla="*/ 0 h 6"/>
                <a:gd name="T10" fmla="*/ 3 w 9"/>
                <a:gd name="T11" fmla="*/ 0 h 6"/>
                <a:gd name="T12" fmla="*/ 0 w 9"/>
                <a:gd name="T13" fmla="*/ 0 h 6"/>
                <a:gd name="T14" fmla="*/ 0 w 9"/>
                <a:gd name="T15" fmla="*/ 3 h 6"/>
                <a:gd name="T16" fmla="*/ 0 w 9"/>
                <a:gd name="T17" fmla="*/ 6 h 6"/>
                <a:gd name="T18" fmla="*/ 9 w 9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6">
                  <a:moveTo>
                    <a:pt x="9" y="6"/>
                  </a:moveTo>
                  <a:lnTo>
                    <a:pt x="9" y="3"/>
                  </a:lnTo>
                  <a:lnTo>
                    <a:pt x="9" y="3"/>
                  </a:lnTo>
                  <a:lnTo>
                    <a:pt x="6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556" name="Freeform 220"/>
            <p:cNvSpPr>
              <a:spLocks/>
            </p:cNvSpPr>
            <p:nvPr/>
          </p:nvSpPr>
          <p:spPr bwMode="auto">
            <a:xfrm>
              <a:off x="3636" y="3891"/>
              <a:ext cx="9" cy="6"/>
            </a:xfrm>
            <a:custGeom>
              <a:avLst/>
              <a:gdLst>
                <a:gd name="T0" fmla="*/ 9 w 9"/>
                <a:gd name="T1" fmla="*/ 6 h 6"/>
                <a:gd name="T2" fmla="*/ 9 w 9"/>
                <a:gd name="T3" fmla="*/ 3 h 6"/>
                <a:gd name="T4" fmla="*/ 9 w 9"/>
                <a:gd name="T5" fmla="*/ 3 h 6"/>
                <a:gd name="T6" fmla="*/ 6 w 9"/>
                <a:gd name="T7" fmla="*/ 0 h 6"/>
                <a:gd name="T8" fmla="*/ 6 w 9"/>
                <a:gd name="T9" fmla="*/ 0 h 6"/>
                <a:gd name="T10" fmla="*/ 3 w 9"/>
                <a:gd name="T11" fmla="*/ 0 h 6"/>
                <a:gd name="T12" fmla="*/ 0 w 9"/>
                <a:gd name="T13" fmla="*/ 0 h 6"/>
                <a:gd name="T14" fmla="*/ 0 w 9"/>
                <a:gd name="T15" fmla="*/ 3 h 6"/>
                <a:gd name="T16" fmla="*/ 0 w 9"/>
                <a:gd name="T17" fmla="*/ 6 h 6"/>
                <a:gd name="T18" fmla="*/ 9 w 9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6">
                  <a:moveTo>
                    <a:pt x="9" y="6"/>
                  </a:moveTo>
                  <a:lnTo>
                    <a:pt x="9" y="3"/>
                  </a:lnTo>
                  <a:lnTo>
                    <a:pt x="9" y="3"/>
                  </a:lnTo>
                  <a:lnTo>
                    <a:pt x="6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9" y="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557" name="Freeform 221"/>
            <p:cNvSpPr>
              <a:spLocks/>
            </p:cNvSpPr>
            <p:nvPr/>
          </p:nvSpPr>
          <p:spPr bwMode="auto">
            <a:xfrm>
              <a:off x="3609" y="3897"/>
              <a:ext cx="36" cy="90"/>
            </a:xfrm>
            <a:custGeom>
              <a:avLst/>
              <a:gdLst>
                <a:gd name="T0" fmla="*/ 9 w 36"/>
                <a:gd name="T1" fmla="*/ 90 h 90"/>
                <a:gd name="T2" fmla="*/ 12 w 36"/>
                <a:gd name="T3" fmla="*/ 84 h 90"/>
                <a:gd name="T4" fmla="*/ 15 w 36"/>
                <a:gd name="T5" fmla="*/ 78 h 90"/>
                <a:gd name="T6" fmla="*/ 18 w 36"/>
                <a:gd name="T7" fmla="*/ 72 h 90"/>
                <a:gd name="T8" fmla="*/ 21 w 36"/>
                <a:gd name="T9" fmla="*/ 66 h 90"/>
                <a:gd name="T10" fmla="*/ 24 w 36"/>
                <a:gd name="T11" fmla="*/ 60 h 90"/>
                <a:gd name="T12" fmla="*/ 24 w 36"/>
                <a:gd name="T13" fmla="*/ 54 h 90"/>
                <a:gd name="T14" fmla="*/ 27 w 36"/>
                <a:gd name="T15" fmla="*/ 48 h 90"/>
                <a:gd name="T16" fmla="*/ 30 w 36"/>
                <a:gd name="T17" fmla="*/ 39 h 90"/>
                <a:gd name="T18" fmla="*/ 30 w 36"/>
                <a:gd name="T19" fmla="*/ 33 h 90"/>
                <a:gd name="T20" fmla="*/ 30 w 36"/>
                <a:gd name="T21" fmla="*/ 30 h 90"/>
                <a:gd name="T22" fmla="*/ 33 w 36"/>
                <a:gd name="T23" fmla="*/ 24 h 90"/>
                <a:gd name="T24" fmla="*/ 33 w 36"/>
                <a:gd name="T25" fmla="*/ 18 h 90"/>
                <a:gd name="T26" fmla="*/ 33 w 36"/>
                <a:gd name="T27" fmla="*/ 12 h 90"/>
                <a:gd name="T28" fmla="*/ 36 w 36"/>
                <a:gd name="T29" fmla="*/ 9 h 90"/>
                <a:gd name="T30" fmla="*/ 36 w 36"/>
                <a:gd name="T31" fmla="*/ 3 h 90"/>
                <a:gd name="T32" fmla="*/ 36 w 36"/>
                <a:gd name="T33" fmla="*/ 0 h 90"/>
                <a:gd name="T34" fmla="*/ 27 w 36"/>
                <a:gd name="T35" fmla="*/ 0 h 90"/>
                <a:gd name="T36" fmla="*/ 27 w 36"/>
                <a:gd name="T37" fmla="*/ 3 h 90"/>
                <a:gd name="T38" fmla="*/ 27 w 36"/>
                <a:gd name="T39" fmla="*/ 6 h 90"/>
                <a:gd name="T40" fmla="*/ 24 w 36"/>
                <a:gd name="T41" fmla="*/ 12 h 90"/>
                <a:gd name="T42" fmla="*/ 24 w 36"/>
                <a:gd name="T43" fmla="*/ 15 h 90"/>
                <a:gd name="T44" fmla="*/ 24 w 36"/>
                <a:gd name="T45" fmla="*/ 21 h 90"/>
                <a:gd name="T46" fmla="*/ 21 w 36"/>
                <a:gd name="T47" fmla="*/ 27 h 90"/>
                <a:gd name="T48" fmla="*/ 21 w 36"/>
                <a:gd name="T49" fmla="*/ 33 h 90"/>
                <a:gd name="T50" fmla="*/ 18 w 36"/>
                <a:gd name="T51" fmla="*/ 39 h 90"/>
                <a:gd name="T52" fmla="*/ 18 w 36"/>
                <a:gd name="T53" fmla="*/ 45 h 90"/>
                <a:gd name="T54" fmla="*/ 15 w 36"/>
                <a:gd name="T55" fmla="*/ 51 h 90"/>
                <a:gd name="T56" fmla="*/ 15 w 36"/>
                <a:gd name="T57" fmla="*/ 57 h 90"/>
                <a:gd name="T58" fmla="*/ 12 w 36"/>
                <a:gd name="T59" fmla="*/ 63 h 90"/>
                <a:gd name="T60" fmla="*/ 9 w 36"/>
                <a:gd name="T61" fmla="*/ 69 h 90"/>
                <a:gd name="T62" fmla="*/ 6 w 36"/>
                <a:gd name="T63" fmla="*/ 75 h 90"/>
                <a:gd name="T64" fmla="*/ 3 w 36"/>
                <a:gd name="T65" fmla="*/ 81 h 90"/>
                <a:gd name="T66" fmla="*/ 0 w 36"/>
                <a:gd name="T67" fmla="*/ 87 h 90"/>
                <a:gd name="T68" fmla="*/ 9 w 36"/>
                <a:gd name="T69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" h="90">
                  <a:moveTo>
                    <a:pt x="9" y="90"/>
                  </a:moveTo>
                  <a:lnTo>
                    <a:pt x="12" y="84"/>
                  </a:lnTo>
                  <a:lnTo>
                    <a:pt x="15" y="78"/>
                  </a:lnTo>
                  <a:lnTo>
                    <a:pt x="18" y="72"/>
                  </a:lnTo>
                  <a:lnTo>
                    <a:pt x="21" y="66"/>
                  </a:lnTo>
                  <a:lnTo>
                    <a:pt x="24" y="60"/>
                  </a:lnTo>
                  <a:lnTo>
                    <a:pt x="24" y="54"/>
                  </a:lnTo>
                  <a:lnTo>
                    <a:pt x="27" y="48"/>
                  </a:lnTo>
                  <a:lnTo>
                    <a:pt x="30" y="39"/>
                  </a:lnTo>
                  <a:lnTo>
                    <a:pt x="30" y="33"/>
                  </a:lnTo>
                  <a:lnTo>
                    <a:pt x="30" y="30"/>
                  </a:lnTo>
                  <a:lnTo>
                    <a:pt x="33" y="24"/>
                  </a:lnTo>
                  <a:lnTo>
                    <a:pt x="33" y="18"/>
                  </a:lnTo>
                  <a:lnTo>
                    <a:pt x="33" y="12"/>
                  </a:lnTo>
                  <a:lnTo>
                    <a:pt x="36" y="9"/>
                  </a:lnTo>
                  <a:lnTo>
                    <a:pt x="36" y="3"/>
                  </a:lnTo>
                  <a:lnTo>
                    <a:pt x="36" y="0"/>
                  </a:lnTo>
                  <a:lnTo>
                    <a:pt x="27" y="0"/>
                  </a:lnTo>
                  <a:lnTo>
                    <a:pt x="27" y="3"/>
                  </a:lnTo>
                  <a:lnTo>
                    <a:pt x="27" y="6"/>
                  </a:lnTo>
                  <a:lnTo>
                    <a:pt x="24" y="12"/>
                  </a:lnTo>
                  <a:lnTo>
                    <a:pt x="24" y="15"/>
                  </a:lnTo>
                  <a:lnTo>
                    <a:pt x="24" y="21"/>
                  </a:lnTo>
                  <a:lnTo>
                    <a:pt x="21" y="27"/>
                  </a:lnTo>
                  <a:lnTo>
                    <a:pt x="21" y="33"/>
                  </a:lnTo>
                  <a:lnTo>
                    <a:pt x="18" y="39"/>
                  </a:lnTo>
                  <a:lnTo>
                    <a:pt x="18" y="45"/>
                  </a:lnTo>
                  <a:lnTo>
                    <a:pt x="15" y="51"/>
                  </a:lnTo>
                  <a:lnTo>
                    <a:pt x="15" y="57"/>
                  </a:lnTo>
                  <a:lnTo>
                    <a:pt x="12" y="63"/>
                  </a:lnTo>
                  <a:lnTo>
                    <a:pt x="9" y="69"/>
                  </a:lnTo>
                  <a:lnTo>
                    <a:pt x="6" y="75"/>
                  </a:lnTo>
                  <a:lnTo>
                    <a:pt x="3" y="81"/>
                  </a:lnTo>
                  <a:lnTo>
                    <a:pt x="0" y="87"/>
                  </a:lnTo>
                  <a:lnTo>
                    <a:pt x="9" y="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558" name="Freeform 222"/>
            <p:cNvSpPr>
              <a:spLocks/>
            </p:cNvSpPr>
            <p:nvPr/>
          </p:nvSpPr>
          <p:spPr bwMode="auto">
            <a:xfrm>
              <a:off x="3609" y="3897"/>
              <a:ext cx="36" cy="90"/>
            </a:xfrm>
            <a:custGeom>
              <a:avLst/>
              <a:gdLst>
                <a:gd name="T0" fmla="*/ 9 w 36"/>
                <a:gd name="T1" fmla="*/ 90 h 90"/>
                <a:gd name="T2" fmla="*/ 12 w 36"/>
                <a:gd name="T3" fmla="*/ 84 h 90"/>
                <a:gd name="T4" fmla="*/ 15 w 36"/>
                <a:gd name="T5" fmla="*/ 78 h 90"/>
                <a:gd name="T6" fmla="*/ 18 w 36"/>
                <a:gd name="T7" fmla="*/ 72 h 90"/>
                <a:gd name="T8" fmla="*/ 21 w 36"/>
                <a:gd name="T9" fmla="*/ 66 h 90"/>
                <a:gd name="T10" fmla="*/ 24 w 36"/>
                <a:gd name="T11" fmla="*/ 60 h 90"/>
                <a:gd name="T12" fmla="*/ 24 w 36"/>
                <a:gd name="T13" fmla="*/ 54 h 90"/>
                <a:gd name="T14" fmla="*/ 27 w 36"/>
                <a:gd name="T15" fmla="*/ 48 h 90"/>
                <a:gd name="T16" fmla="*/ 30 w 36"/>
                <a:gd name="T17" fmla="*/ 39 h 90"/>
                <a:gd name="T18" fmla="*/ 30 w 36"/>
                <a:gd name="T19" fmla="*/ 33 h 90"/>
                <a:gd name="T20" fmla="*/ 30 w 36"/>
                <a:gd name="T21" fmla="*/ 30 h 90"/>
                <a:gd name="T22" fmla="*/ 33 w 36"/>
                <a:gd name="T23" fmla="*/ 24 h 90"/>
                <a:gd name="T24" fmla="*/ 33 w 36"/>
                <a:gd name="T25" fmla="*/ 18 h 90"/>
                <a:gd name="T26" fmla="*/ 33 w 36"/>
                <a:gd name="T27" fmla="*/ 12 h 90"/>
                <a:gd name="T28" fmla="*/ 36 w 36"/>
                <a:gd name="T29" fmla="*/ 9 h 90"/>
                <a:gd name="T30" fmla="*/ 36 w 36"/>
                <a:gd name="T31" fmla="*/ 3 h 90"/>
                <a:gd name="T32" fmla="*/ 36 w 36"/>
                <a:gd name="T33" fmla="*/ 0 h 90"/>
                <a:gd name="T34" fmla="*/ 27 w 36"/>
                <a:gd name="T35" fmla="*/ 0 h 90"/>
                <a:gd name="T36" fmla="*/ 27 w 36"/>
                <a:gd name="T37" fmla="*/ 3 h 90"/>
                <a:gd name="T38" fmla="*/ 27 w 36"/>
                <a:gd name="T39" fmla="*/ 6 h 90"/>
                <a:gd name="T40" fmla="*/ 24 w 36"/>
                <a:gd name="T41" fmla="*/ 12 h 90"/>
                <a:gd name="T42" fmla="*/ 24 w 36"/>
                <a:gd name="T43" fmla="*/ 15 h 90"/>
                <a:gd name="T44" fmla="*/ 24 w 36"/>
                <a:gd name="T45" fmla="*/ 21 h 90"/>
                <a:gd name="T46" fmla="*/ 21 w 36"/>
                <a:gd name="T47" fmla="*/ 27 h 90"/>
                <a:gd name="T48" fmla="*/ 21 w 36"/>
                <a:gd name="T49" fmla="*/ 33 h 90"/>
                <a:gd name="T50" fmla="*/ 18 w 36"/>
                <a:gd name="T51" fmla="*/ 39 h 90"/>
                <a:gd name="T52" fmla="*/ 18 w 36"/>
                <a:gd name="T53" fmla="*/ 45 h 90"/>
                <a:gd name="T54" fmla="*/ 15 w 36"/>
                <a:gd name="T55" fmla="*/ 51 h 90"/>
                <a:gd name="T56" fmla="*/ 15 w 36"/>
                <a:gd name="T57" fmla="*/ 57 h 90"/>
                <a:gd name="T58" fmla="*/ 12 w 36"/>
                <a:gd name="T59" fmla="*/ 63 h 90"/>
                <a:gd name="T60" fmla="*/ 9 w 36"/>
                <a:gd name="T61" fmla="*/ 69 h 90"/>
                <a:gd name="T62" fmla="*/ 6 w 36"/>
                <a:gd name="T63" fmla="*/ 75 h 90"/>
                <a:gd name="T64" fmla="*/ 3 w 36"/>
                <a:gd name="T65" fmla="*/ 81 h 90"/>
                <a:gd name="T66" fmla="*/ 0 w 36"/>
                <a:gd name="T67" fmla="*/ 87 h 90"/>
                <a:gd name="T68" fmla="*/ 9 w 36"/>
                <a:gd name="T69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" h="90">
                  <a:moveTo>
                    <a:pt x="9" y="90"/>
                  </a:moveTo>
                  <a:lnTo>
                    <a:pt x="12" y="84"/>
                  </a:lnTo>
                  <a:lnTo>
                    <a:pt x="15" y="78"/>
                  </a:lnTo>
                  <a:lnTo>
                    <a:pt x="18" y="72"/>
                  </a:lnTo>
                  <a:lnTo>
                    <a:pt x="21" y="66"/>
                  </a:lnTo>
                  <a:lnTo>
                    <a:pt x="24" y="60"/>
                  </a:lnTo>
                  <a:lnTo>
                    <a:pt x="24" y="54"/>
                  </a:lnTo>
                  <a:lnTo>
                    <a:pt x="27" y="48"/>
                  </a:lnTo>
                  <a:lnTo>
                    <a:pt x="30" y="39"/>
                  </a:lnTo>
                  <a:lnTo>
                    <a:pt x="30" y="33"/>
                  </a:lnTo>
                  <a:lnTo>
                    <a:pt x="30" y="30"/>
                  </a:lnTo>
                  <a:lnTo>
                    <a:pt x="33" y="24"/>
                  </a:lnTo>
                  <a:lnTo>
                    <a:pt x="33" y="18"/>
                  </a:lnTo>
                  <a:lnTo>
                    <a:pt x="33" y="12"/>
                  </a:lnTo>
                  <a:lnTo>
                    <a:pt x="36" y="9"/>
                  </a:lnTo>
                  <a:lnTo>
                    <a:pt x="36" y="3"/>
                  </a:lnTo>
                  <a:lnTo>
                    <a:pt x="36" y="0"/>
                  </a:lnTo>
                  <a:lnTo>
                    <a:pt x="27" y="0"/>
                  </a:lnTo>
                  <a:lnTo>
                    <a:pt x="27" y="3"/>
                  </a:lnTo>
                  <a:lnTo>
                    <a:pt x="27" y="6"/>
                  </a:lnTo>
                  <a:lnTo>
                    <a:pt x="24" y="12"/>
                  </a:lnTo>
                  <a:lnTo>
                    <a:pt x="24" y="15"/>
                  </a:lnTo>
                  <a:lnTo>
                    <a:pt x="24" y="21"/>
                  </a:lnTo>
                  <a:lnTo>
                    <a:pt x="21" y="27"/>
                  </a:lnTo>
                  <a:lnTo>
                    <a:pt x="21" y="33"/>
                  </a:lnTo>
                  <a:lnTo>
                    <a:pt x="18" y="39"/>
                  </a:lnTo>
                  <a:lnTo>
                    <a:pt x="18" y="45"/>
                  </a:lnTo>
                  <a:lnTo>
                    <a:pt x="15" y="51"/>
                  </a:lnTo>
                  <a:lnTo>
                    <a:pt x="15" y="57"/>
                  </a:lnTo>
                  <a:lnTo>
                    <a:pt x="12" y="63"/>
                  </a:lnTo>
                  <a:lnTo>
                    <a:pt x="9" y="69"/>
                  </a:lnTo>
                  <a:lnTo>
                    <a:pt x="6" y="75"/>
                  </a:lnTo>
                  <a:lnTo>
                    <a:pt x="3" y="81"/>
                  </a:lnTo>
                  <a:lnTo>
                    <a:pt x="0" y="87"/>
                  </a:lnTo>
                  <a:lnTo>
                    <a:pt x="9" y="9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559" name="Freeform 223"/>
            <p:cNvSpPr>
              <a:spLocks/>
            </p:cNvSpPr>
            <p:nvPr/>
          </p:nvSpPr>
          <p:spPr bwMode="auto">
            <a:xfrm>
              <a:off x="3636" y="3894"/>
              <a:ext cx="9" cy="6"/>
            </a:xfrm>
            <a:custGeom>
              <a:avLst/>
              <a:gdLst>
                <a:gd name="T0" fmla="*/ 0 w 9"/>
                <a:gd name="T1" fmla="*/ 0 h 6"/>
                <a:gd name="T2" fmla="*/ 0 w 9"/>
                <a:gd name="T3" fmla="*/ 3 h 6"/>
                <a:gd name="T4" fmla="*/ 0 w 9"/>
                <a:gd name="T5" fmla="*/ 3 h 6"/>
                <a:gd name="T6" fmla="*/ 0 w 9"/>
                <a:gd name="T7" fmla="*/ 6 h 6"/>
                <a:gd name="T8" fmla="*/ 3 w 9"/>
                <a:gd name="T9" fmla="*/ 6 h 6"/>
                <a:gd name="T10" fmla="*/ 3 w 9"/>
                <a:gd name="T11" fmla="*/ 6 h 6"/>
                <a:gd name="T12" fmla="*/ 6 w 9"/>
                <a:gd name="T13" fmla="*/ 6 h 6"/>
                <a:gd name="T14" fmla="*/ 6 w 9"/>
                <a:gd name="T15" fmla="*/ 6 h 6"/>
                <a:gd name="T16" fmla="*/ 9 w 9"/>
                <a:gd name="T17" fmla="*/ 3 h 6"/>
                <a:gd name="T18" fmla="*/ 0 w 9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6">
                  <a:moveTo>
                    <a:pt x="0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9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560" name="Freeform 224"/>
            <p:cNvSpPr>
              <a:spLocks/>
            </p:cNvSpPr>
            <p:nvPr/>
          </p:nvSpPr>
          <p:spPr bwMode="auto">
            <a:xfrm>
              <a:off x="3636" y="3894"/>
              <a:ext cx="9" cy="6"/>
            </a:xfrm>
            <a:custGeom>
              <a:avLst/>
              <a:gdLst>
                <a:gd name="T0" fmla="*/ 0 w 9"/>
                <a:gd name="T1" fmla="*/ 0 h 6"/>
                <a:gd name="T2" fmla="*/ 0 w 9"/>
                <a:gd name="T3" fmla="*/ 3 h 6"/>
                <a:gd name="T4" fmla="*/ 0 w 9"/>
                <a:gd name="T5" fmla="*/ 3 h 6"/>
                <a:gd name="T6" fmla="*/ 0 w 9"/>
                <a:gd name="T7" fmla="*/ 6 h 6"/>
                <a:gd name="T8" fmla="*/ 3 w 9"/>
                <a:gd name="T9" fmla="*/ 6 h 6"/>
                <a:gd name="T10" fmla="*/ 3 w 9"/>
                <a:gd name="T11" fmla="*/ 6 h 6"/>
                <a:gd name="T12" fmla="*/ 6 w 9"/>
                <a:gd name="T13" fmla="*/ 6 h 6"/>
                <a:gd name="T14" fmla="*/ 6 w 9"/>
                <a:gd name="T15" fmla="*/ 6 h 6"/>
                <a:gd name="T16" fmla="*/ 9 w 9"/>
                <a:gd name="T17" fmla="*/ 3 h 6"/>
                <a:gd name="T18" fmla="*/ 0 w 9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6">
                  <a:moveTo>
                    <a:pt x="0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9" y="3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561" name="Freeform 225"/>
            <p:cNvSpPr>
              <a:spLocks/>
            </p:cNvSpPr>
            <p:nvPr/>
          </p:nvSpPr>
          <p:spPr bwMode="auto">
            <a:xfrm>
              <a:off x="3555" y="3999"/>
              <a:ext cx="9" cy="9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3 h 9"/>
                <a:gd name="T4" fmla="*/ 0 w 9"/>
                <a:gd name="T5" fmla="*/ 3 h 9"/>
                <a:gd name="T6" fmla="*/ 0 w 9"/>
                <a:gd name="T7" fmla="*/ 6 h 9"/>
                <a:gd name="T8" fmla="*/ 3 w 9"/>
                <a:gd name="T9" fmla="*/ 6 h 9"/>
                <a:gd name="T10" fmla="*/ 3 w 9"/>
                <a:gd name="T11" fmla="*/ 9 h 9"/>
                <a:gd name="T12" fmla="*/ 6 w 9"/>
                <a:gd name="T13" fmla="*/ 9 h 9"/>
                <a:gd name="T14" fmla="*/ 6 w 9"/>
                <a:gd name="T15" fmla="*/ 6 h 9"/>
                <a:gd name="T16" fmla="*/ 9 w 9"/>
                <a:gd name="T17" fmla="*/ 6 h 9"/>
                <a:gd name="T18" fmla="*/ 0 w 9"/>
                <a:gd name="T1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9">
                  <a:moveTo>
                    <a:pt x="0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6"/>
                  </a:lnTo>
                  <a:lnTo>
                    <a:pt x="3" y="9"/>
                  </a:lnTo>
                  <a:lnTo>
                    <a:pt x="6" y="9"/>
                  </a:lnTo>
                  <a:lnTo>
                    <a:pt x="6" y="6"/>
                  </a:lnTo>
                  <a:lnTo>
                    <a:pt x="9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562" name="Freeform 226"/>
            <p:cNvSpPr>
              <a:spLocks/>
            </p:cNvSpPr>
            <p:nvPr/>
          </p:nvSpPr>
          <p:spPr bwMode="auto">
            <a:xfrm>
              <a:off x="3555" y="3999"/>
              <a:ext cx="9" cy="9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3 h 9"/>
                <a:gd name="T4" fmla="*/ 0 w 9"/>
                <a:gd name="T5" fmla="*/ 3 h 9"/>
                <a:gd name="T6" fmla="*/ 0 w 9"/>
                <a:gd name="T7" fmla="*/ 6 h 9"/>
                <a:gd name="T8" fmla="*/ 3 w 9"/>
                <a:gd name="T9" fmla="*/ 6 h 9"/>
                <a:gd name="T10" fmla="*/ 3 w 9"/>
                <a:gd name="T11" fmla="*/ 9 h 9"/>
                <a:gd name="T12" fmla="*/ 6 w 9"/>
                <a:gd name="T13" fmla="*/ 9 h 9"/>
                <a:gd name="T14" fmla="*/ 6 w 9"/>
                <a:gd name="T15" fmla="*/ 6 h 9"/>
                <a:gd name="T16" fmla="*/ 9 w 9"/>
                <a:gd name="T17" fmla="*/ 6 h 9"/>
                <a:gd name="T18" fmla="*/ 0 w 9"/>
                <a:gd name="T1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9">
                  <a:moveTo>
                    <a:pt x="0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6"/>
                  </a:lnTo>
                  <a:lnTo>
                    <a:pt x="3" y="9"/>
                  </a:lnTo>
                  <a:lnTo>
                    <a:pt x="6" y="9"/>
                  </a:lnTo>
                  <a:lnTo>
                    <a:pt x="6" y="6"/>
                  </a:lnTo>
                  <a:lnTo>
                    <a:pt x="9" y="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563" name="Freeform 227"/>
            <p:cNvSpPr>
              <a:spLocks/>
            </p:cNvSpPr>
            <p:nvPr/>
          </p:nvSpPr>
          <p:spPr bwMode="auto">
            <a:xfrm>
              <a:off x="3555" y="3930"/>
              <a:ext cx="42" cy="75"/>
            </a:xfrm>
            <a:custGeom>
              <a:avLst/>
              <a:gdLst>
                <a:gd name="T0" fmla="*/ 30 w 42"/>
                <a:gd name="T1" fmla="*/ 0 h 75"/>
                <a:gd name="T2" fmla="*/ 30 w 42"/>
                <a:gd name="T3" fmla="*/ 0 h 75"/>
                <a:gd name="T4" fmla="*/ 30 w 42"/>
                <a:gd name="T5" fmla="*/ 6 h 75"/>
                <a:gd name="T6" fmla="*/ 30 w 42"/>
                <a:gd name="T7" fmla="*/ 9 h 75"/>
                <a:gd name="T8" fmla="*/ 30 w 42"/>
                <a:gd name="T9" fmla="*/ 15 h 75"/>
                <a:gd name="T10" fmla="*/ 30 w 42"/>
                <a:gd name="T11" fmla="*/ 18 h 75"/>
                <a:gd name="T12" fmla="*/ 27 w 42"/>
                <a:gd name="T13" fmla="*/ 24 h 75"/>
                <a:gd name="T14" fmla="*/ 27 w 42"/>
                <a:gd name="T15" fmla="*/ 27 h 75"/>
                <a:gd name="T16" fmla="*/ 24 w 42"/>
                <a:gd name="T17" fmla="*/ 33 h 75"/>
                <a:gd name="T18" fmla="*/ 24 w 42"/>
                <a:gd name="T19" fmla="*/ 36 h 75"/>
                <a:gd name="T20" fmla="*/ 21 w 42"/>
                <a:gd name="T21" fmla="*/ 39 h 75"/>
                <a:gd name="T22" fmla="*/ 18 w 42"/>
                <a:gd name="T23" fmla="*/ 45 h 75"/>
                <a:gd name="T24" fmla="*/ 15 w 42"/>
                <a:gd name="T25" fmla="*/ 48 h 75"/>
                <a:gd name="T26" fmla="*/ 12 w 42"/>
                <a:gd name="T27" fmla="*/ 54 h 75"/>
                <a:gd name="T28" fmla="*/ 9 w 42"/>
                <a:gd name="T29" fmla="*/ 57 h 75"/>
                <a:gd name="T30" fmla="*/ 6 w 42"/>
                <a:gd name="T31" fmla="*/ 60 h 75"/>
                <a:gd name="T32" fmla="*/ 3 w 42"/>
                <a:gd name="T33" fmla="*/ 66 h 75"/>
                <a:gd name="T34" fmla="*/ 0 w 42"/>
                <a:gd name="T35" fmla="*/ 69 h 75"/>
                <a:gd name="T36" fmla="*/ 9 w 42"/>
                <a:gd name="T37" fmla="*/ 75 h 75"/>
                <a:gd name="T38" fmla="*/ 12 w 42"/>
                <a:gd name="T39" fmla="*/ 72 h 75"/>
                <a:gd name="T40" fmla="*/ 15 w 42"/>
                <a:gd name="T41" fmla="*/ 66 h 75"/>
                <a:gd name="T42" fmla="*/ 18 w 42"/>
                <a:gd name="T43" fmla="*/ 63 h 75"/>
                <a:gd name="T44" fmla="*/ 21 w 42"/>
                <a:gd name="T45" fmla="*/ 57 h 75"/>
                <a:gd name="T46" fmla="*/ 24 w 42"/>
                <a:gd name="T47" fmla="*/ 54 h 75"/>
                <a:gd name="T48" fmla="*/ 27 w 42"/>
                <a:gd name="T49" fmla="*/ 48 h 75"/>
                <a:gd name="T50" fmla="*/ 30 w 42"/>
                <a:gd name="T51" fmla="*/ 45 h 75"/>
                <a:gd name="T52" fmla="*/ 30 w 42"/>
                <a:gd name="T53" fmla="*/ 39 h 75"/>
                <a:gd name="T54" fmla="*/ 33 w 42"/>
                <a:gd name="T55" fmla="*/ 36 h 75"/>
                <a:gd name="T56" fmla="*/ 36 w 42"/>
                <a:gd name="T57" fmla="*/ 30 h 75"/>
                <a:gd name="T58" fmla="*/ 36 w 42"/>
                <a:gd name="T59" fmla="*/ 27 h 75"/>
                <a:gd name="T60" fmla="*/ 39 w 42"/>
                <a:gd name="T61" fmla="*/ 21 h 75"/>
                <a:gd name="T62" fmla="*/ 39 w 42"/>
                <a:gd name="T63" fmla="*/ 15 h 75"/>
                <a:gd name="T64" fmla="*/ 39 w 42"/>
                <a:gd name="T65" fmla="*/ 9 h 75"/>
                <a:gd name="T66" fmla="*/ 42 w 42"/>
                <a:gd name="T67" fmla="*/ 6 h 75"/>
                <a:gd name="T68" fmla="*/ 39 w 42"/>
                <a:gd name="T69" fmla="*/ 0 h 75"/>
                <a:gd name="T70" fmla="*/ 39 w 42"/>
                <a:gd name="T71" fmla="*/ 0 h 75"/>
                <a:gd name="T72" fmla="*/ 30 w 42"/>
                <a:gd name="T7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2" h="75">
                  <a:moveTo>
                    <a:pt x="30" y="0"/>
                  </a:moveTo>
                  <a:lnTo>
                    <a:pt x="30" y="0"/>
                  </a:lnTo>
                  <a:lnTo>
                    <a:pt x="30" y="6"/>
                  </a:lnTo>
                  <a:lnTo>
                    <a:pt x="30" y="9"/>
                  </a:lnTo>
                  <a:lnTo>
                    <a:pt x="30" y="15"/>
                  </a:lnTo>
                  <a:lnTo>
                    <a:pt x="30" y="18"/>
                  </a:lnTo>
                  <a:lnTo>
                    <a:pt x="27" y="24"/>
                  </a:lnTo>
                  <a:lnTo>
                    <a:pt x="27" y="27"/>
                  </a:lnTo>
                  <a:lnTo>
                    <a:pt x="24" y="33"/>
                  </a:lnTo>
                  <a:lnTo>
                    <a:pt x="24" y="36"/>
                  </a:lnTo>
                  <a:lnTo>
                    <a:pt x="21" y="39"/>
                  </a:lnTo>
                  <a:lnTo>
                    <a:pt x="18" y="45"/>
                  </a:lnTo>
                  <a:lnTo>
                    <a:pt x="15" y="48"/>
                  </a:lnTo>
                  <a:lnTo>
                    <a:pt x="12" y="54"/>
                  </a:lnTo>
                  <a:lnTo>
                    <a:pt x="9" y="57"/>
                  </a:lnTo>
                  <a:lnTo>
                    <a:pt x="6" y="60"/>
                  </a:lnTo>
                  <a:lnTo>
                    <a:pt x="3" y="66"/>
                  </a:lnTo>
                  <a:lnTo>
                    <a:pt x="0" y="69"/>
                  </a:lnTo>
                  <a:lnTo>
                    <a:pt x="9" y="75"/>
                  </a:lnTo>
                  <a:lnTo>
                    <a:pt x="12" y="72"/>
                  </a:lnTo>
                  <a:lnTo>
                    <a:pt x="15" y="66"/>
                  </a:lnTo>
                  <a:lnTo>
                    <a:pt x="18" y="63"/>
                  </a:lnTo>
                  <a:lnTo>
                    <a:pt x="21" y="57"/>
                  </a:lnTo>
                  <a:lnTo>
                    <a:pt x="24" y="54"/>
                  </a:lnTo>
                  <a:lnTo>
                    <a:pt x="27" y="48"/>
                  </a:lnTo>
                  <a:lnTo>
                    <a:pt x="30" y="45"/>
                  </a:lnTo>
                  <a:lnTo>
                    <a:pt x="30" y="39"/>
                  </a:lnTo>
                  <a:lnTo>
                    <a:pt x="33" y="36"/>
                  </a:lnTo>
                  <a:lnTo>
                    <a:pt x="36" y="30"/>
                  </a:lnTo>
                  <a:lnTo>
                    <a:pt x="36" y="27"/>
                  </a:lnTo>
                  <a:lnTo>
                    <a:pt x="39" y="21"/>
                  </a:lnTo>
                  <a:lnTo>
                    <a:pt x="39" y="15"/>
                  </a:lnTo>
                  <a:lnTo>
                    <a:pt x="39" y="9"/>
                  </a:lnTo>
                  <a:lnTo>
                    <a:pt x="42" y="6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564" name="Freeform 228"/>
            <p:cNvSpPr>
              <a:spLocks/>
            </p:cNvSpPr>
            <p:nvPr/>
          </p:nvSpPr>
          <p:spPr bwMode="auto">
            <a:xfrm>
              <a:off x="3555" y="3930"/>
              <a:ext cx="42" cy="75"/>
            </a:xfrm>
            <a:custGeom>
              <a:avLst/>
              <a:gdLst>
                <a:gd name="T0" fmla="*/ 30 w 42"/>
                <a:gd name="T1" fmla="*/ 0 h 75"/>
                <a:gd name="T2" fmla="*/ 30 w 42"/>
                <a:gd name="T3" fmla="*/ 0 h 75"/>
                <a:gd name="T4" fmla="*/ 30 w 42"/>
                <a:gd name="T5" fmla="*/ 6 h 75"/>
                <a:gd name="T6" fmla="*/ 30 w 42"/>
                <a:gd name="T7" fmla="*/ 9 h 75"/>
                <a:gd name="T8" fmla="*/ 30 w 42"/>
                <a:gd name="T9" fmla="*/ 15 h 75"/>
                <a:gd name="T10" fmla="*/ 30 w 42"/>
                <a:gd name="T11" fmla="*/ 18 h 75"/>
                <a:gd name="T12" fmla="*/ 27 w 42"/>
                <a:gd name="T13" fmla="*/ 24 h 75"/>
                <a:gd name="T14" fmla="*/ 27 w 42"/>
                <a:gd name="T15" fmla="*/ 27 h 75"/>
                <a:gd name="T16" fmla="*/ 24 w 42"/>
                <a:gd name="T17" fmla="*/ 33 h 75"/>
                <a:gd name="T18" fmla="*/ 24 w 42"/>
                <a:gd name="T19" fmla="*/ 36 h 75"/>
                <a:gd name="T20" fmla="*/ 21 w 42"/>
                <a:gd name="T21" fmla="*/ 39 h 75"/>
                <a:gd name="T22" fmla="*/ 18 w 42"/>
                <a:gd name="T23" fmla="*/ 45 h 75"/>
                <a:gd name="T24" fmla="*/ 15 w 42"/>
                <a:gd name="T25" fmla="*/ 48 h 75"/>
                <a:gd name="T26" fmla="*/ 12 w 42"/>
                <a:gd name="T27" fmla="*/ 54 h 75"/>
                <a:gd name="T28" fmla="*/ 9 w 42"/>
                <a:gd name="T29" fmla="*/ 57 h 75"/>
                <a:gd name="T30" fmla="*/ 6 w 42"/>
                <a:gd name="T31" fmla="*/ 60 h 75"/>
                <a:gd name="T32" fmla="*/ 3 w 42"/>
                <a:gd name="T33" fmla="*/ 66 h 75"/>
                <a:gd name="T34" fmla="*/ 0 w 42"/>
                <a:gd name="T35" fmla="*/ 69 h 75"/>
                <a:gd name="T36" fmla="*/ 9 w 42"/>
                <a:gd name="T37" fmla="*/ 75 h 75"/>
                <a:gd name="T38" fmla="*/ 12 w 42"/>
                <a:gd name="T39" fmla="*/ 72 h 75"/>
                <a:gd name="T40" fmla="*/ 15 w 42"/>
                <a:gd name="T41" fmla="*/ 66 h 75"/>
                <a:gd name="T42" fmla="*/ 18 w 42"/>
                <a:gd name="T43" fmla="*/ 63 h 75"/>
                <a:gd name="T44" fmla="*/ 21 w 42"/>
                <a:gd name="T45" fmla="*/ 57 h 75"/>
                <a:gd name="T46" fmla="*/ 24 w 42"/>
                <a:gd name="T47" fmla="*/ 54 h 75"/>
                <a:gd name="T48" fmla="*/ 27 w 42"/>
                <a:gd name="T49" fmla="*/ 48 h 75"/>
                <a:gd name="T50" fmla="*/ 30 w 42"/>
                <a:gd name="T51" fmla="*/ 45 h 75"/>
                <a:gd name="T52" fmla="*/ 30 w 42"/>
                <a:gd name="T53" fmla="*/ 39 h 75"/>
                <a:gd name="T54" fmla="*/ 33 w 42"/>
                <a:gd name="T55" fmla="*/ 36 h 75"/>
                <a:gd name="T56" fmla="*/ 36 w 42"/>
                <a:gd name="T57" fmla="*/ 30 h 75"/>
                <a:gd name="T58" fmla="*/ 36 w 42"/>
                <a:gd name="T59" fmla="*/ 27 h 75"/>
                <a:gd name="T60" fmla="*/ 39 w 42"/>
                <a:gd name="T61" fmla="*/ 21 h 75"/>
                <a:gd name="T62" fmla="*/ 39 w 42"/>
                <a:gd name="T63" fmla="*/ 15 h 75"/>
                <a:gd name="T64" fmla="*/ 39 w 42"/>
                <a:gd name="T65" fmla="*/ 9 h 75"/>
                <a:gd name="T66" fmla="*/ 42 w 42"/>
                <a:gd name="T67" fmla="*/ 6 h 75"/>
                <a:gd name="T68" fmla="*/ 39 w 42"/>
                <a:gd name="T69" fmla="*/ 0 h 75"/>
                <a:gd name="T70" fmla="*/ 39 w 42"/>
                <a:gd name="T71" fmla="*/ 0 h 75"/>
                <a:gd name="T72" fmla="*/ 30 w 42"/>
                <a:gd name="T7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2" h="75">
                  <a:moveTo>
                    <a:pt x="30" y="0"/>
                  </a:moveTo>
                  <a:lnTo>
                    <a:pt x="30" y="0"/>
                  </a:lnTo>
                  <a:lnTo>
                    <a:pt x="30" y="6"/>
                  </a:lnTo>
                  <a:lnTo>
                    <a:pt x="30" y="9"/>
                  </a:lnTo>
                  <a:lnTo>
                    <a:pt x="30" y="15"/>
                  </a:lnTo>
                  <a:lnTo>
                    <a:pt x="30" y="18"/>
                  </a:lnTo>
                  <a:lnTo>
                    <a:pt x="27" y="24"/>
                  </a:lnTo>
                  <a:lnTo>
                    <a:pt x="27" y="27"/>
                  </a:lnTo>
                  <a:lnTo>
                    <a:pt x="24" y="33"/>
                  </a:lnTo>
                  <a:lnTo>
                    <a:pt x="24" y="36"/>
                  </a:lnTo>
                  <a:lnTo>
                    <a:pt x="21" y="39"/>
                  </a:lnTo>
                  <a:lnTo>
                    <a:pt x="18" y="45"/>
                  </a:lnTo>
                  <a:lnTo>
                    <a:pt x="15" y="48"/>
                  </a:lnTo>
                  <a:lnTo>
                    <a:pt x="12" y="54"/>
                  </a:lnTo>
                  <a:lnTo>
                    <a:pt x="9" y="57"/>
                  </a:lnTo>
                  <a:lnTo>
                    <a:pt x="6" y="60"/>
                  </a:lnTo>
                  <a:lnTo>
                    <a:pt x="3" y="66"/>
                  </a:lnTo>
                  <a:lnTo>
                    <a:pt x="0" y="69"/>
                  </a:lnTo>
                  <a:lnTo>
                    <a:pt x="9" y="75"/>
                  </a:lnTo>
                  <a:lnTo>
                    <a:pt x="12" y="72"/>
                  </a:lnTo>
                  <a:lnTo>
                    <a:pt x="15" y="66"/>
                  </a:lnTo>
                  <a:lnTo>
                    <a:pt x="18" y="63"/>
                  </a:lnTo>
                  <a:lnTo>
                    <a:pt x="21" y="57"/>
                  </a:lnTo>
                  <a:lnTo>
                    <a:pt x="24" y="54"/>
                  </a:lnTo>
                  <a:lnTo>
                    <a:pt x="27" y="48"/>
                  </a:lnTo>
                  <a:lnTo>
                    <a:pt x="30" y="45"/>
                  </a:lnTo>
                  <a:lnTo>
                    <a:pt x="30" y="39"/>
                  </a:lnTo>
                  <a:lnTo>
                    <a:pt x="33" y="36"/>
                  </a:lnTo>
                  <a:lnTo>
                    <a:pt x="36" y="30"/>
                  </a:lnTo>
                  <a:lnTo>
                    <a:pt x="36" y="27"/>
                  </a:lnTo>
                  <a:lnTo>
                    <a:pt x="39" y="21"/>
                  </a:lnTo>
                  <a:lnTo>
                    <a:pt x="39" y="15"/>
                  </a:lnTo>
                  <a:lnTo>
                    <a:pt x="39" y="9"/>
                  </a:lnTo>
                  <a:lnTo>
                    <a:pt x="42" y="6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565" name="Freeform 229"/>
            <p:cNvSpPr>
              <a:spLocks/>
            </p:cNvSpPr>
            <p:nvPr/>
          </p:nvSpPr>
          <p:spPr bwMode="auto">
            <a:xfrm>
              <a:off x="3543" y="3771"/>
              <a:ext cx="51" cy="159"/>
            </a:xfrm>
            <a:custGeom>
              <a:avLst/>
              <a:gdLst>
                <a:gd name="T0" fmla="*/ 0 w 51"/>
                <a:gd name="T1" fmla="*/ 0 h 159"/>
                <a:gd name="T2" fmla="*/ 0 w 51"/>
                <a:gd name="T3" fmla="*/ 18 h 159"/>
                <a:gd name="T4" fmla="*/ 0 w 51"/>
                <a:gd name="T5" fmla="*/ 30 h 159"/>
                <a:gd name="T6" fmla="*/ 3 w 51"/>
                <a:gd name="T7" fmla="*/ 45 h 159"/>
                <a:gd name="T8" fmla="*/ 6 w 51"/>
                <a:gd name="T9" fmla="*/ 57 h 159"/>
                <a:gd name="T10" fmla="*/ 9 w 51"/>
                <a:gd name="T11" fmla="*/ 69 h 159"/>
                <a:gd name="T12" fmla="*/ 12 w 51"/>
                <a:gd name="T13" fmla="*/ 78 h 159"/>
                <a:gd name="T14" fmla="*/ 15 w 51"/>
                <a:gd name="T15" fmla="*/ 87 h 159"/>
                <a:gd name="T16" fmla="*/ 18 w 51"/>
                <a:gd name="T17" fmla="*/ 96 h 159"/>
                <a:gd name="T18" fmla="*/ 24 w 51"/>
                <a:gd name="T19" fmla="*/ 105 h 159"/>
                <a:gd name="T20" fmla="*/ 27 w 51"/>
                <a:gd name="T21" fmla="*/ 111 h 159"/>
                <a:gd name="T22" fmla="*/ 30 w 51"/>
                <a:gd name="T23" fmla="*/ 117 h 159"/>
                <a:gd name="T24" fmla="*/ 36 w 51"/>
                <a:gd name="T25" fmla="*/ 126 h 159"/>
                <a:gd name="T26" fmla="*/ 39 w 51"/>
                <a:gd name="T27" fmla="*/ 135 h 159"/>
                <a:gd name="T28" fmla="*/ 39 w 51"/>
                <a:gd name="T29" fmla="*/ 141 h 159"/>
                <a:gd name="T30" fmla="*/ 42 w 51"/>
                <a:gd name="T31" fmla="*/ 150 h 159"/>
                <a:gd name="T32" fmla="*/ 42 w 51"/>
                <a:gd name="T33" fmla="*/ 159 h 159"/>
                <a:gd name="T34" fmla="*/ 51 w 51"/>
                <a:gd name="T35" fmla="*/ 153 h 159"/>
                <a:gd name="T36" fmla="*/ 51 w 51"/>
                <a:gd name="T37" fmla="*/ 144 h 159"/>
                <a:gd name="T38" fmla="*/ 48 w 51"/>
                <a:gd name="T39" fmla="*/ 135 h 159"/>
                <a:gd name="T40" fmla="*/ 45 w 51"/>
                <a:gd name="T41" fmla="*/ 126 h 159"/>
                <a:gd name="T42" fmla="*/ 42 w 51"/>
                <a:gd name="T43" fmla="*/ 117 h 159"/>
                <a:gd name="T44" fmla="*/ 39 w 51"/>
                <a:gd name="T45" fmla="*/ 111 h 159"/>
                <a:gd name="T46" fmla="*/ 33 w 51"/>
                <a:gd name="T47" fmla="*/ 102 h 159"/>
                <a:gd name="T48" fmla="*/ 30 w 51"/>
                <a:gd name="T49" fmla="*/ 96 h 159"/>
                <a:gd name="T50" fmla="*/ 27 w 51"/>
                <a:gd name="T51" fmla="*/ 87 h 159"/>
                <a:gd name="T52" fmla="*/ 21 w 51"/>
                <a:gd name="T53" fmla="*/ 78 h 159"/>
                <a:gd name="T54" fmla="*/ 18 w 51"/>
                <a:gd name="T55" fmla="*/ 69 h 159"/>
                <a:gd name="T56" fmla="*/ 15 w 51"/>
                <a:gd name="T57" fmla="*/ 60 h 159"/>
                <a:gd name="T58" fmla="*/ 12 w 51"/>
                <a:gd name="T59" fmla="*/ 48 h 159"/>
                <a:gd name="T60" fmla="*/ 12 w 51"/>
                <a:gd name="T61" fmla="*/ 36 h 159"/>
                <a:gd name="T62" fmla="*/ 9 w 51"/>
                <a:gd name="T63" fmla="*/ 24 h 159"/>
                <a:gd name="T64" fmla="*/ 9 w 51"/>
                <a:gd name="T65" fmla="*/ 9 h 159"/>
                <a:gd name="T66" fmla="*/ 9 w 51"/>
                <a:gd name="T6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1" h="159">
                  <a:moveTo>
                    <a:pt x="0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9"/>
                  </a:lnTo>
                  <a:lnTo>
                    <a:pt x="3" y="45"/>
                  </a:lnTo>
                  <a:lnTo>
                    <a:pt x="3" y="51"/>
                  </a:lnTo>
                  <a:lnTo>
                    <a:pt x="6" y="57"/>
                  </a:lnTo>
                  <a:lnTo>
                    <a:pt x="6" y="63"/>
                  </a:lnTo>
                  <a:lnTo>
                    <a:pt x="9" y="69"/>
                  </a:lnTo>
                  <a:lnTo>
                    <a:pt x="9" y="72"/>
                  </a:lnTo>
                  <a:lnTo>
                    <a:pt x="12" y="78"/>
                  </a:lnTo>
                  <a:lnTo>
                    <a:pt x="12" y="81"/>
                  </a:lnTo>
                  <a:lnTo>
                    <a:pt x="15" y="87"/>
                  </a:lnTo>
                  <a:lnTo>
                    <a:pt x="18" y="90"/>
                  </a:lnTo>
                  <a:lnTo>
                    <a:pt x="18" y="96"/>
                  </a:lnTo>
                  <a:lnTo>
                    <a:pt x="21" y="99"/>
                  </a:lnTo>
                  <a:lnTo>
                    <a:pt x="24" y="105"/>
                  </a:lnTo>
                  <a:lnTo>
                    <a:pt x="27" y="108"/>
                  </a:lnTo>
                  <a:lnTo>
                    <a:pt x="27" y="111"/>
                  </a:lnTo>
                  <a:lnTo>
                    <a:pt x="30" y="114"/>
                  </a:lnTo>
                  <a:lnTo>
                    <a:pt x="30" y="117"/>
                  </a:lnTo>
                  <a:lnTo>
                    <a:pt x="33" y="123"/>
                  </a:lnTo>
                  <a:lnTo>
                    <a:pt x="36" y="126"/>
                  </a:lnTo>
                  <a:lnTo>
                    <a:pt x="36" y="129"/>
                  </a:lnTo>
                  <a:lnTo>
                    <a:pt x="39" y="135"/>
                  </a:lnTo>
                  <a:lnTo>
                    <a:pt x="39" y="138"/>
                  </a:lnTo>
                  <a:lnTo>
                    <a:pt x="39" y="141"/>
                  </a:lnTo>
                  <a:lnTo>
                    <a:pt x="42" y="147"/>
                  </a:lnTo>
                  <a:lnTo>
                    <a:pt x="42" y="150"/>
                  </a:lnTo>
                  <a:lnTo>
                    <a:pt x="42" y="153"/>
                  </a:lnTo>
                  <a:lnTo>
                    <a:pt x="42" y="159"/>
                  </a:lnTo>
                  <a:lnTo>
                    <a:pt x="51" y="159"/>
                  </a:lnTo>
                  <a:lnTo>
                    <a:pt x="51" y="153"/>
                  </a:lnTo>
                  <a:lnTo>
                    <a:pt x="51" y="147"/>
                  </a:lnTo>
                  <a:lnTo>
                    <a:pt x="51" y="144"/>
                  </a:lnTo>
                  <a:lnTo>
                    <a:pt x="48" y="138"/>
                  </a:lnTo>
                  <a:lnTo>
                    <a:pt x="48" y="135"/>
                  </a:lnTo>
                  <a:lnTo>
                    <a:pt x="48" y="132"/>
                  </a:lnTo>
                  <a:lnTo>
                    <a:pt x="45" y="126"/>
                  </a:lnTo>
                  <a:lnTo>
                    <a:pt x="45" y="123"/>
                  </a:lnTo>
                  <a:lnTo>
                    <a:pt x="42" y="117"/>
                  </a:lnTo>
                  <a:lnTo>
                    <a:pt x="39" y="114"/>
                  </a:lnTo>
                  <a:lnTo>
                    <a:pt x="39" y="111"/>
                  </a:lnTo>
                  <a:lnTo>
                    <a:pt x="36" y="108"/>
                  </a:lnTo>
                  <a:lnTo>
                    <a:pt x="33" y="102"/>
                  </a:lnTo>
                  <a:lnTo>
                    <a:pt x="33" y="99"/>
                  </a:lnTo>
                  <a:lnTo>
                    <a:pt x="30" y="96"/>
                  </a:lnTo>
                  <a:lnTo>
                    <a:pt x="27" y="90"/>
                  </a:lnTo>
                  <a:lnTo>
                    <a:pt x="27" y="87"/>
                  </a:lnTo>
                  <a:lnTo>
                    <a:pt x="24" y="84"/>
                  </a:lnTo>
                  <a:lnTo>
                    <a:pt x="21" y="78"/>
                  </a:lnTo>
                  <a:lnTo>
                    <a:pt x="21" y="75"/>
                  </a:lnTo>
                  <a:lnTo>
                    <a:pt x="18" y="69"/>
                  </a:lnTo>
                  <a:lnTo>
                    <a:pt x="18" y="66"/>
                  </a:lnTo>
                  <a:lnTo>
                    <a:pt x="15" y="60"/>
                  </a:lnTo>
                  <a:lnTo>
                    <a:pt x="15" y="54"/>
                  </a:lnTo>
                  <a:lnTo>
                    <a:pt x="12" y="48"/>
                  </a:lnTo>
                  <a:lnTo>
                    <a:pt x="12" y="42"/>
                  </a:lnTo>
                  <a:lnTo>
                    <a:pt x="12" y="36"/>
                  </a:lnTo>
                  <a:lnTo>
                    <a:pt x="9" y="30"/>
                  </a:lnTo>
                  <a:lnTo>
                    <a:pt x="9" y="24"/>
                  </a:lnTo>
                  <a:lnTo>
                    <a:pt x="9" y="18"/>
                  </a:lnTo>
                  <a:lnTo>
                    <a:pt x="9" y="9"/>
                  </a:lnTo>
                  <a:lnTo>
                    <a:pt x="9" y="0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566" name="Freeform 230"/>
            <p:cNvSpPr>
              <a:spLocks/>
            </p:cNvSpPr>
            <p:nvPr/>
          </p:nvSpPr>
          <p:spPr bwMode="auto">
            <a:xfrm>
              <a:off x="3543" y="3771"/>
              <a:ext cx="51" cy="159"/>
            </a:xfrm>
            <a:custGeom>
              <a:avLst/>
              <a:gdLst>
                <a:gd name="T0" fmla="*/ 0 w 51"/>
                <a:gd name="T1" fmla="*/ 0 h 159"/>
                <a:gd name="T2" fmla="*/ 0 w 51"/>
                <a:gd name="T3" fmla="*/ 18 h 159"/>
                <a:gd name="T4" fmla="*/ 0 w 51"/>
                <a:gd name="T5" fmla="*/ 30 h 159"/>
                <a:gd name="T6" fmla="*/ 3 w 51"/>
                <a:gd name="T7" fmla="*/ 45 h 159"/>
                <a:gd name="T8" fmla="*/ 6 w 51"/>
                <a:gd name="T9" fmla="*/ 57 h 159"/>
                <a:gd name="T10" fmla="*/ 9 w 51"/>
                <a:gd name="T11" fmla="*/ 69 h 159"/>
                <a:gd name="T12" fmla="*/ 12 w 51"/>
                <a:gd name="T13" fmla="*/ 78 h 159"/>
                <a:gd name="T14" fmla="*/ 15 w 51"/>
                <a:gd name="T15" fmla="*/ 87 h 159"/>
                <a:gd name="T16" fmla="*/ 18 w 51"/>
                <a:gd name="T17" fmla="*/ 96 h 159"/>
                <a:gd name="T18" fmla="*/ 24 w 51"/>
                <a:gd name="T19" fmla="*/ 105 h 159"/>
                <a:gd name="T20" fmla="*/ 27 w 51"/>
                <a:gd name="T21" fmla="*/ 111 h 159"/>
                <a:gd name="T22" fmla="*/ 30 w 51"/>
                <a:gd name="T23" fmla="*/ 117 h 159"/>
                <a:gd name="T24" fmla="*/ 36 w 51"/>
                <a:gd name="T25" fmla="*/ 126 h 159"/>
                <a:gd name="T26" fmla="*/ 39 w 51"/>
                <a:gd name="T27" fmla="*/ 135 h 159"/>
                <a:gd name="T28" fmla="*/ 39 w 51"/>
                <a:gd name="T29" fmla="*/ 141 h 159"/>
                <a:gd name="T30" fmla="*/ 42 w 51"/>
                <a:gd name="T31" fmla="*/ 150 h 159"/>
                <a:gd name="T32" fmla="*/ 42 w 51"/>
                <a:gd name="T33" fmla="*/ 159 h 159"/>
                <a:gd name="T34" fmla="*/ 51 w 51"/>
                <a:gd name="T35" fmla="*/ 153 h 159"/>
                <a:gd name="T36" fmla="*/ 51 w 51"/>
                <a:gd name="T37" fmla="*/ 144 h 159"/>
                <a:gd name="T38" fmla="*/ 48 w 51"/>
                <a:gd name="T39" fmla="*/ 135 h 159"/>
                <a:gd name="T40" fmla="*/ 45 w 51"/>
                <a:gd name="T41" fmla="*/ 126 h 159"/>
                <a:gd name="T42" fmla="*/ 42 w 51"/>
                <a:gd name="T43" fmla="*/ 117 h 159"/>
                <a:gd name="T44" fmla="*/ 39 w 51"/>
                <a:gd name="T45" fmla="*/ 111 h 159"/>
                <a:gd name="T46" fmla="*/ 33 w 51"/>
                <a:gd name="T47" fmla="*/ 102 h 159"/>
                <a:gd name="T48" fmla="*/ 30 w 51"/>
                <a:gd name="T49" fmla="*/ 96 h 159"/>
                <a:gd name="T50" fmla="*/ 27 w 51"/>
                <a:gd name="T51" fmla="*/ 87 h 159"/>
                <a:gd name="T52" fmla="*/ 21 w 51"/>
                <a:gd name="T53" fmla="*/ 78 h 159"/>
                <a:gd name="T54" fmla="*/ 18 w 51"/>
                <a:gd name="T55" fmla="*/ 69 h 159"/>
                <a:gd name="T56" fmla="*/ 15 w 51"/>
                <a:gd name="T57" fmla="*/ 60 h 159"/>
                <a:gd name="T58" fmla="*/ 12 w 51"/>
                <a:gd name="T59" fmla="*/ 48 h 159"/>
                <a:gd name="T60" fmla="*/ 12 w 51"/>
                <a:gd name="T61" fmla="*/ 36 h 159"/>
                <a:gd name="T62" fmla="*/ 9 w 51"/>
                <a:gd name="T63" fmla="*/ 24 h 159"/>
                <a:gd name="T64" fmla="*/ 9 w 51"/>
                <a:gd name="T65" fmla="*/ 9 h 159"/>
                <a:gd name="T66" fmla="*/ 9 w 51"/>
                <a:gd name="T6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1" h="159">
                  <a:moveTo>
                    <a:pt x="0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9"/>
                  </a:lnTo>
                  <a:lnTo>
                    <a:pt x="3" y="45"/>
                  </a:lnTo>
                  <a:lnTo>
                    <a:pt x="3" y="51"/>
                  </a:lnTo>
                  <a:lnTo>
                    <a:pt x="6" y="57"/>
                  </a:lnTo>
                  <a:lnTo>
                    <a:pt x="6" y="63"/>
                  </a:lnTo>
                  <a:lnTo>
                    <a:pt x="9" y="69"/>
                  </a:lnTo>
                  <a:lnTo>
                    <a:pt x="9" y="72"/>
                  </a:lnTo>
                  <a:lnTo>
                    <a:pt x="12" y="78"/>
                  </a:lnTo>
                  <a:lnTo>
                    <a:pt x="12" y="81"/>
                  </a:lnTo>
                  <a:lnTo>
                    <a:pt x="15" y="87"/>
                  </a:lnTo>
                  <a:lnTo>
                    <a:pt x="18" y="90"/>
                  </a:lnTo>
                  <a:lnTo>
                    <a:pt x="18" y="96"/>
                  </a:lnTo>
                  <a:lnTo>
                    <a:pt x="21" y="99"/>
                  </a:lnTo>
                  <a:lnTo>
                    <a:pt x="24" y="105"/>
                  </a:lnTo>
                  <a:lnTo>
                    <a:pt x="27" y="108"/>
                  </a:lnTo>
                  <a:lnTo>
                    <a:pt x="27" y="111"/>
                  </a:lnTo>
                  <a:lnTo>
                    <a:pt x="30" y="114"/>
                  </a:lnTo>
                  <a:lnTo>
                    <a:pt x="30" y="117"/>
                  </a:lnTo>
                  <a:lnTo>
                    <a:pt x="33" y="123"/>
                  </a:lnTo>
                  <a:lnTo>
                    <a:pt x="36" y="126"/>
                  </a:lnTo>
                  <a:lnTo>
                    <a:pt x="36" y="129"/>
                  </a:lnTo>
                  <a:lnTo>
                    <a:pt x="39" y="135"/>
                  </a:lnTo>
                  <a:lnTo>
                    <a:pt x="39" y="138"/>
                  </a:lnTo>
                  <a:lnTo>
                    <a:pt x="39" y="141"/>
                  </a:lnTo>
                  <a:lnTo>
                    <a:pt x="42" y="147"/>
                  </a:lnTo>
                  <a:lnTo>
                    <a:pt x="42" y="150"/>
                  </a:lnTo>
                  <a:lnTo>
                    <a:pt x="42" y="153"/>
                  </a:lnTo>
                  <a:lnTo>
                    <a:pt x="42" y="159"/>
                  </a:lnTo>
                  <a:lnTo>
                    <a:pt x="51" y="159"/>
                  </a:lnTo>
                  <a:lnTo>
                    <a:pt x="51" y="153"/>
                  </a:lnTo>
                  <a:lnTo>
                    <a:pt x="51" y="147"/>
                  </a:lnTo>
                  <a:lnTo>
                    <a:pt x="51" y="144"/>
                  </a:lnTo>
                  <a:lnTo>
                    <a:pt x="48" y="138"/>
                  </a:lnTo>
                  <a:lnTo>
                    <a:pt x="48" y="135"/>
                  </a:lnTo>
                  <a:lnTo>
                    <a:pt x="48" y="132"/>
                  </a:lnTo>
                  <a:lnTo>
                    <a:pt x="45" y="126"/>
                  </a:lnTo>
                  <a:lnTo>
                    <a:pt x="45" y="123"/>
                  </a:lnTo>
                  <a:lnTo>
                    <a:pt x="42" y="117"/>
                  </a:lnTo>
                  <a:lnTo>
                    <a:pt x="39" y="114"/>
                  </a:lnTo>
                  <a:lnTo>
                    <a:pt x="39" y="111"/>
                  </a:lnTo>
                  <a:lnTo>
                    <a:pt x="36" y="108"/>
                  </a:lnTo>
                  <a:lnTo>
                    <a:pt x="33" y="102"/>
                  </a:lnTo>
                  <a:lnTo>
                    <a:pt x="33" y="99"/>
                  </a:lnTo>
                  <a:lnTo>
                    <a:pt x="30" y="96"/>
                  </a:lnTo>
                  <a:lnTo>
                    <a:pt x="27" y="90"/>
                  </a:lnTo>
                  <a:lnTo>
                    <a:pt x="27" y="87"/>
                  </a:lnTo>
                  <a:lnTo>
                    <a:pt x="24" y="84"/>
                  </a:lnTo>
                  <a:lnTo>
                    <a:pt x="21" y="78"/>
                  </a:lnTo>
                  <a:lnTo>
                    <a:pt x="21" y="75"/>
                  </a:lnTo>
                  <a:lnTo>
                    <a:pt x="18" y="69"/>
                  </a:lnTo>
                  <a:lnTo>
                    <a:pt x="18" y="66"/>
                  </a:lnTo>
                  <a:lnTo>
                    <a:pt x="15" y="60"/>
                  </a:lnTo>
                  <a:lnTo>
                    <a:pt x="15" y="54"/>
                  </a:lnTo>
                  <a:lnTo>
                    <a:pt x="12" y="48"/>
                  </a:lnTo>
                  <a:lnTo>
                    <a:pt x="12" y="42"/>
                  </a:lnTo>
                  <a:lnTo>
                    <a:pt x="12" y="36"/>
                  </a:lnTo>
                  <a:lnTo>
                    <a:pt x="9" y="30"/>
                  </a:lnTo>
                  <a:lnTo>
                    <a:pt x="9" y="24"/>
                  </a:lnTo>
                  <a:lnTo>
                    <a:pt x="9" y="18"/>
                  </a:lnTo>
                  <a:lnTo>
                    <a:pt x="9" y="9"/>
                  </a:lnTo>
                  <a:lnTo>
                    <a:pt x="9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567" name="Freeform 231"/>
            <p:cNvSpPr>
              <a:spLocks/>
            </p:cNvSpPr>
            <p:nvPr/>
          </p:nvSpPr>
          <p:spPr bwMode="auto">
            <a:xfrm>
              <a:off x="3543" y="3612"/>
              <a:ext cx="111" cy="159"/>
            </a:xfrm>
            <a:custGeom>
              <a:avLst/>
              <a:gdLst>
                <a:gd name="T0" fmla="*/ 99 w 111"/>
                <a:gd name="T1" fmla="*/ 6 h 159"/>
                <a:gd name="T2" fmla="*/ 96 w 111"/>
                <a:gd name="T3" fmla="*/ 15 h 159"/>
                <a:gd name="T4" fmla="*/ 90 w 111"/>
                <a:gd name="T5" fmla="*/ 24 h 159"/>
                <a:gd name="T6" fmla="*/ 84 w 111"/>
                <a:gd name="T7" fmla="*/ 33 h 159"/>
                <a:gd name="T8" fmla="*/ 78 w 111"/>
                <a:gd name="T9" fmla="*/ 42 h 159"/>
                <a:gd name="T10" fmla="*/ 69 w 111"/>
                <a:gd name="T11" fmla="*/ 51 h 159"/>
                <a:gd name="T12" fmla="*/ 63 w 111"/>
                <a:gd name="T13" fmla="*/ 57 h 159"/>
                <a:gd name="T14" fmla="*/ 54 w 111"/>
                <a:gd name="T15" fmla="*/ 66 h 159"/>
                <a:gd name="T16" fmla="*/ 45 w 111"/>
                <a:gd name="T17" fmla="*/ 75 h 159"/>
                <a:gd name="T18" fmla="*/ 36 w 111"/>
                <a:gd name="T19" fmla="*/ 84 h 159"/>
                <a:gd name="T20" fmla="*/ 27 w 111"/>
                <a:gd name="T21" fmla="*/ 96 h 159"/>
                <a:gd name="T22" fmla="*/ 18 w 111"/>
                <a:gd name="T23" fmla="*/ 105 h 159"/>
                <a:gd name="T24" fmla="*/ 12 w 111"/>
                <a:gd name="T25" fmla="*/ 114 h 159"/>
                <a:gd name="T26" fmla="*/ 6 w 111"/>
                <a:gd name="T27" fmla="*/ 126 h 159"/>
                <a:gd name="T28" fmla="*/ 3 w 111"/>
                <a:gd name="T29" fmla="*/ 138 h 159"/>
                <a:gd name="T30" fmla="*/ 0 w 111"/>
                <a:gd name="T31" fmla="*/ 153 h 159"/>
                <a:gd name="T32" fmla="*/ 9 w 111"/>
                <a:gd name="T33" fmla="*/ 159 h 159"/>
                <a:gd name="T34" fmla="*/ 9 w 111"/>
                <a:gd name="T35" fmla="*/ 147 h 159"/>
                <a:gd name="T36" fmla="*/ 12 w 111"/>
                <a:gd name="T37" fmla="*/ 135 h 159"/>
                <a:gd name="T38" fmla="*/ 18 w 111"/>
                <a:gd name="T39" fmla="*/ 126 h 159"/>
                <a:gd name="T40" fmla="*/ 24 w 111"/>
                <a:gd name="T41" fmla="*/ 114 h 159"/>
                <a:gd name="T42" fmla="*/ 30 w 111"/>
                <a:gd name="T43" fmla="*/ 105 h 159"/>
                <a:gd name="T44" fmla="*/ 39 w 111"/>
                <a:gd name="T45" fmla="*/ 96 h 159"/>
                <a:gd name="T46" fmla="*/ 45 w 111"/>
                <a:gd name="T47" fmla="*/ 87 h 159"/>
                <a:gd name="T48" fmla="*/ 54 w 111"/>
                <a:gd name="T49" fmla="*/ 78 h 159"/>
                <a:gd name="T50" fmla="*/ 63 w 111"/>
                <a:gd name="T51" fmla="*/ 69 h 159"/>
                <a:gd name="T52" fmla="*/ 72 w 111"/>
                <a:gd name="T53" fmla="*/ 60 h 159"/>
                <a:gd name="T54" fmla="*/ 81 w 111"/>
                <a:gd name="T55" fmla="*/ 51 h 159"/>
                <a:gd name="T56" fmla="*/ 90 w 111"/>
                <a:gd name="T57" fmla="*/ 42 h 159"/>
                <a:gd name="T58" fmla="*/ 96 w 111"/>
                <a:gd name="T59" fmla="*/ 33 h 159"/>
                <a:gd name="T60" fmla="*/ 102 w 111"/>
                <a:gd name="T61" fmla="*/ 24 h 159"/>
                <a:gd name="T62" fmla="*/ 108 w 111"/>
                <a:gd name="T63" fmla="*/ 15 h 159"/>
                <a:gd name="T64" fmla="*/ 111 w 111"/>
                <a:gd name="T65" fmla="*/ 3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1" h="159">
                  <a:moveTo>
                    <a:pt x="102" y="0"/>
                  </a:moveTo>
                  <a:lnTo>
                    <a:pt x="99" y="6"/>
                  </a:lnTo>
                  <a:lnTo>
                    <a:pt x="99" y="12"/>
                  </a:lnTo>
                  <a:lnTo>
                    <a:pt x="96" y="15"/>
                  </a:lnTo>
                  <a:lnTo>
                    <a:pt x="93" y="21"/>
                  </a:lnTo>
                  <a:lnTo>
                    <a:pt x="90" y="24"/>
                  </a:lnTo>
                  <a:lnTo>
                    <a:pt x="87" y="30"/>
                  </a:lnTo>
                  <a:lnTo>
                    <a:pt x="84" y="33"/>
                  </a:lnTo>
                  <a:lnTo>
                    <a:pt x="81" y="36"/>
                  </a:lnTo>
                  <a:lnTo>
                    <a:pt x="78" y="42"/>
                  </a:lnTo>
                  <a:lnTo>
                    <a:pt x="75" y="45"/>
                  </a:lnTo>
                  <a:lnTo>
                    <a:pt x="69" y="51"/>
                  </a:lnTo>
                  <a:lnTo>
                    <a:pt x="66" y="54"/>
                  </a:lnTo>
                  <a:lnTo>
                    <a:pt x="63" y="57"/>
                  </a:lnTo>
                  <a:lnTo>
                    <a:pt x="57" y="63"/>
                  </a:lnTo>
                  <a:lnTo>
                    <a:pt x="54" y="66"/>
                  </a:lnTo>
                  <a:lnTo>
                    <a:pt x="48" y="72"/>
                  </a:lnTo>
                  <a:lnTo>
                    <a:pt x="45" y="75"/>
                  </a:lnTo>
                  <a:lnTo>
                    <a:pt x="39" y="81"/>
                  </a:lnTo>
                  <a:lnTo>
                    <a:pt x="36" y="84"/>
                  </a:lnTo>
                  <a:lnTo>
                    <a:pt x="30" y="90"/>
                  </a:lnTo>
                  <a:lnTo>
                    <a:pt x="27" y="96"/>
                  </a:lnTo>
                  <a:lnTo>
                    <a:pt x="24" y="99"/>
                  </a:lnTo>
                  <a:lnTo>
                    <a:pt x="18" y="105"/>
                  </a:lnTo>
                  <a:lnTo>
                    <a:pt x="15" y="111"/>
                  </a:lnTo>
                  <a:lnTo>
                    <a:pt x="12" y="114"/>
                  </a:lnTo>
                  <a:lnTo>
                    <a:pt x="9" y="120"/>
                  </a:lnTo>
                  <a:lnTo>
                    <a:pt x="6" y="126"/>
                  </a:lnTo>
                  <a:lnTo>
                    <a:pt x="6" y="132"/>
                  </a:lnTo>
                  <a:lnTo>
                    <a:pt x="3" y="138"/>
                  </a:lnTo>
                  <a:lnTo>
                    <a:pt x="0" y="147"/>
                  </a:lnTo>
                  <a:lnTo>
                    <a:pt x="0" y="153"/>
                  </a:lnTo>
                  <a:lnTo>
                    <a:pt x="0" y="159"/>
                  </a:lnTo>
                  <a:lnTo>
                    <a:pt x="9" y="159"/>
                  </a:lnTo>
                  <a:lnTo>
                    <a:pt x="9" y="153"/>
                  </a:lnTo>
                  <a:lnTo>
                    <a:pt x="9" y="147"/>
                  </a:lnTo>
                  <a:lnTo>
                    <a:pt x="12" y="141"/>
                  </a:lnTo>
                  <a:lnTo>
                    <a:pt x="12" y="135"/>
                  </a:lnTo>
                  <a:lnTo>
                    <a:pt x="15" y="132"/>
                  </a:lnTo>
                  <a:lnTo>
                    <a:pt x="18" y="126"/>
                  </a:lnTo>
                  <a:lnTo>
                    <a:pt x="21" y="120"/>
                  </a:lnTo>
                  <a:lnTo>
                    <a:pt x="24" y="114"/>
                  </a:lnTo>
                  <a:lnTo>
                    <a:pt x="27" y="111"/>
                  </a:lnTo>
                  <a:lnTo>
                    <a:pt x="30" y="105"/>
                  </a:lnTo>
                  <a:lnTo>
                    <a:pt x="33" y="102"/>
                  </a:lnTo>
                  <a:lnTo>
                    <a:pt x="39" y="96"/>
                  </a:lnTo>
                  <a:lnTo>
                    <a:pt x="42" y="90"/>
                  </a:lnTo>
                  <a:lnTo>
                    <a:pt x="45" y="87"/>
                  </a:lnTo>
                  <a:lnTo>
                    <a:pt x="51" y="81"/>
                  </a:lnTo>
                  <a:lnTo>
                    <a:pt x="54" y="78"/>
                  </a:lnTo>
                  <a:lnTo>
                    <a:pt x="60" y="75"/>
                  </a:lnTo>
                  <a:lnTo>
                    <a:pt x="63" y="69"/>
                  </a:lnTo>
                  <a:lnTo>
                    <a:pt x="69" y="66"/>
                  </a:lnTo>
                  <a:lnTo>
                    <a:pt x="72" y="60"/>
                  </a:lnTo>
                  <a:lnTo>
                    <a:pt x="78" y="57"/>
                  </a:lnTo>
                  <a:lnTo>
                    <a:pt x="81" y="51"/>
                  </a:lnTo>
                  <a:lnTo>
                    <a:pt x="84" y="48"/>
                  </a:lnTo>
                  <a:lnTo>
                    <a:pt x="90" y="42"/>
                  </a:lnTo>
                  <a:lnTo>
                    <a:pt x="93" y="39"/>
                  </a:lnTo>
                  <a:lnTo>
                    <a:pt x="96" y="33"/>
                  </a:lnTo>
                  <a:lnTo>
                    <a:pt x="99" y="30"/>
                  </a:lnTo>
                  <a:lnTo>
                    <a:pt x="102" y="24"/>
                  </a:lnTo>
                  <a:lnTo>
                    <a:pt x="105" y="18"/>
                  </a:lnTo>
                  <a:lnTo>
                    <a:pt x="108" y="15"/>
                  </a:lnTo>
                  <a:lnTo>
                    <a:pt x="108" y="9"/>
                  </a:lnTo>
                  <a:lnTo>
                    <a:pt x="111" y="3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568" name="Freeform 232"/>
            <p:cNvSpPr>
              <a:spLocks/>
            </p:cNvSpPr>
            <p:nvPr/>
          </p:nvSpPr>
          <p:spPr bwMode="auto">
            <a:xfrm>
              <a:off x="3543" y="3612"/>
              <a:ext cx="111" cy="159"/>
            </a:xfrm>
            <a:custGeom>
              <a:avLst/>
              <a:gdLst>
                <a:gd name="T0" fmla="*/ 99 w 111"/>
                <a:gd name="T1" fmla="*/ 6 h 159"/>
                <a:gd name="T2" fmla="*/ 96 w 111"/>
                <a:gd name="T3" fmla="*/ 15 h 159"/>
                <a:gd name="T4" fmla="*/ 90 w 111"/>
                <a:gd name="T5" fmla="*/ 24 h 159"/>
                <a:gd name="T6" fmla="*/ 84 w 111"/>
                <a:gd name="T7" fmla="*/ 33 h 159"/>
                <a:gd name="T8" fmla="*/ 78 w 111"/>
                <a:gd name="T9" fmla="*/ 42 h 159"/>
                <a:gd name="T10" fmla="*/ 69 w 111"/>
                <a:gd name="T11" fmla="*/ 51 h 159"/>
                <a:gd name="T12" fmla="*/ 63 w 111"/>
                <a:gd name="T13" fmla="*/ 57 h 159"/>
                <a:gd name="T14" fmla="*/ 54 w 111"/>
                <a:gd name="T15" fmla="*/ 66 h 159"/>
                <a:gd name="T16" fmla="*/ 45 w 111"/>
                <a:gd name="T17" fmla="*/ 75 h 159"/>
                <a:gd name="T18" fmla="*/ 36 w 111"/>
                <a:gd name="T19" fmla="*/ 84 h 159"/>
                <a:gd name="T20" fmla="*/ 27 w 111"/>
                <a:gd name="T21" fmla="*/ 96 h 159"/>
                <a:gd name="T22" fmla="*/ 18 w 111"/>
                <a:gd name="T23" fmla="*/ 105 h 159"/>
                <a:gd name="T24" fmla="*/ 12 w 111"/>
                <a:gd name="T25" fmla="*/ 114 h 159"/>
                <a:gd name="T26" fmla="*/ 6 w 111"/>
                <a:gd name="T27" fmla="*/ 126 h 159"/>
                <a:gd name="T28" fmla="*/ 3 w 111"/>
                <a:gd name="T29" fmla="*/ 138 h 159"/>
                <a:gd name="T30" fmla="*/ 0 w 111"/>
                <a:gd name="T31" fmla="*/ 153 h 159"/>
                <a:gd name="T32" fmla="*/ 9 w 111"/>
                <a:gd name="T33" fmla="*/ 159 h 159"/>
                <a:gd name="T34" fmla="*/ 9 w 111"/>
                <a:gd name="T35" fmla="*/ 147 h 159"/>
                <a:gd name="T36" fmla="*/ 12 w 111"/>
                <a:gd name="T37" fmla="*/ 135 h 159"/>
                <a:gd name="T38" fmla="*/ 18 w 111"/>
                <a:gd name="T39" fmla="*/ 126 h 159"/>
                <a:gd name="T40" fmla="*/ 24 w 111"/>
                <a:gd name="T41" fmla="*/ 114 h 159"/>
                <a:gd name="T42" fmla="*/ 30 w 111"/>
                <a:gd name="T43" fmla="*/ 105 h 159"/>
                <a:gd name="T44" fmla="*/ 39 w 111"/>
                <a:gd name="T45" fmla="*/ 96 h 159"/>
                <a:gd name="T46" fmla="*/ 45 w 111"/>
                <a:gd name="T47" fmla="*/ 87 h 159"/>
                <a:gd name="T48" fmla="*/ 54 w 111"/>
                <a:gd name="T49" fmla="*/ 78 h 159"/>
                <a:gd name="T50" fmla="*/ 63 w 111"/>
                <a:gd name="T51" fmla="*/ 69 h 159"/>
                <a:gd name="T52" fmla="*/ 72 w 111"/>
                <a:gd name="T53" fmla="*/ 60 h 159"/>
                <a:gd name="T54" fmla="*/ 81 w 111"/>
                <a:gd name="T55" fmla="*/ 51 h 159"/>
                <a:gd name="T56" fmla="*/ 90 w 111"/>
                <a:gd name="T57" fmla="*/ 42 h 159"/>
                <a:gd name="T58" fmla="*/ 96 w 111"/>
                <a:gd name="T59" fmla="*/ 33 h 159"/>
                <a:gd name="T60" fmla="*/ 102 w 111"/>
                <a:gd name="T61" fmla="*/ 24 h 159"/>
                <a:gd name="T62" fmla="*/ 108 w 111"/>
                <a:gd name="T63" fmla="*/ 15 h 159"/>
                <a:gd name="T64" fmla="*/ 111 w 111"/>
                <a:gd name="T65" fmla="*/ 3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1" h="159">
                  <a:moveTo>
                    <a:pt x="102" y="0"/>
                  </a:moveTo>
                  <a:lnTo>
                    <a:pt x="99" y="6"/>
                  </a:lnTo>
                  <a:lnTo>
                    <a:pt x="99" y="12"/>
                  </a:lnTo>
                  <a:lnTo>
                    <a:pt x="96" y="15"/>
                  </a:lnTo>
                  <a:lnTo>
                    <a:pt x="93" y="21"/>
                  </a:lnTo>
                  <a:lnTo>
                    <a:pt x="90" y="24"/>
                  </a:lnTo>
                  <a:lnTo>
                    <a:pt x="87" y="30"/>
                  </a:lnTo>
                  <a:lnTo>
                    <a:pt x="84" y="33"/>
                  </a:lnTo>
                  <a:lnTo>
                    <a:pt x="81" y="36"/>
                  </a:lnTo>
                  <a:lnTo>
                    <a:pt x="78" y="42"/>
                  </a:lnTo>
                  <a:lnTo>
                    <a:pt x="75" y="45"/>
                  </a:lnTo>
                  <a:lnTo>
                    <a:pt x="69" y="51"/>
                  </a:lnTo>
                  <a:lnTo>
                    <a:pt x="66" y="54"/>
                  </a:lnTo>
                  <a:lnTo>
                    <a:pt x="63" y="57"/>
                  </a:lnTo>
                  <a:lnTo>
                    <a:pt x="57" y="63"/>
                  </a:lnTo>
                  <a:lnTo>
                    <a:pt x="54" y="66"/>
                  </a:lnTo>
                  <a:lnTo>
                    <a:pt x="48" y="72"/>
                  </a:lnTo>
                  <a:lnTo>
                    <a:pt x="45" y="75"/>
                  </a:lnTo>
                  <a:lnTo>
                    <a:pt x="39" y="81"/>
                  </a:lnTo>
                  <a:lnTo>
                    <a:pt x="36" y="84"/>
                  </a:lnTo>
                  <a:lnTo>
                    <a:pt x="30" y="90"/>
                  </a:lnTo>
                  <a:lnTo>
                    <a:pt x="27" y="96"/>
                  </a:lnTo>
                  <a:lnTo>
                    <a:pt x="24" y="99"/>
                  </a:lnTo>
                  <a:lnTo>
                    <a:pt x="18" y="105"/>
                  </a:lnTo>
                  <a:lnTo>
                    <a:pt x="15" y="111"/>
                  </a:lnTo>
                  <a:lnTo>
                    <a:pt x="12" y="114"/>
                  </a:lnTo>
                  <a:lnTo>
                    <a:pt x="9" y="120"/>
                  </a:lnTo>
                  <a:lnTo>
                    <a:pt x="6" y="126"/>
                  </a:lnTo>
                  <a:lnTo>
                    <a:pt x="6" y="132"/>
                  </a:lnTo>
                  <a:lnTo>
                    <a:pt x="3" y="138"/>
                  </a:lnTo>
                  <a:lnTo>
                    <a:pt x="0" y="147"/>
                  </a:lnTo>
                  <a:lnTo>
                    <a:pt x="0" y="153"/>
                  </a:lnTo>
                  <a:lnTo>
                    <a:pt x="0" y="159"/>
                  </a:lnTo>
                  <a:lnTo>
                    <a:pt x="9" y="159"/>
                  </a:lnTo>
                  <a:lnTo>
                    <a:pt x="9" y="153"/>
                  </a:lnTo>
                  <a:lnTo>
                    <a:pt x="9" y="147"/>
                  </a:lnTo>
                  <a:lnTo>
                    <a:pt x="12" y="141"/>
                  </a:lnTo>
                  <a:lnTo>
                    <a:pt x="12" y="135"/>
                  </a:lnTo>
                  <a:lnTo>
                    <a:pt x="15" y="132"/>
                  </a:lnTo>
                  <a:lnTo>
                    <a:pt x="18" y="126"/>
                  </a:lnTo>
                  <a:lnTo>
                    <a:pt x="21" y="120"/>
                  </a:lnTo>
                  <a:lnTo>
                    <a:pt x="24" y="114"/>
                  </a:lnTo>
                  <a:lnTo>
                    <a:pt x="27" y="111"/>
                  </a:lnTo>
                  <a:lnTo>
                    <a:pt x="30" y="105"/>
                  </a:lnTo>
                  <a:lnTo>
                    <a:pt x="33" y="102"/>
                  </a:lnTo>
                  <a:lnTo>
                    <a:pt x="39" y="96"/>
                  </a:lnTo>
                  <a:lnTo>
                    <a:pt x="42" y="90"/>
                  </a:lnTo>
                  <a:lnTo>
                    <a:pt x="45" y="87"/>
                  </a:lnTo>
                  <a:lnTo>
                    <a:pt x="51" y="81"/>
                  </a:lnTo>
                  <a:lnTo>
                    <a:pt x="54" y="78"/>
                  </a:lnTo>
                  <a:lnTo>
                    <a:pt x="60" y="75"/>
                  </a:lnTo>
                  <a:lnTo>
                    <a:pt x="63" y="69"/>
                  </a:lnTo>
                  <a:lnTo>
                    <a:pt x="69" y="66"/>
                  </a:lnTo>
                  <a:lnTo>
                    <a:pt x="72" y="60"/>
                  </a:lnTo>
                  <a:lnTo>
                    <a:pt x="78" y="57"/>
                  </a:lnTo>
                  <a:lnTo>
                    <a:pt x="81" y="51"/>
                  </a:lnTo>
                  <a:lnTo>
                    <a:pt x="84" y="48"/>
                  </a:lnTo>
                  <a:lnTo>
                    <a:pt x="90" y="42"/>
                  </a:lnTo>
                  <a:lnTo>
                    <a:pt x="93" y="39"/>
                  </a:lnTo>
                  <a:lnTo>
                    <a:pt x="96" y="33"/>
                  </a:lnTo>
                  <a:lnTo>
                    <a:pt x="99" y="30"/>
                  </a:lnTo>
                  <a:lnTo>
                    <a:pt x="102" y="24"/>
                  </a:lnTo>
                  <a:lnTo>
                    <a:pt x="105" y="18"/>
                  </a:lnTo>
                  <a:lnTo>
                    <a:pt x="108" y="15"/>
                  </a:lnTo>
                  <a:lnTo>
                    <a:pt x="108" y="9"/>
                  </a:lnTo>
                  <a:lnTo>
                    <a:pt x="111" y="3"/>
                  </a:lnTo>
                  <a:lnTo>
                    <a:pt x="10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569" name="Freeform 233"/>
            <p:cNvSpPr>
              <a:spLocks/>
            </p:cNvSpPr>
            <p:nvPr/>
          </p:nvSpPr>
          <p:spPr bwMode="auto">
            <a:xfrm>
              <a:off x="3543" y="3768"/>
              <a:ext cx="9" cy="6"/>
            </a:xfrm>
            <a:custGeom>
              <a:avLst/>
              <a:gdLst>
                <a:gd name="T0" fmla="*/ 9 w 9"/>
                <a:gd name="T1" fmla="*/ 6 h 6"/>
                <a:gd name="T2" fmla="*/ 9 w 9"/>
                <a:gd name="T3" fmla="*/ 3 h 6"/>
                <a:gd name="T4" fmla="*/ 9 w 9"/>
                <a:gd name="T5" fmla="*/ 0 h 6"/>
                <a:gd name="T6" fmla="*/ 6 w 9"/>
                <a:gd name="T7" fmla="*/ 0 h 6"/>
                <a:gd name="T8" fmla="*/ 6 w 9"/>
                <a:gd name="T9" fmla="*/ 0 h 6"/>
                <a:gd name="T10" fmla="*/ 3 w 9"/>
                <a:gd name="T11" fmla="*/ 0 h 6"/>
                <a:gd name="T12" fmla="*/ 3 w 9"/>
                <a:gd name="T13" fmla="*/ 0 h 6"/>
                <a:gd name="T14" fmla="*/ 0 w 9"/>
                <a:gd name="T15" fmla="*/ 0 h 6"/>
                <a:gd name="T16" fmla="*/ 0 w 9"/>
                <a:gd name="T17" fmla="*/ 3 h 6"/>
                <a:gd name="T18" fmla="*/ 9 w 9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6">
                  <a:moveTo>
                    <a:pt x="9" y="6"/>
                  </a:moveTo>
                  <a:lnTo>
                    <a:pt x="9" y="3"/>
                  </a:lnTo>
                  <a:lnTo>
                    <a:pt x="9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570" name="Freeform 234"/>
            <p:cNvSpPr>
              <a:spLocks/>
            </p:cNvSpPr>
            <p:nvPr/>
          </p:nvSpPr>
          <p:spPr bwMode="auto">
            <a:xfrm>
              <a:off x="3543" y="3768"/>
              <a:ext cx="9" cy="6"/>
            </a:xfrm>
            <a:custGeom>
              <a:avLst/>
              <a:gdLst>
                <a:gd name="T0" fmla="*/ 9 w 9"/>
                <a:gd name="T1" fmla="*/ 6 h 6"/>
                <a:gd name="T2" fmla="*/ 9 w 9"/>
                <a:gd name="T3" fmla="*/ 3 h 6"/>
                <a:gd name="T4" fmla="*/ 9 w 9"/>
                <a:gd name="T5" fmla="*/ 0 h 6"/>
                <a:gd name="T6" fmla="*/ 6 w 9"/>
                <a:gd name="T7" fmla="*/ 0 h 6"/>
                <a:gd name="T8" fmla="*/ 6 w 9"/>
                <a:gd name="T9" fmla="*/ 0 h 6"/>
                <a:gd name="T10" fmla="*/ 3 w 9"/>
                <a:gd name="T11" fmla="*/ 0 h 6"/>
                <a:gd name="T12" fmla="*/ 3 w 9"/>
                <a:gd name="T13" fmla="*/ 0 h 6"/>
                <a:gd name="T14" fmla="*/ 0 w 9"/>
                <a:gd name="T15" fmla="*/ 0 h 6"/>
                <a:gd name="T16" fmla="*/ 0 w 9"/>
                <a:gd name="T17" fmla="*/ 3 h 6"/>
                <a:gd name="T18" fmla="*/ 9 w 9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6">
                  <a:moveTo>
                    <a:pt x="9" y="6"/>
                  </a:moveTo>
                  <a:lnTo>
                    <a:pt x="9" y="3"/>
                  </a:lnTo>
                  <a:lnTo>
                    <a:pt x="9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9" y="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571" name="Freeform 235"/>
            <p:cNvSpPr>
              <a:spLocks/>
            </p:cNvSpPr>
            <p:nvPr/>
          </p:nvSpPr>
          <p:spPr bwMode="auto">
            <a:xfrm>
              <a:off x="3702" y="3549"/>
              <a:ext cx="9" cy="9"/>
            </a:xfrm>
            <a:custGeom>
              <a:avLst/>
              <a:gdLst>
                <a:gd name="T0" fmla="*/ 6 w 9"/>
                <a:gd name="T1" fmla="*/ 9 h 9"/>
                <a:gd name="T2" fmla="*/ 9 w 9"/>
                <a:gd name="T3" fmla="*/ 6 h 9"/>
                <a:gd name="T4" fmla="*/ 9 w 9"/>
                <a:gd name="T5" fmla="*/ 6 h 9"/>
                <a:gd name="T6" fmla="*/ 9 w 9"/>
                <a:gd name="T7" fmla="*/ 3 h 9"/>
                <a:gd name="T8" fmla="*/ 6 w 9"/>
                <a:gd name="T9" fmla="*/ 3 h 9"/>
                <a:gd name="T10" fmla="*/ 6 w 9"/>
                <a:gd name="T11" fmla="*/ 0 h 9"/>
                <a:gd name="T12" fmla="*/ 3 w 9"/>
                <a:gd name="T13" fmla="*/ 0 h 9"/>
                <a:gd name="T14" fmla="*/ 3 w 9"/>
                <a:gd name="T15" fmla="*/ 0 h 9"/>
                <a:gd name="T16" fmla="*/ 0 w 9"/>
                <a:gd name="T17" fmla="*/ 3 h 9"/>
                <a:gd name="T18" fmla="*/ 6 w 9"/>
                <a:gd name="T1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9">
                  <a:moveTo>
                    <a:pt x="6" y="9"/>
                  </a:moveTo>
                  <a:lnTo>
                    <a:pt x="9" y="6"/>
                  </a:lnTo>
                  <a:lnTo>
                    <a:pt x="9" y="6"/>
                  </a:lnTo>
                  <a:lnTo>
                    <a:pt x="9" y="3"/>
                  </a:lnTo>
                  <a:lnTo>
                    <a:pt x="6" y="3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6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572" name="Freeform 236"/>
            <p:cNvSpPr>
              <a:spLocks/>
            </p:cNvSpPr>
            <p:nvPr/>
          </p:nvSpPr>
          <p:spPr bwMode="auto">
            <a:xfrm>
              <a:off x="3696" y="3552"/>
              <a:ext cx="42" cy="42"/>
            </a:xfrm>
            <a:custGeom>
              <a:avLst/>
              <a:gdLst>
                <a:gd name="T0" fmla="*/ 42 w 42"/>
                <a:gd name="T1" fmla="*/ 30 h 42"/>
                <a:gd name="T2" fmla="*/ 36 w 42"/>
                <a:gd name="T3" fmla="*/ 27 h 42"/>
                <a:gd name="T4" fmla="*/ 33 w 42"/>
                <a:gd name="T5" fmla="*/ 30 h 42"/>
                <a:gd name="T6" fmla="*/ 30 w 42"/>
                <a:gd name="T7" fmla="*/ 30 h 42"/>
                <a:gd name="T8" fmla="*/ 27 w 42"/>
                <a:gd name="T9" fmla="*/ 33 h 42"/>
                <a:gd name="T10" fmla="*/ 24 w 42"/>
                <a:gd name="T11" fmla="*/ 33 h 42"/>
                <a:gd name="T12" fmla="*/ 21 w 42"/>
                <a:gd name="T13" fmla="*/ 30 h 42"/>
                <a:gd name="T14" fmla="*/ 18 w 42"/>
                <a:gd name="T15" fmla="*/ 30 h 42"/>
                <a:gd name="T16" fmla="*/ 18 w 42"/>
                <a:gd name="T17" fmla="*/ 27 h 42"/>
                <a:gd name="T18" fmla="*/ 15 w 42"/>
                <a:gd name="T19" fmla="*/ 27 h 42"/>
                <a:gd name="T20" fmla="*/ 12 w 42"/>
                <a:gd name="T21" fmla="*/ 24 h 42"/>
                <a:gd name="T22" fmla="*/ 12 w 42"/>
                <a:gd name="T23" fmla="*/ 21 h 42"/>
                <a:gd name="T24" fmla="*/ 12 w 42"/>
                <a:gd name="T25" fmla="*/ 18 h 42"/>
                <a:gd name="T26" fmla="*/ 12 w 42"/>
                <a:gd name="T27" fmla="*/ 15 h 42"/>
                <a:gd name="T28" fmla="*/ 12 w 42"/>
                <a:gd name="T29" fmla="*/ 12 h 42"/>
                <a:gd name="T30" fmla="*/ 12 w 42"/>
                <a:gd name="T31" fmla="*/ 9 h 42"/>
                <a:gd name="T32" fmla="*/ 12 w 42"/>
                <a:gd name="T33" fmla="*/ 9 h 42"/>
                <a:gd name="T34" fmla="*/ 12 w 42"/>
                <a:gd name="T35" fmla="*/ 6 h 42"/>
                <a:gd name="T36" fmla="*/ 6 w 42"/>
                <a:gd name="T37" fmla="*/ 0 h 42"/>
                <a:gd name="T38" fmla="*/ 3 w 42"/>
                <a:gd name="T39" fmla="*/ 3 h 42"/>
                <a:gd name="T40" fmla="*/ 3 w 42"/>
                <a:gd name="T41" fmla="*/ 6 h 42"/>
                <a:gd name="T42" fmla="*/ 0 w 42"/>
                <a:gd name="T43" fmla="*/ 12 h 42"/>
                <a:gd name="T44" fmla="*/ 0 w 42"/>
                <a:gd name="T45" fmla="*/ 15 h 42"/>
                <a:gd name="T46" fmla="*/ 3 w 42"/>
                <a:gd name="T47" fmla="*/ 18 h 42"/>
                <a:gd name="T48" fmla="*/ 3 w 42"/>
                <a:gd name="T49" fmla="*/ 24 h 42"/>
                <a:gd name="T50" fmla="*/ 6 w 42"/>
                <a:gd name="T51" fmla="*/ 27 h 42"/>
                <a:gd name="T52" fmla="*/ 6 w 42"/>
                <a:gd name="T53" fmla="*/ 30 h 42"/>
                <a:gd name="T54" fmla="*/ 9 w 42"/>
                <a:gd name="T55" fmla="*/ 36 h 42"/>
                <a:gd name="T56" fmla="*/ 15 w 42"/>
                <a:gd name="T57" fmla="*/ 36 h 42"/>
                <a:gd name="T58" fmla="*/ 18 w 42"/>
                <a:gd name="T59" fmla="*/ 39 h 42"/>
                <a:gd name="T60" fmla="*/ 21 w 42"/>
                <a:gd name="T61" fmla="*/ 42 h 42"/>
                <a:gd name="T62" fmla="*/ 27 w 42"/>
                <a:gd name="T63" fmla="*/ 42 h 42"/>
                <a:gd name="T64" fmla="*/ 33 w 42"/>
                <a:gd name="T65" fmla="*/ 39 h 42"/>
                <a:gd name="T66" fmla="*/ 36 w 42"/>
                <a:gd name="T67" fmla="*/ 39 h 42"/>
                <a:gd name="T68" fmla="*/ 42 w 42"/>
                <a:gd name="T69" fmla="*/ 36 h 42"/>
                <a:gd name="T70" fmla="*/ 36 w 42"/>
                <a:gd name="T71" fmla="*/ 33 h 42"/>
                <a:gd name="T72" fmla="*/ 42 w 42"/>
                <a:gd name="T73" fmla="*/ 3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2" h="42">
                  <a:moveTo>
                    <a:pt x="42" y="30"/>
                  </a:moveTo>
                  <a:lnTo>
                    <a:pt x="36" y="27"/>
                  </a:lnTo>
                  <a:lnTo>
                    <a:pt x="33" y="30"/>
                  </a:lnTo>
                  <a:lnTo>
                    <a:pt x="30" y="30"/>
                  </a:lnTo>
                  <a:lnTo>
                    <a:pt x="27" y="33"/>
                  </a:lnTo>
                  <a:lnTo>
                    <a:pt x="24" y="33"/>
                  </a:lnTo>
                  <a:lnTo>
                    <a:pt x="21" y="30"/>
                  </a:lnTo>
                  <a:lnTo>
                    <a:pt x="18" y="30"/>
                  </a:lnTo>
                  <a:lnTo>
                    <a:pt x="18" y="27"/>
                  </a:lnTo>
                  <a:lnTo>
                    <a:pt x="15" y="27"/>
                  </a:lnTo>
                  <a:lnTo>
                    <a:pt x="12" y="24"/>
                  </a:lnTo>
                  <a:lnTo>
                    <a:pt x="12" y="21"/>
                  </a:lnTo>
                  <a:lnTo>
                    <a:pt x="12" y="18"/>
                  </a:lnTo>
                  <a:lnTo>
                    <a:pt x="12" y="15"/>
                  </a:lnTo>
                  <a:lnTo>
                    <a:pt x="12" y="12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6"/>
                  </a:lnTo>
                  <a:lnTo>
                    <a:pt x="6" y="0"/>
                  </a:lnTo>
                  <a:lnTo>
                    <a:pt x="3" y="3"/>
                  </a:lnTo>
                  <a:lnTo>
                    <a:pt x="3" y="6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3" y="18"/>
                  </a:lnTo>
                  <a:lnTo>
                    <a:pt x="3" y="24"/>
                  </a:lnTo>
                  <a:lnTo>
                    <a:pt x="6" y="27"/>
                  </a:lnTo>
                  <a:lnTo>
                    <a:pt x="6" y="30"/>
                  </a:lnTo>
                  <a:lnTo>
                    <a:pt x="9" y="36"/>
                  </a:lnTo>
                  <a:lnTo>
                    <a:pt x="15" y="36"/>
                  </a:lnTo>
                  <a:lnTo>
                    <a:pt x="18" y="39"/>
                  </a:lnTo>
                  <a:lnTo>
                    <a:pt x="21" y="42"/>
                  </a:lnTo>
                  <a:lnTo>
                    <a:pt x="27" y="42"/>
                  </a:lnTo>
                  <a:lnTo>
                    <a:pt x="33" y="39"/>
                  </a:lnTo>
                  <a:lnTo>
                    <a:pt x="36" y="39"/>
                  </a:lnTo>
                  <a:lnTo>
                    <a:pt x="42" y="36"/>
                  </a:lnTo>
                  <a:lnTo>
                    <a:pt x="36" y="33"/>
                  </a:lnTo>
                  <a:lnTo>
                    <a:pt x="42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573" name="Freeform 237"/>
            <p:cNvSpPr>
              <a:spLocks/>
            </p:cNvSpPr>
            <p:nvPr/>
          </p:nvSpPr>
          <p:spPr bwMode="auto">
            <a:xfrm>
              <a:off x="3732" y="3579"/>
              <a:ext cx="9" cy="9"/>
            </a:xfrm>
            <a:custGeom>
              <a:avLst/>
              <a:gdLst>
                <a:gd name="T0" fmla="*/ 6 w 9"/>
                <a:gd name="T1" fmla="*/ 9 h 9"/>
                <a:gd name="T2" fmla="*/ 6 w 9"/>
                <a:gd name="T3" fmla="*/ 6 h 9"/>
                <a:gd name="T4" fmla="*/ 9 w 9"/>
                <a:gd name="T5" fmla="*/ 6 h 9"/>
                <a:gd name="T6" fmla="*/ 9 w 9"/>
                <a:gd name="T7" fmla="*/ 3 h 9"/>
                <a:gd name="T8" fmla="*/ 6 w 9"/>
                <a:gd name="T9" fmla="*/ 3 h 9"/>
                <a:gd name="T10" fmla="*/ 6 w 9"/>
                <a:gd name="T11" fmla="*/ 0 h 9"/>
                <a:gd name="T12" fmla="*/ 3 w 9"/>
                <a:gd name="T13" fmla="*/ 0 h 9"/>
                <a:gd name="T14" fmla="*/ 3 w 9"/>
                <a:gd name="T15" fmla="*/ 0 h 9"/>
                <a:gd name="T16" fmla="*/ 0 w 9"/>
                <a:gd name="T17" fmla="*/ 0 h 9"/>
                <a:gd name="T18" fmla="*/ 6 w 9"/>
                <a:gd name="T1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9">
                  <a:moveTo>
                    <a:pt x="6" y="9"/>
                  </a:moveTo>
                  <a:lnTo>
                    <a:pt x="6" y="6"/>
                  </a:lnTo>
                  <a:lnTo>
                    <a:pt x="9" y="6"/>
                  </a:lnTo>
                  <a:lnTo>
                    <a:pt x="9" y="3"/>
                  </a:lnTo>
                  <a:lnTo>
                    <a:pt x="6" y="3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6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574" name="Freeform 238"/>
            <p:cNvSpPr>
              <a:spLocks/>
            </p:cNvSpPr>
            <p:nvPr/>
          </p:nvSpPr>
          <p:spPr bwMode="auto">
            <a:xfrm>
              <a:off x="3621" y="3780"/>
              <a:ext cx="9" cy="6"/>
            </a:xfrm>
            <a:custGeom>
              <a:avLst/>
              <a:gdLst>
                <a:gd name="T0" fmla="*/ 0 w 9"/>
                <a:gd name="T1" fmla="*/ 0 h 6"/>
                <a:gd name="T2" fmla="*/ 0 w 9"/>
                <a:gd name="T3" fmla="*/ 3 h 6"/>
                <a:gd name="T4" fmla="*/ 3 w 9"/>
                <a:gd name="T5" fmla="*/ 3 h 6"/>
                <a:gd name="T6" fmla="*/ 3 w 9"/>
                <a:gd name="T7" fmla="*/ 6 h 6"/>
                <a:gd name="T8" fmla="*/ 6 w 9"/>
                <a:gd name="T9" fmla="*/ 3 h 6"/>
                <a:gd name="T10" fmla="*/ 9 w 9"/>
                <a:gd name="T11" fmla="*/ 3 h 6"/>
                <a:gd name="T12" fmla="*/ 9 w 9"/>
                <a:gd name="T13" fmla="*/ 3 h 6"/>
                <a:gd name="T14" fmla="*/ 9 w 9"/>
                <a:gd name="T15" fmla="*/ 0 h 6"/>
                <a:gd name="T16" fmla="*/ 9 w 9"/>
                <a:gd name="T17" fmla="*/ 0 h 6"/>
                <a:gd name="T18" fmla="*/ 0 w 9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6">
                  <a:moveTo>
                    <a:pt x="0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3" y="6"/>
                  </a:lnTo>
                  <a:lnTo>
                    <a:pt x="6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0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575" name="Freeform 239"/>
            <p:cNvSpPr>
              <a:spLocks/>
            </p:cNvSpPr>
            <p:nvPr/>
          </p:nvSpPr>
          <p:spPr bwMode="auto">
            <a:xfrm>
              <a:off x="3621" y="3780"/>
              <a:ext cx="9" cy="6"/>
            </a:xfrm>
            <a:custGeom>
              <a:avLst/>
              <a:gdLst>
                <a:gd name="T0" fmla="*/ 0 w 9"/>
                <a:gd name="T1" fmla="*/ 0 h 6"/>
                <a:gd name="T2" fmla="*/ 0 w 9"/>
                <a:gd name="T3" fmla="*/ 3 h 6"/>
                <a:gd name="T4" fmla="*/ 3 w 9"/>
                <a:gd name="T5" fmla="*/ 3 h 6"/>
                <a:gd name="T6" fmla="*/ 3 w 9"/>
                <a:gd name="T7" fmla="*/ 6 h 6"/>
                <a:gd name="T8" fmla="*/ 6 w 9"/>
                <a:gd name="T9" fmla="*/ 3 h 6"/>
                <a:gd name="T10" fmla="*/ 9 w 9"/>
                <a:gd name="T11" fmla="*/ 3 h 6"/>
                <a:gd name="T12" fmla="*/ 9 w 9"/>
                <a:gd name="T13" fmla="*/ 3 h 6"/>
                <a:gd name="T14" fmla="*/ 9 w 9"/>
                <a:gd name="T15" fmla="*/ 0 h 6"/>
                <a:gd name="T16" fmla="*/ 9 w 9"/>
                <a:gd name="T17" fmla="*/ 0 h 6"/>
                <a:gd name="T18" fmla="*/ 0 w 9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6">
                  <a:moveTo>
                    <a:pt x="0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3" y="6"/>
                  </a:lnTo>
                  <a:lnTo>
                    <a:pt x="6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576" name="Freeform 240"/>
            <p:cNvSpPr>
              <a:spLocks/>
            </p:cNvSpPr>
            <p:nvPr/>
          </p:nvSpPr>
          <p:spPr bwMode="auto">
            <a:xfrm>
              <a:off x="3615" y="3714"/>
              <a:ext cx="15" cy="66"/>
            </a:xfrm>
            <a:custGeom>
              <a:avLst/>
              <a:gdLst>
                <a:gd name="T0" fmla="*/ 6 w 15"/>
                <a:gd name="T1" fmla="*/ 0 h 66"/>
                <a:gd name="T2" fmla="*/ 6 w 15"/>
                <a:gd name="T3" fmla="*/ 0 h 66"/>
                <a:gd name="T4" fmla="*/ 3 w 15"/>
                <a:gd name="T5" fmla="*/ 6 h 66"/>
                <a:gd name="T6" fmla="*/ 3 w 15"/>
                <a:gd name="T7" fmla="*/ 9 h 66"/>
                <a:gd name="T8" fmla="*/ 0 w 15"/>
                <a:gd name="T9" fmla="*/ 15 h 66"/>
                <a:gd name="T10" fmla="*/ 0 w 15"/>
                <a:gd name="T11" fmla="*/ 18 h 66"/>
                <a:gd name="T12" fmla="*/ 0 w 15"/>
                <a:gd name="T13" fmla="*/ 21 h 66"/>
                <a:gd name="T14" fmla="*/ 0 w 15"/>
                <a:gd name="T15" fmla="*/ 27 h 66"/>
                <a:gd name="T16" fmla="*/ 0 w 15"/>
                <a:gd name="T17" fmla="*/ 30 h 66"/>
                <a:gd name="T18" fmla="*/ 0 w 15"/>
                <a:gd name="T19" fmla="*/ 33 h 66"/>
                <a:gd name="T20" fmla="*/ 0 w 15"/>
                <a:gd name="T21" fmla="*/ 39 h 66"/>
                <a:gd name="T22" fmla="*/ 0 w 15"/>
                <a:gd name="T23" fmla="*/ 42 h 66"/>
                <a:gd name="T24" fmla="*/ 0 w 15"/>
                <a:gd name="T25" fmla="*/ 45 h 66"/>
                <a:gd name="T26" fmla="*/ 0 w 15"/>
                <a:gd name="T27" fmla="*/ 51 h 66"/>
                <a:gd name="T28" fmla="*/ 3 w 15"/>
                <a:gd name="T29" fmla="*/ 54 h 66"/>
                <a:gd name="T30" fmla="*/ 3 w 15"/>
                <a:gd name="T31" fmla="*/ 60 h 66"/>
                <a:gd name="T32" fmla="*/ 6 w 15"/>
                <a:gd name="T33" fmla="*/ 63 h 66"/>
                <a:gd name="T34" fmla="*/ 6 w 15"/>
                <a:gd name="T35" fmla="*/ 66 h 66"/>
                <a:gd name="T36" fmla="*/ 15 w 15"/>
                <a:gd name="T37" fmla="*/ 66 h 66"/>
                <a:gd name="T38" fmla="*/ 15 w 15"/>
                <a:gd name="T39" fmla="*/ 60 h 66"/>
                <a:gd name="T40" fmla="*/ 12 w 15"/>
                <a:gd name="T41" fmla="*/ 57 h 66"/>
                <a:gd name="T42" fmla="*/ 12 w 15"/>
                <a:gd name="T43" fmla="*/ 51 h 66"/>
                <a:gd name="T44" fmla="*/ 12 w 15"/>
                <a:gd name="T45" fmla="*/ 48 h 66"/>
                <a:gd name="T46" fmla="*/ 9 w 15"/>
                <a:gd name="T47" fmla="*/ 45 h 66"/>
                <a:gd name="T48" fmla="*/ 9 w 15"/>
                <a:gd name="T49" fmla="*/ 42 h 66"/>
                <a:gd name="T50" fmla="*/ 9 w 15"/>
                <a:gd name="T51" fmla="*/ 36 h 66"/>
                <a:gd name="T52" fmla="*/ 9 w 15"/>
                <a:gd name="T53" fmla="*/ 33 h 66"/>
                <a:gd name="T54" fmla="*/ 9 w 15"/>
                <a:gd name="T55" fmla="*/ 30 h 66"/>
                <a:gd name="T56" fmla="*/ 9 w 15"/>
                <a:gd name="T57" fmla="*/ 27 h 66"/>
                <a:gd name="T58" fmla="*/ 9 w 15"/>
                <a:gd name="T59" fmla="*/ 24 h 66"/>
                <a:gd name="T60" fmla="*/ 9 w 15"/>
                <a:gd name="T61" fmla="*/ 21 h 66"/>
                <a:gd name="T62" fmla="*/ 9 w 15"/>
                <a:gd name="T63" fmla="*/ 15 h 66"/>
                <a:gd name="T64" fmla="*/ 12 w 15"/>
                <a:gd name="T65" fmla="*/ 12 h 66"/>
                <a:gd name="T66" fmla="*/ 12 w 15"/>
                <a:gd name="T67" fmla="*/ 9 h 66"/>
                <a:gd name="T68" fmla="*/ 15 w 15"/>
                <a:gd name="T69" fmla="*/ 6 h 66"/>
                <a:gd name="T70" fmla="*/ 15 w 15"/>
                <a:gd name="T71" fmla="*/ 6 h 66"/>
                <a:gd name="T72" fmla="*/ 6 w 15"/>
                <a:gd name="T7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" h="66">
                  <a:moveTo>
                    <a:pt x="6" y="0"/>
                  </a:moveTo>
                  <a:lnTo>
                    <a:pt x="6" y="0"/>
                  </a:lnTo>
                  <a:lnTo>
                    <a:pt x="3" y="6"/>
                  </a:lnTo>
                  <a:lnTo>
                    <a:pt x="3" y="9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51"/>
                  </a:lnTo>
                  <a:lnTo>
                    <a:pt x="3" y="54"/>
                  </a:lnTo>
                  <a:lnTo>
                    <a:pt x="3" y="60"/>
                  </a:lnTo>
                  <a:lnTo>
                    <a:pt x="6" y="63"/>
                  </a:lnTo>
                  <a:lnTo>
                    <a:pt x="6" y="66"/>
                  </a:lnTo>
                  <a:lnTo>
                    <a:pt x="15" y="66"/>
                  </a:lnTo>
                  <a:lnTo>
                    <a:pt x="15" y="60"/>
                  </a:lnTo>
                  <a:lnTo>
                    <a:pt x="12" y="57"/>
                  </a:lnTo>
                  <a:lnTo>
                    <a:pt x="12" y="51"/>
                  </a:lnTo>
                  <a:lnTo>
                    <a:pt x="12" y="48"/>
                  </a:lnTo>
                  <a:lnTo>
                    <a:pt x="9" y="45"/>
                  </a:lnTo>
                  <a:lnTo>
                    <a:pt x="9" y="42"/>
                  </a:lnTo>
                  <a:lnTo>
                    <a:pt x="9" y="36"/>
                  </a:lnTo>
                  <a:lnTo>
                    <a:pt x="9" y="33"/>
                  </a:lnTo>
                  <a:lnTo>
                    <a:pt x="9" y="30"/>
                  </a:lnTo>
                  <a:lnTo>
                    <a:pt x="9" y="27"/>
                  </a:lnTo>
                  <a:lnTo>
                    <a:pt x="9" y="24"/>
                  </a:lnTo>
                  <a:lnTo>
                    <a:pt x="9" y="21"/>
                  </a:lnTo>
                  <a:lnTo>
                    <a:pt x="9" y="15"/>
                  </a:lnTo>
                  <a:lnTo>
                    <a:pt x="12" y="12"/>
                  </a:lnTo>
                  <a:lnTo>
                    <a:pt x="12" y="9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577" name="Freeform 241"/>
            <p:cNvSpPr>
              <a:spLocks/>
            </p:cNvSpPr>
            <p:nvPr/>
          </p:nvSpPr>
          <p:spPr bwMode="auto">
            <a:xfrm>
              <a:off x="3615" y="3714"/>
              <a:ext cx="15" cy="66"/>
            </a:xfrm>
            <a:custGeom>
              <a:avLst/>
              <a:gdLst>
                <a:gd name="T0" fmla="*/ 6 w 15"/>
                <a:gd name="T1" fmla="*/ 0 h 66"/>
                <a:gd name="T2" fmla="*/ 6 w 15"/>
                <a:gd name="T3" fmla="*/ 0 h 66"/>
                <a:gd name="T4" fmla="*/ 3 w 15"/>
                <a:gd name="T5" fmla="*/ 6 h 66"/>
                <a:gd name="T6" fmla="*/ 3 w 15"/>
                <a:gd name="T7" fmla="*/ 9 h 66"/>
                <a:gd name="T8" fmla="*/ 0 w 15"/>
                <a:gd name="T9" fmla="*/ 15 h 66"/>
                <a:gd name="T10" fmla="*/ 0 w 15"/>
                <a:gd name="T11" fmla="*/ 18 h 66"/>
                <a:gd name="T12" fmla="*/ 0 w 15"/>
                <a:gd name="T13" fmla="*/ 21 h 66"/>
                <a:gd name="T14" fmla="*/ 0 w 15"/>
                <a:gd name="T15" fmla="*/ 27 h 66"/>
                <a:gd name="T16" fmla="*/ 0 w 15"/>
                <a:gd name="T17" fmla="*/ 30 h 66"/>
                <a:gd name="T18" fmla="*/ 0 w 15"/>
                <a:gd name="T19" fmla="*/ 33 h 66"/>
                <a:gd name="T20" fmla="*/ 0 w 15"/>
                <a:gd name="T21" fmla="*/ 39 h 66"/>
                <a:gd name="T22" fmla="*/ 0 w 15"/>
                <a:gd name="T23" fmla="*/ 42 h 66"/>
                <a:gd name="T24" fmla="*/ 0 w 15"/>
                <a:gd name="T25" fmla="*/ 45 h 66"/>
                <a:gd name="T26" fmla="*/ 0 w 15"/>
                <a:gd name="T27" fmla="*/ 51 h 66"/>
                <a:gd name="T28" fmla="*/ 3 w 15"/>
                <a:gd name="T29" fmla="*/ 54 h 66"/>
                <a:gd name="T30" fmla="*/ 3 w 15"/>
                <a:gd name="T31" fmla="*/ 60 h 66"/>
                <a:gd name="T32" fmla="*/ 6 w 15"/>
                <a:gd name="T33" fmla="*/ 63 h 66"/>
                <a:gd name="T34" fmla="*/ 6 w 15"/>
                <a:gd name="T35" fmla="*/ 66 h 66"/>
                <a:gd name="T36" fmla="*/ 15 w 15"/>
                <a:gd name="T37" fmla="*/ 66 h 66"/>
                <a:gd name="T38" fmla="*/ 15 w 15"/>
                <a:gd name="T39" fmla="*/ 60 h 66"/>
                <a:gd name="T40" fmla="*/ 12 w 15"/>
                <a:gd name="T41" fmla="*/ 57 h 66"/>
                <a:gd name="T42" fmla="*/ 12 w 15"/>
                <a:gd name="T43" fmla="*/ 51 h 66"/>
                <a:gd name="T44" fmla="*/ 12 w 15"/>
                <a:gd name="T45" fmla="*/ 48 h 66"/>
                <a:gd name="T46" fmla="*/ 9 w 15"/>
                <a:gd name="T47" fmla="*/ 45 h 66"/>
                <a:gd name="T48" fmla="*/ 9 w 15"/>
                <a:gd name="T49" fmla="*/ 42 h 66"/>
                <a:gd name="T50" fmla="*/ 9 w 15"/>
                <a:gd name="T51" fmla="*/ 36 h 66"/>
                <a:gd name="T52" fmla="*/ 9 w 15"/>
                <a:gd name="T53" fmla="*/ 33 h 66"/>
                <a:gd name="T54" fmla="*/ 9 w 15"/>
                <a:gd name="T55" fmla="*/ 30 h 66"/>
                <a:gd name="T56" fmla="*/ 9 w 15"/>
                <a:gd name="T57" fmla="*/ 27 h 66"/>
                <a:gd name="T58" fmla="*/ 9 w 15"/>
                <a:gd name="T59" fmla="*/ 24 h 66"/>
                <a:gd name="T60" fmla="*/ 9 w 15"/>
                <a:gd name="T61" fmla="*/ 21 h 66"/>
                <a:gd name="T62" fmla="*/ 9 w 15"/>
                <a:gd name="T63" fmla="*/ 15 h 66"/>
                <a:gd name="T64" fmla="*/ 12 w 15"/>
                <a:gd name="T65" fmla="*/ 12 h 66"/>
                <a:gd name="T66" fmla="*/ 12 w 15"/>
                <a:gd name="T67" fmla="*/ 9 h 66"/>
                <a:gd name="T68" fmla="*/ 15 w 15"/>
                <a:gd name="T69" fmla="*/ 6 h 66"/>
                <a:gd name="T70" fmla="*/ 15 w 15"/>
                <a:gd name="T71" fmla="*/ 6 h 66"/>
                <a:gd name="T72" fmla="*/ 6 w 15"/>
                <a:gd name="T7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" h="66">
                  <a:moveTo>
                    <a:pt x="6" y="0"/>
                  </a:moveTo>
                  <a:lnTo>
                    <a:pt x="6" y="0"/>
                  </a:lnTo>
                  <a:lnTo>
                    <a:pt x="3" y="6"/>
                  </a:lnTo>
                  <a:lnTo>
                    <a:pt x="3" y="9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51"/>
                  </a:lnTo>
                  <a:lnTo>
                    <a:pt x="3" y="54"/>
                  </a:lnTo>
                  <a:lnTo>
                    <a:pt x="3" y="60"/>
                  </a:lnTo>
                  <a:lnTo>
                    <a:pt x="6" y="63"/>
                  </a:lnTo>
                  <a:lnTo>
                    <a:pt x="6" y="66"/>
                  </a:lnTo>
                  <a:lnTo>
                    <a:pt x="15" y="66"/>
                  </a:lnTo>
                  <a:lnTo>
                    <a:pt x="15" y="60"/>
                  </a:lnTo>
                  <a:lnTo>
                    <a:pt x="12" y="57"/>
                  </a:lnTo>
                  <a:lnTo>
                    <a:pt x="12" y="51"/>
                  </a:lnTo>
                  <a:lnTo>
                    <a:pt x="12" y="48"/>
                  </a:lnTo>
                  <a:lnTo>
                    <a:pt x="9" y="45"/>
                  </a:lnTo>
                  <a:lnTo>
                    <a:pt x="9" y="42"/>
                  </a:lnTo>
                  <a:lnTo>
                    <a:pt x="9" y="36"/>
                  </a:lnTo>
                  <a:lnTo>
                    <a:pt x="9" y="33"/>
                  </a:lnTo>
                  <a:lnTo>
                    <a:pt x="9" y="30"/>
                  </a:lnTo>
                  <a:lnTo>
                    <a:pt x="9" y="27"/>
                  </a:lnTo>
                  <a:lnTo>
                    <a:pt x="9" y="24"/>
                  </a:lnTo>
                  <a:lnTo>
                    <a:pt x="9" y="21"/>
                  </a:lnTo>
                  <a:lnTo>
                    <a:pt x="9" y="15"/>
                  </a:lnTo>
                  <a:lnTo>
                    <a:pt x="12" y="12"/>
                  </a:lnTo>
                  <a:lnTo>
                    <a:pt x="12" y="9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578" name="Freeform 242"/>
            <p:cNvSpPr>
              <a:spLocks/>
            </p:cNvSpPr>
            <p:nvPr/>
          </p:nvSpPr>
          <p:spPr bwMode="auto">
            <a:xfrm>
              <a:off x="3621" y="3663"/>
              <a:ext cx="48" cy="57"/>
            </a:xfrm>
            <a:custGeom>
              <a:avLst/>
              <a:gdLst>
                <a:gd name="T0" fmla="*/ 39 w 48"/>
                <a:gd name="T1" fmla="*/ 0 h 57"/>
                <a:gd name="T2" fmla="*/ 39 w 48"/>
                <a:gd name="T3" fmla="*/ 0 h 57"/>
                <a:gd name="T4" fmla="*/ 36 w 48"/>
                <a:gd name="T5" fmla="*/ 3 h 57"/>
                <a:gd name="T6" fmla="*/ 36 w 48"/>
                <a:gd name="T7" fmla="*/ 6 h 57"/>
                <a:gd name="T8" fmla="*/ 33 w 48"/>
                <a:gd name="T9" fmla="*/ 9 h 57"/>
                <a:gd name="T10" fmla="*/ 30 w 48"/>
                <a:gd name="T11" fmla="*/ 12 h 57"/>
                <a:gd name="T12" fmla="*/ 27 w 48"/>
                <a:gd name="T13" fmla="*/ 15 h 57"/>
                <a:gd name="T14" fmla="*/ 24 w 48"/>
                <a:gd name="T15" fmla="*/ 18 h 57"/>
                <a:gd name="T16" fmla="*/ 21 w 48"/>
                <a:gd name="T17" fmla="*/ 21 h 57"/>
                <a:gd name="T18" fmla="*/ 18 w 48"/>
                <a:gd name="T19" fmla="*/ 24 h 57"/>
                <a:gd name="T20" fmla="*/ 15 w 48"/>
                <a:gd name="T21" fmla="*/ 27 h 57"/>
                <a:gd name="T22" fmla="*/ 12 w 48"/>
                <a:gd name="T23" fmla="*/ 30 h 57"/>
                <a:gd name="T24" fmla="*/ 9 w 48"/>
                <a:gd name="T25" fmla="*/ 33 h 57"/>
                <a:gd name="T26" fmla="*/ 6 w 48"/>
                <a:gd name="T27" fmla="*/ 36 h 57"/>
                <a:gd name="T28" fmla="*/ 3 w 48"/>
                <a:gd name="T29" fmla="*/ 42 h 57"/>
                <a:gd name="T30" fmla="*/ 3 w 48"/>
                <a:gd name="T31" fmla="*/ 45 h 57"/>
                <a:gd name="T32" fmla="*/ 0 w 48"/>
                <a:gd name="T33" fmla="*/ 48 h 57"/>
                <a:gd name="T34" fmla="*/ 0 w 48"/>
                <a:gd name="T35" fmla="*/ 51 h 57"/>
                <a:gd name="T36" fmla="*/ 9 w 48"/>
                <a:gd name="T37" fmla="*/ 57 h 57"/>
                <a:gd name="T38" fmla="*/ 9 w 48"/>
                <a:gd name="T39" fmla="*/ 51 h 57"/>
                <a:gd name="T40" fmla="*/ 12 w 48"/>
                <a:gd name="T41" fmla="*/ 48 h 57"/>
                <a:gd name="T42" fmla="*/ 12 w 48"/>
                <a:gd name="T43" fmla="*/ 45 h 57"/>
                <a:gd name="T44" fmla="*/ 15 w 48"/>
                <a:gd name="T45" fmla="*/ 42 h 57"/>
                <a:gd name="T46" fmla="*/ 18 w 48"/>
                <a:gd name="T47" fmla="*/ 39 h 57"/>
                <a:gd name="T48" fmla="*/ 18 w 48"/>
                <a:gd name="T49" fmla="*/ 36 h 57"/>
                <a:gd name="T50" fmla="*/ 21 w 48"/>
                <a:gd name="T51" fmla="*/ 33 h 57"/>
                <a:gd name="T52" fmla="*/ 24 w 48"/>
                <a:gd name="T53" fmla="*/ 30 h 57"/>
                <a:gd name="T54" fmla="*/ 27 w 48"/>
                <a:gd name="T55" fmla="*/ 27 h 57"/>
                <a:gd name="T56" fmla="*/ 30 w 48"/>
                <a:gd name="T57" fmla="*/ 24 h 57"/>
                <a:gd name="T58" fmla="*/ 33 w 48"/>
                <a:gd name="T59" fmla="*/ 21 h 57"/>
                <a:gd name="T60" fmla="*/ 36 w 48"/>
                <a:gd name="T61" fmla="*/ 18 h 57"/>
                <a:gd name="T62" fmla="*/ 39 w 48"/>
                <a:gd name="T63" fmla="*/ 15 h 57"/>
                <a:gd name="T64" fmla="*/ 42 w 48"/>
                <a:gd name="T65" fmla="*/ 12 h 57"/>
                <a:gd name="T66" fmla="*/ 45 w 48"/>
                <a:gd name="T67" fmla="*/ 9 h 57"/>
                <a:gd name="T68" fmla="*/ 48 w 48"/>
                <a:gd name="T69" fmla="*/ 6 h 57"/>
                <a:gd name="T70" fmla="*/ 48 w 48"/>
                <a:gd name="T71" fmla="*/ 6 h 57"/>
                <a:gd name="T72" fmla="*/ 39 w 48"/>
                <a:gd name="T7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8" h="57">
                  <a:moveTo>
                    <a:pt x="39" y="0"/>
                  </a:moveTo>
                  <a:lnTo>
                    <a:pt x="39" y="0"/>
                  </a:lnTo>
                  <a:lnTo>
                    <a:pt x="36" y="3"/>
                  </a:lnTo>
                  <a:lnTo>
                    <a:pt x="36" y="6"/>
                  </a:lnTo>
                  <a:lnTo>
                    <a:pt x="33" y="9"/>
                  </a:lnTo>
                  <a:lnTo>
                    <a:pt x="30" y="12"/>
                  </a:lnTo>
                  <a:lnTo>
                    <a:pt x="27" y="15"/>
                  </a:lnTo>
                  <a:lnTo>
                    <a:pt x="24" y="18"/>
                  </a:lnTo>
                  <a:lnTo>
                    <a:pt x="21" y="21"/>
                  </a:lnTo>
                  <a:lnTo>
                    <a:pt x="18" y="24"/>
                  </a:lnTo>
                  <a:lnTo>
                    <a:pt x="15" y="27"/>
                  </a:lnTo>
                  <a:lnTo>
                    <a:pt x="12" y="30"/>
                  </a:lnTo>
                  <a:lnTo>
                    <a:pt x="9" y="33"/>
                  </a:lnTo>
                  <a:lnTo>
                    <a:pt x="6" y="36"/>
                  </a:lnTo>
                  <a:lnTo>
                    <a:pt x="3" y="42"/>
                  </a:lnTo>
                  <a:lnTo>
                    <a:pt x="3" y="45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9" y="57"/>
                  </a:lnTo>
                  <a:lnTo>
                    <a:pt x="9" y="51"/>
                  </a:lnTo>
                  <a:lnTo>
                    <a:pt x="12" y="48"/>
                  </a:lnTo>
                  <a:lnTo>
                    <a:pt x="12" y="45"/>
                  </a:lnTo>
                  <a:lnTo>
                    <a:pt x="15" y="42"/>
                  </a:lnTo>
                  <a:lnTo>
                    <a:pt x="18" y="39"/>
                  </a:lnTo>
                  <a:lnTo>
                    <a:pt x="18" y="36"/>
                  </a:lnTo>
                  <a:lnTo>
                    <a:pt x="21" y="33"/>
                  </a:lnTo>
                  <a:lnTo>
                    <a:pt x="24" y="30"/>
                  </a:lnTo>
                  <a:lnTo>
                    <a:pt x="27" y="27"/>
                  </a:lnTo>
                  <a:lnTo>
                    <a:pt x="30" y="24"/>
                  </a:lnTo>
                  <a:lnTo>
                    <a:pt x="33" y="21"/>
                  </a:lnTo>
                  <a:lnTo>
                    <a:pt x="36" y="18"/>
                  </a:lnTo>
                  <a:lnTo>
                    <a:pt x="39" y="15"/>
                  </a:lnTo>
                  <a:lnTo>
                    <a:pt x="42" y="12"/>
                  </a:lnTo>
                  <a:lnTo>
                    <a:pt x="45" y="9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579" name="Freeform 243"/>
            <p:cNvSpPr>
              <a:spLocks/>
            </p:cNvSpPr>
            <p:nvPr/>
          </p:nvSpPr>
          <p:spPr bwMode="auto">
            <a:xfrm>
              <a:off x="3621" y="3663"/>
              <a:ext cx="48" cy="57"/>
            </a:xfrm>
            <a:custGeom>
              <a:avLst/>
              <a:gdLst>
                <a:gd name="T0" fmla="*/ 39 w 48"/>
                <a:gd name="T1" fmla="*/ 0 h 57"/>
                <a:gd name="T2" fmla="*/ 39 w 48"/>
                <a:gd name="T3" fmla="*/ 0 h 57"/>
                <a:gd name="T4" fmla="*/ 36 w 48"/>
                <a:gd name="T5" fmla="*/ 3 h 57"/>
                <a:gd name="T6" fmla="*/ 36 w 48"/>
                <a:gd name="T7" fmla="*/ 6 h 57"/>
                <a:gd name="T8" fmla="*/ 33 w 48"/>
                <a:gd name="T9" fmla="*/ 9 h 57"/>
                <a:gd name="T10" fmla="*/ 30 w 48"/>
                <a:gd name="T11" fmla="*/ 12 h 57"/>
                <a:gd name="T12" fmla="*/ 27 w 48"/>
                <a:gd name="T13" fmla="*/ 15 h 57"/>
                <a:gd name="T14" fmla="*/ 24 w 48"/>
                <a:gd name="T15" fmla="*/ 18 h 57"/>
                <a:gd name="T16" fmla="*/ 21 w 48"/>
                <a:gd name="T17" fmla="*/ 21 h 57"/>
                <a:gd name="T18" fmla="*/ 18 w 48"/>
                <a:gd name="T19" fmla="*/ 24 h 57"/>
                <a:gd name="T20" fmla="*/ 15 w 48"/>
                <a:gd name="T21" fmla="*/ 27 h 57"/>
                <a:gd name="T22" fmla="*/ 12 w 48"/>
                <a:gd name="T23" fmla="*/ 30 h 57"/>
                <a:gd name="T24" fmla="*/ 9 w 48"/>
                <a:gd name="T25" fmla="*/ 33 h 57"/>
                <a:gd name="T26" fmla="*/ 6 w 48"/>
                <a:gd name="T27" fmla="*/ 36 h 57"/>
                <a:gd name="T28" fmla="*/ 3 w 48"/>
                <a:gd name="T29" fmla="*/ 42 h 57"/>
                <a:gd name="T30" fmla="*/ 3 w 48"/>
                <a:gd name="T31" fmla="*/ 45 h 57"/>
                <a:gd name="T32" fmla="*/ 0 w 48"/>
                <a:gd name="T33" fmla="*/ 48 h 57"/>
                <a:gd name="T34" fmla="*/ 0 w 48"/>
                <a:gd name="T35" fmla="*/ 51 h 57"/>
                <a:gd name="T36" fmla="*/ 9 w 48"/>
                <a:gd name="T37" fmla="*/ 57 h 57"/>
                <a:gd name="T38" fmla="*/ 9 w 48"/>
                <a:gd name="T39" fmla="*/ 51 h 57"/>
                <a:gd name="T40" fmla="*/ 12 w 48"/>
                <a:gd name="T41" fmla="*/ 48 h 57"/>
                <a:gd name="T42" fmla="*/ 12 w 48"/>
                <a:gd name="T43" fmla="*/ 45 h 57"/>
                <a:gd name="T44" fmla="*/ 15 w 48"/>
                <a:gd name="T45" fmla="*/ 42 h 57"/>
                <a:gd name="T46" fmla="*/ 18 w 48"/>
                <a:gd name="T47" fmla="*/ 39 h 57"/>
                <a:gd name="T48" fmla="*/ 18 w 48"/>
                <a:gd name="T49" fmla="*/ 36 h 57"/>
                <a:gd name="T50" fmla="*/ 21 w 48"/>
                <a:gd name="T51" fmla="*/ 33 h 57"/>
                <a:gd name="T52" fmla="*/ 24 w 48"/>
                <a:gd name="T53" fmla="*/ 30 h 57"/>
                <a:gd name="T54" fmla="*/ 27 w 48"/>
                <a:gd name="T55" fmla="*/ 27 h 57"/>
                <a:gd name="T56" fmla="*/ 30 w 48"/>
                <a:gd name="T57" fmla="*/ 24 h 57"/>
                <a:gd name="T58" fmla="*/ 33 w 48"/>
                <a:gd name="T59" fmla="*/ 21 h 57"/>
                <a:gd name="T60" fmla="*/ 36 w 48"/>
                <a:gd name="T61" fmla="*/ 18 h 57"/>
                <a:gd name="T62" fmla="*/ 39 w 48"/>
                <a:gd name="T63" fmla="*/ 15 h 57"/>
                <a:gd name="T64" fmla="*/ 42 w 48"/>
                <a:gd name="T65" fmla="*/ 12 h 57"/>
                <a:gd name="T66" fmla="*/ 45 w 48"/>
                <a:gd name="T67" fmla="*/ 9 h 57"/>
                <a:gd name="T68" fmla="*/ 48 w 48"/>
                <a:gd name="T69" fmla="*/ 6 h 57"/>
                <a:gd name="T70" fmla="*/ 48 w 48"/>
                <a:gd name="T71" fmla="*/ 6 h 57"/>
                <a:gd name="T72" fmla="*/ 39 w 48"/>
                <a:gd name="T7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8" h="57">
                  <a:moveTo>
                    <a:pt x="39" y="0"/>
                  </a:moveTo>
                  <a:lnTo>
                    <a:pt x="39" y="0"/>
                  </a:lnTo>
                  <a:lnTo>
                    <a:pt x="36" y="3"/>
                  </a:lnTo>
                  <a:lnTo>
                    <a:pt x="36" y="6"/>
                  </a:lnTo>
                  <a:lnTo>
                    <a:pt x="33" y="9"/>
                  </a:lnTo>
                  <a:lnTo>
                    <a:pt x="30" y="12"/>
                  </a:lnTo>
                  <a:lnTo>
                    <a:pt x="27" y="15"/>
                  </a:lnTo>
                  <a:lnTo>
                    <a:pt x="24" y="18"/>
                  </a:lnTo>
                  <a:lnTo>
                    <a:pt x="21" y="21"/>
                  </a:lnTo>
                  <a:lnTo>
                    <a:pt x="18" y="24"/>
                  </a:lnTo>
                  <a:lnTo>
                    <a:pt x="15" y="27"/>
                  </a:lnTo>
                  <a:lnTo>
                    <a:pt x="12" y="30"/>
                  </a:lnTo>
                  <a:lnTo>
                    <a:pt x="9" y="33"/>
                  </a:lnTo>
                  <a:lnTo>
                    <a:pt x="6" y="36"/>
                  </a:lnTo>
                  <a:lnTo>
                    <a:pt x="3" y="42"/>
                  </a:lnTo>
                  <a:lnTo>
                    <a:pt x="3" y="45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9" y="57"/>
                  </a:lnTo>
                  <a:lnTo>
                    <a:pt x="9" y="51"/>
                  </a:lnTo>
                  <a:lnTo>
                    <a:pt x="12" y="48"/>
                  </a:lnTo>
                  <a:lnTo>
                    <a:pt x="12" y="45"/>
                  </a:lnTo>
                  <a:lnTo>
                    <a:pt x="15" y="42"/>
                  </a:lnTo>
                  <a:lnTo>
                    <a:pt x="18" y="39"/>
                  </a:lnTo>
                  <a:lnTo>
                    <a:pt x="18" y="36"/>
                  </a:lnTo>
                  <a:lnTo>
                    <a:pt x="21" y="33"/>
                  </a:lnTo>
                  <a:lnTo>
                    <a:pt x="24" y="30"/>
                  </a:lnTo>
                  <a:lnTo>
                    <a:pt x="27" y="27"/>
                  </a:lnTo>
                  <a:lnTo>
                    <a:pt x="30" y="24"/>
                  </a:lnTo>
                  <a:lnTo>
                    <a:pt x="33" y="21"/>
                  </a:lnTo>
                  <a:lnTo>
                    <a:pt x="36" y="18"/>
                  </a:lnTo>
                  <a:lnTo>
                    <a:pt x="39" y="15"/>
                  </a:lnTo>
                  <a:lnTo>
                    <a:pt x="42" y="12"/>
                  </a:lnTo>
                  <a:lnTo>
                    <a:pt x="45" y="9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580" name="Freeform 244"/>
            <p:cNvSpPr>
              <a:spLocks/>
            </p:cNvSpPr>
            <p:nvPr/>
          </p:nvSpPr>
          <p:spPr bwMode="auto">
            <a:xfrm>
              <a:off x="3660" y="3624"/>
              <a:ext cx="30" cy="45"/>
            </a:xfrm>
            <a:custGeom>
              <a:avLst/>
              <a:gdLst>
                <a:gd name="T0" fmla="*/ 21 w 30"/>
                <a:gd name="T1" fmla="*/ 0 h 45"/>
                <a:gd name="T2" fmla="*/ 21 w 30"/>
                <a:gd name="T3" fmla="*/ 3 h 45"/>
                <a:gd name="T4" fmla="*/ 18 w 30"/>
                <a:gd name="T5" fmla="*/ 6 h 45"/>
                <a:gd name="T6" fmla="*/ 18 w 30"/>
                <a:gd name="T7" fmla="*/ 9 h 45"/>
                <a:gd name="T8" fmla="*/ 18 w 30"/>
                <a:gd name="T9" fmla="*/ 12 h 45"/>
                <a:gd name="T10" fmla="*/ 15 w 30"/>
                <a:gd name="T11" fmla="*/ 15 h 45"/>
                <a:gd name="T12" fmla="*/ 15 w 30"/>
                <a:gd name="T13" fmla="*/ 18 h 45"/>
                <a:gd name="T14" fmla="*/ 15 w 30"/>
                <a:gd name="T15" fmla="*/ 18 h 45"/>
                <a:gd name="T16" fmla="*/ 12 w 30"/>
                <a:gd name="T17" fmla="*/ 21 h 45"/>
                <a:gd name="T18" fmla="*/ 12 w 30"/>
                <a:gd name="T19" fmla="*/ 24 h 45"/>
                <a:gd name="T20" fmla="*/ 9 w 30"/>
                <a:gd name="T21" fmla="*/ 27 h 45"/>
                <a:gd name="T22" fmla="*/ 9 w 30"/>
                <a:gd name="T23" fmla="*/ 27 h 45"/>
                <a:gd name="T24" fmla="*/ 6 w 30"/>
                <a:gd name="T25" fmla="*/ 30 h 45"/>
                <a:gd name="T26" fmla="*/ 6 w 30"/>
                <a:gd name="T27" fmla="*/ 33 h 45"/>
                <a:gd name="T28" fmla="*/ 3 w 30"/>
                <a:gd name="T29" fmla="*/ 33 h 45"/>
                <a:gd name="T30" fmla="*/ 3 w 30"/>
                <a:gd name="T31" fmla="*/ 36 h 45"/>
                <a:gd name="T32" fmla="*/ 0 w 30"/>
                <a:gd name="T33" fmla="*/ 39 h 45"/>
                <a:gd name="T34" fmla="*/ 9 w 30"/>
                <a:gd name="T35" fmla="*/ 45 h 45"/>
                <a:gd name="T36" fmla="*/ 9 w 30"/>
                <a:gd name="T37" fmla="*/ 42 h 45"/>
                <a:gd name="T38" fmla="*/ 12 w 30"/>
                <a:gd name="T39" fmla="*/ 39 h 45"/>
                <a:gd name="T40" fmla="*/ 12 w 30"/>
                <a:gd name="T41" fmla="*/ 39 h 45"/>
                <a:gd name="T42" fmla="*/ 15 w 30"/>
                <a:gd name="T43" fmla="*/ 36 h 45"/>
                <a:gd name="T44" fmla="*/ 15 w 30"/>
                <a:gd name="T45" fmla="*/ 33 h 45"/>
                <a:gd name="T46" fmla="*/ 18 w 30"/>
                <a:gd name="T47" fmla="*/ 30 h 45"/>
                <a:gd name="T48" fmla="*/ 18 w 30"/>
                <a:gd name="T49" fmla="*/ 30 h 45"/>
                <a:gd name="T50" fmla="*/ 21 w 30"/>
                <a:gd name="T51" fmla="*/ 27 h 45"/>
                <a:gd name="T52" fmla="*/ 24 w 30"/>
                <a:gd name="T53" fmla="*/ 24 h 45"/>
                <a:gd name="T54" fmla="*/ 24 w 30"/>
                <a:gd name="T55" fmla="*/ 21 h 45"/>
                <a:gd name="T56" fmla="*/ 24 w 30"/>
                <a:gd name="T57" fmla="*/ 18 h 45"/>
                <a:gd name="T58" fmla="*/ 27 w 30"/>
                <a:gd name="T59" fmla="*/ 15 h 45"/>
                <a:gd name="T60" fmla="*/ 27 w 30"/>
                <a:gd name="T61" fmla="*/ 12 h 45"/>
                <a:gd name="T62" fmla="*/ 27 w 30"/>
                <a:gd name="T63" fmla="*/ 9 h 45"/>
                <a:gd name="T64" fmla="*/ 30 w 30"/>
                <a:gd name="T65" fmla="*/ 6 h 45"/>
                <a:gd name="T66" fmla="*/ 30 w 30"/>
                <a:gd name="T67" fmla="*/ 3 h 45"/>
                <a:gd name="T68" fmla="*/ 21 w 30"/>
                <a:gd name="T6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" h="45">
                  <a:moveTo>
                    <a:pt x="21" y="0"/>
                  </a:moveTo>
                  <a:lnTo>
                    <a:pt x="21" y="3"/>
                  </a:lnTo>
                  <a:lnTo>
                    <a:pt x="18" y="6"/>
                  </a:lnTo>
                  <a:lnTo>
                    <a:pt x="18" y="9"/>
                  </a:lnTo>
                  <a:lnTo>
                    <a:pt x="18" y="12"/>
                  </a:lnTo>
                  <a:lnTo>
                    <a:pt x="15" y="15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2" y="21"/>
                  </a:lnTo>
                  <a:lnTo>
                    <a:pt x="12" y="24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6" y="30"/>
                  </a:lnTo>
                  <a:lnTo>
                    <a:pt x="6" y="33"/>
                  </a:lnTo>
                  <a:lnTo>
                    <a:pt x="3" y="33"/>
                  </a:lnTo>
                  <a:lnTo>
                    <a:pt x="3" y="36"/>
                  </a:lnTo>
                  <a:lnTo>
                    <a:pt x="0" y="39"/>
                  </a:lnTo>
                  <a:lnTo>
                    <a:pt x="9" y="45"/>
                  </a:lnTo>
                  <a:lnTo>
                    <a:pt x="9" y="42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5" y="36"/>
                  </a:lnTo>
                  <a:lnTo>
                    <a:pt x="15" y="33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21" y="27"/>
                  </a:lnTo>
                  <a:lnTo>
                    <a:pt x="24" y="24"/>
                  </a:lnTo>
                  <a:lnTo>
                    <a:pt x="24" y="21"/>
                  </a:lnTo>
                  <a:lnTo>
                    <a:pt x="24" y="18"/>
                  </a:lnTo>
                  <a:lnTo>
                    <a:pt x="27" y="15"/>
                  </a:lnTo>
                  <a:lnTo>
                    <a:pt x="27" y="12"/>
                  </a:lnTo>
                  <a:lnTo>
                    <a:pt x="27" y="9"/>
                  </a:lnTo>
                  <a:lnTo>
                    <a:pt x="30" y="6"/>
                  </a:lnTo>
                  <a:lnTo>
                    <a:pt x="30" y="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581" name="Freeform 245"/>
            <p:cNvSpPr>
              <a:spLocks/>
            </p:cNvSpPr>
            <p:nvPr/>
          </p:nvSpPr>
          <p:spPr bwMode="auto">
            <a:xfrm>
              <a:off x="3660" y="3624"/>
              <a:ext cx="30" cy="45"/>
            </a:xfrm>
            <a:custGeom>
              <a:avLst/>
              <a:gdLst>
                <a:gd name="T0" fmla="*/ 21 w 30"/>
                <a:gd name="T1" fmla="*/ 0 h 45"/>
                <a:gd name="T2" fmla="*/ 21 w 30"/>
                <a:gd name="T3" fmla="*/ 3 h 45"/>
                <a:gd name="T4" fmla="*/ 18 w 30"/>
                <a:gd name="T5" fmla="*/ 6 h 45"/>
                <a:gd name="T6" fmla="*/ 18 w 30"/>
                <a:gd name="T7" fmla="*/ 9 h 45"/>
                <a:gd name="T8" fmla="*/ 18 w 30"/>
                <a:gd name="T9" fmla="*/ 12 h 45"/>
                <a:gd name="T10" fmla="*/ 15 w 30"/>
                <a:gd name="T11" fmla="*/ 15 h 45"/>
                <a:gd name="T12" fmla="*/ 15 w 30"/>
                <a:gd name="T13" fmla="*/ 18 h 45"/>
                <a:gd name="T14" fmla="*/ 15 w 30"/>
                <a:gd name="T15" fmla="*/ 18 h 45"/>
                <a:gd name="T16" fmla="*/ 12 w 30"/>
                <a:gd name="T17" fmla="*/ 21 h 45"/>
                <a:gd name="T18" fmla="*/ 12 w 30"/>
                <a:gd name="T19" fmla="*/ 24 h 45"/>
                <a:gd name="T20" fmla="*/ 9 w 30"/>
                <a:gd name="T21" fmla="*/ 27 h 45"/>
                <a:gd name="T22" fmla="*/ 9 w 30"/>
                <a:gd name="T23" fmla="*/ 27 h 45"/>
                <a:gd name="T24" fmla="*/ 6 w 30"/>
                <a:gd name="T25" fmla="*/ 30 h 45"/>
                <a:gd name="T26" fmla="*/ 6 w 30"/>
                <a:gd name="T27" fmla="*/ 33 h 45"/>
                <a:gd name="T28" fmla="*/ 3 w 30"/>
                <a:gd name="T29" fmla="*/ 33 h 45"/>
                <a:gd name="T30" fmla="*/ 3 w 30"/>
                <a:gd name="T31" fmla="*/ 36 h 45"/>
                <a:gd name="T32" fmla="*/ 0 w 30"/>
                <a:gd name="T33" fmla="*/ 39 h 45"/>
                <a:gd name="T34" fmla="*/ 9 w 30"/>
                <a:gd name="T35" fmla="*/ 45 h 45"/>
                <a:gd name="T36" fmla="*/ 9 w 30"/>
                <a:gd name="T37" fmla="*/ 42 h 45"/>
                <a:gd name="T38" fmla="*/ 12 w 30"/>
                <a:gd name="T39" fmla="*/ 39 h 45"/>
                <a:gd name="T40" fmla="*/ 12 w 30"/>
                <a:gd name="T41" fmla="*/ 39 h 45"/>
                <a:gd name="T42" fmla="*/ 15 w 30"/>
                <a:gd name="T43" fmla="*/ 36 h 45"/>
                <a:gd name="T44" fmla="*/ 15 w 30"/>
                <a:gd name="T45" fmla="*/ 33 h 45"/>
                <a:gd name="T46" fmla="*/ 18 w 30"/>
                <a:gd name="T47" fmla="*/ 30 h 45"/>
                <a:gd name="T48" fmla="*/ 18 w 30"/>
                <a:gd name="T49" fmla="*/ 30 h 45"/>
                <a:gd name="T50" fmla="*/ 21 w 30"/>
                <a:gd name="T51" fmla="*/ 27 h 45"/>
                <a:gd name="T52" fmla="*/ 24 w 30"/>
                <a:gd name="T53" fmla="*/ 24 h 45"/>
                <a:gd name="T54" fmla="*/ 24 w 30"/>
                <a:gd name="T55" fmla="*/ 21 h 45"/>
                <a:gd name="T56" fmla="*/ 24 w 30"/>
                <a:gd name="T57" fmla="*/ 18 h 45"/>
                <a:gd name="T58" fmla="*/ 27 w 30"/>
                <a:gd name="T59" fmla="*/ 15 h 45"/>
                <a:gd name="T60" fmla="*/ 27 w 30"/>
                <a:gd name="T61" fmla="*/ 12 h 45"/>
                <a:gd name="T62" fmla="*/ 27 w 30"/>
                <a:gd name="T63" fmla="*/ 9 h 45"/>
                <a:gd name="T64" fmla="*/ 30 w 30"/>
                <a:gd name="T65" fmla="*/ 6 h 45"/>
                <a:gd name="T66" fmla="*/ 30 w 30"/>
                <a:gd name="T67" fmla="*/ 3 h 45"/>
                <a:gd name="T68" fmla="*/ 21 w 30"/>
                <a:gd name="T6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" h="45">
                  <a:moveTo>
                    <a:pt x="21" y="0"/>
                  </a:moveTo>
                  <a:lnTo>
                    <a:pt x="21" y="3"/>
                  </a:lnTo>
                  <a:lnTo>
                    <a:pt x="18" y="6"/>
                  </a:lnTo>
                  <a:lnTo>
                    <a:pt x="18" y="9"/>
                  </a:lnTo>
                  <a:lnTo>
                    <a:pt x="18" y="12"/>
                  </a:lnTo>
                  <a:lnTo>
                    <a:pt x="15" y="15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2" y="21"/>
                  </a:lnTo>
                  <a:lnTo>
                    <a:pt x="12" y="24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6" y="30"/>
                  </a:lnTo>
                  <a:lnTo>
                    <a:pt x="6" y="33"/>
                  </a:lnTo>
                  <a:lnTo>
                    <a:pt x="3" y="33"/>
                  </a:lnTo>
                  <a:lnTo>
                    <a:pt x="3" y="36"/>
                  </a:lnTo>
                  <a:lnTo>
                    <a:pt x="0" y="39"/>
                  </a:lnTo>
                  <a:lnTo>
                    <a:pt x="9" y="45"/>
                  </a:lnTo>
                  <a:lnTo>
                    <a:pt x="9" y="42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5" y="36"/>
                  </a:lnTo>
                  <a:lnTo>
                    <a:pt x="15" y="33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21" y="27"/>
                  </a:lnTo>
                  <a:lnTo>
                    <a:pt x="24" y="24"/>
                  </a:lnTo>
                  <a:lnTo>
                    <a:pt x="24" y="21"/>
                  </a:lnTo>
                  <a:lnTo>
                    <a:pt x="24" y="18"/>
                  </a:lnTo>
                  <a:lnTo>
                    <a:pt x="27" y="15"/>
                  </a:lnTo>
                  <a:lnTo>
                    <a:pt x="27" y="12"/>
                  </a:lnTo>
                  <a:lnTo>
                    <a:pt x="27" y="9"/>
                  </a:lnTo>
                  <a:lnTo>
                    <a:pt x="30" y="6"/>
                  </a:lnTo>
                  <a:lnTo>
                    <a:pt x="30" y="3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582" name="Freeform 246"/>
            <p:cNvSpPr>
              <a:spLocks/>
            </p:cNvSpPr>
            <p:nvPr/>
          </p:nvSpPr>
          <p:spPr bwMode="auto">
            <a:xfrm>
              <a:off x="3660" y="3660"/>
              <a:ext cx="9" cy="6"/>
            </a:xfrm>
            <a:custGeom>
              <a:avLst/>
              <a:gdLst>
                <a:gd name="T0" fmla="*/ 9 w 9"/>
                <a:gd name="T1" fmla="*/ 6 h 6"/>
                <a:gd name="T2" fmla="*/ 9 w 9"/>
                <a:gd name="T3" fmla="*/ 3 h 6"/>
                <a:gd name="T4" fmla="*/ 9 w 9"/>
                <a:gd name="T5" fmla="*/ 3 h 6"/>
                <a:gd name="T6" fmla="*/ 6 w 9"/>
                <a:gd name="T7" fmla="*/ 3 h 6"/>
                <a:gd name="T8" fmla="*/ 6 w 9"/>
                <a:gd name="T9" fmla="*/ 0 h 6"/>
                <a:gd name="T10" fmla="*/ 3 w 9"/>
                <a:gd name="T11" fmla="*/ 0 h 6"/>
                <a:gd name="T12" fmla="*/ 3 w 9"/>
                <a:gd name="T13" fmla="*/ 3 h 6"/>
                <a:gd name="T14" fmla="*/ 0 w 9"/>
                <a:gd name="T15" fmla="*/ 3 h 6"/>
                <a:gd name="T16" fmla="*/ 0 w 9"/>
                <a:gd name="T17" fmla="*/ 6 h 6"/>
                <a:gd name="T18" fmla="*/ 9 w 9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6">
                  <a:moveTo>
                    <a:pt x="9" y="6"/>
                  </a:moveTo>
                  <a:lnTo>
                    <a:pt x="9" y="3"/>
                  </a:lnTo>
                  <a:lnTo>
                    <a:pt x="9" y="3"/>
                  </a:lnTo>
                  <a:lnTo>
                    <a:pt x="6" y="3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6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14583" name="AutoShape 247"/>
          <p:cNvSpPr>
            <a:spLocks noChangeArrowheads="1"/>
          </p:cNvSpPr>
          <p:nvPr/>
        </p:nvSpPr>
        <p:spPr bwMode="auto">
          <a:xfrm>
            <a:off x="6681788" y="304800"/>
            <a:ext cx="1406525" cy="13716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251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533400" y="365125"/>
            <a:ext cx="38115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tr-TR" altLang="tr-TR" sz="4000" b="1">
                <a:latin typeface="Trebuchet MS" panose="020B0603020202020204" pitchFamily="34" charset="0"/>
              </a:rPr>
              <a:t>Emir vermeyin </a:t>
            </a:r>
          </a:p>
        </p:txBody>
      </p:sp>
      <p:pic>
        <p:nvPicPr>
          <p:cNvPr id="57347" name="Picture 3" descr="ofk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9"/>
          <a:stretch>
            <a:fillRect/>
          </a:stretch>
        </p:blipFill>
        <p:spPr bwMode="auto">
          <a:xfrm>
            <a:off x="1828800" y="1084263"/>
            <a:ext cx="6731000" cy="524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2813050" y="5943600"/>
            <a:ext cx="4881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45000"/>
              </a:spcBef>
              <a:buSzPct val="105000"/>
              <a:buFont typeface="Wingdings" panose="05000000000000000000" pitchFamily="2" charset="2"/>
              <a:buNone/>
            </a:pPr>
            <a:r>
              <a:rPr lang="tr-TR" altLang="tr-TR" sz="2000" b="1">
                <a:latin typeface="Verdana" panose="020B0604030504040204" pitchFamily="34" charset="0"/>
              </a:rPr>
              <a:t>“Ne diyorsam onu yap, soru sorma”</a:t>
            </a:r>
          </a:p>
        </p:txBody>
      </p:sp>
    </p:spTree>
    <p:extLst>
      <p:ext uri="{BB962C8B-B14F-4D97-AF65-F5344CB8AC3E}">
        <p14:creationId xmlns:p14="http://schemas.microsoft.com/office/powerpoint/2010/main" val="3786771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idx="4294967295"/>
          </p:nvPr>
        </p:nvSpPr>
        <p:spPr>
          <a:xfrm>
            <a:off x="457200" y="381000"/>
            <a:ext cx="8229600" cy="744538"/>
          </a:xfrm>
        </p:spPr>
        <p:txBody>
          <a:bodyPr/>
          <a:lstStyle/>
          <a:p>
            <a:r>
              <a:rPr lang="tr-TR" altLang="tr-TR"/>
              <a:t>Eğitim kurumları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4294967295"/>
          </p:nvPr>
        </p:nvSpPr>
        <p:spPr>
          <a:xfrm>
            <a:off x="457200" y="1412875"/>
            <a:ext cx="8229600" cy="4683125"/>
          </a:xfrm>
        </p:spPr>
        <p:txBody>
          <a:bodyPr/>
          <a:lstStyle/>
          <a:p>
            <a:r>
              <a:rPr lang="tr-TR" altLang="tr-TR"/>
              <a:t>Sorun artık “kalite” değil</a:t>
            </a:r>
          </a:p>
          <a:p>
            <a:r>
              <a:rPr lang="tr-TR" altLang="tr-TR"/>
              <a:t>Amacını yitirmiş durumda</a:t>
            </a:r>
          </a:p>
          <a:p>
            <a:r>
              <a:rPr lang="tr-TR" altLang="tr-TR"/>
              <a:t>Aileler ve sistem amaçsızca yarışıyor</a:t>
            </a:r>
          </a:p>
          <a:p>
            <a:r>
              <a:rPr lang="tr-TR" altLang="tr-TR"/>
              <a:t>Sonuçları görmeleri birşeyi değiştirmiyor</a:t>
            </a:r>
          </a:p>
          <a:p>
            <a:endParaRPr lang="tr-TR" altLang="tr-TR"/>
          </a:p>
          <a:p>
            <a:r>
              <a:rPr lang="tr-TR" altLang="tr-TR"/>
              <a:t>OECD 29 ÜLKE ARAŞTIRMASI</a:t>
            </a:r>
          </a:p>
          <a:p>
            <a:pPr lvl="1"/>
            <a:endParaRPr lang="tr-TR" altLang="tr-TR"/>
          </a:p>
          <a:p>
            <a:pPr lvl="1"/>
            <a:endParaRPr lang="tr-TR" altLang="tr-TR"/>
          </a:p>
          <a:p>
            <a:pPr lvl="1"/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13230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idx="4294967295"/>
          </p:nvPr>
        </p:nvSpPr>
        <p:spPr>
          <a:xfrm>
            <a:off x="457200" y="381000"/>
            <a:ext cx="8229600" cy="671513"/>
          </a:xfrm>
        </p:spPr>
        <p:txBody>
          <a:bodyPr/>
          <a:lstStyle/>
          <a:p>
            <a:r>
              <a:rPr lang="tr-TR" altLang="tr-TR"/>
              <a:t>E</a:t>
            </a:r>
            <a:r>
              <a:rPr lang="tr-TR" altLang="tr-TR">
                <a:latin typeface="Arial" panose="020B0604020202020204" pitchFamily="34" charset="0"/>
              </a:rPr>
              <a:t>Ğ</a:t>
            </a:r>
            <a:r>
              <a:rPr lang="tr-TR" altLang="tr-TR"/>
              <a:t>İTİM SİSTEMİ 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4294967295"/>
          </p:nvPr>
        </p:nvSpPr>
        <p:spPr>
          <a:xfrm>
            <a:off x="457200" y="1700213"/>
            <a:ext cx="8229600" cy="4395787"/>
          </a:xfrm>
        </p:spPr>
        <p:txBody>
          <a:bodyPr/>
          <a:lstStyle/>
          <a:p>
            <a:r>
              <a:rPr lang="tr-TR" altLang="tr-TR"/>
              <a:t>TÜRKİYENİN GEREKSİNİMLERİNDEN KOPUK</a:t>
            </a:r>
          </a:p>
          <a:p>
            <a:r>
              <a:rPr lang="tr-TR" altLang="tr-TR"/>
              <a:t>SADECE “ETİKET”</a:t>
            </a:r>
          </a:p>
          <a:p>
            <a:r>
              <a:rPr lang="tr-TR" altLang="tr-TR"/>
              <a:t>ARTAN PARALI ÜNİVERSİTELER</a:t>
            </a:r>
          </a:p>
          <a:p>
            <a:endParaRPr lang="tr-TR" altLang="tr-TR"/>
          </a:p>
          <a:p>
            <a:r>
              <a:rPr lang="tr-TR" altLang="tr-TR"/>
              <a:t>MAKAS AÇILIYOR</a:t>
            </a:r>
          </a:p>
          <a:p>
            <a:r>
              <a:rPr lang="tr-TR" altLang="tr-TR"/>
              <a:t>ÇOK İYİ OLAN NEREDE DURACAK ?</a:t>
            </a:r>
          </a:p>
        </p:txBody>
      </p:sp>
    </p:spTree>
    <p:extLst>
      <p:ext uri="{BB962C8B-B14F-4D97-AF65-F5344CB8AC3E}">
        <p14:creationId xmlns:p14="http://schemas.microsoft.com/office/powerpoint/2010/main" val="374566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/>
              <a:t>Kim 500 ister foto</a:t>
            </a:r>
          </a:p>
        </p:txBody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  <p:pic>
        <p:nvPicPr>
          <p:cNvPr id="466948" name="Picture 4" descr="1332486307523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25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057400" y="1981200"/>
            <a:ext cx="5029200" cy="68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>
                <a:solidFill>
                  <a:srgbClr val="F2750E"/>
                </a:solidFill>
                <a:latin typeface="Anton" pitchFamily="2" charset="-94"/>
              </a:rPr>
              <a:t>Dinlediğiniz İçin Teşekkürler...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2895600"/>
            <a:ext cx="6096000" cy="1200329"/>
          </a:xfrm>
          <a:prstGeom prst="rect">
            <a:avLst/>
          </a:prstGeom>
          <a:solidFill>
            <a:srgbClr val="F2750E"/>
          </a:solidFill>
        </p:spPr>
        <p:txBody>
          <a:bodyPr wrap="square" rtlCol="0">
            <a:spAutoFit/>
          </a:bodyPr>
          <a:lstStyle/>
          <a:p>
            <a:r>
              <a:rPr lang="tr-TR">
                <a:solidFill>
                  <a:schemeClr val="bg1"/>
                </a:solidFill>
                <a:latin typeface="Anton" pitchFamily="2" charset="-94"/>
              </a:rPr>
              <a:t>Sorularınız İçin; </a:t>
            </a:r>
          </a:p>
          <a:p>
            <a:endParaRPr lang="tr-TR">
              <a:solidFill>
                <a:schemeClr val="bg1"/>
              </a:solidFill>
              <a:latin typeface="Anton" pitchFamily="2" charset="-94"/>
            </a:endParaRPr>
          </a:p>
          <a:p>
            <a:r>
              <a:rPr lang="tr-TR">
                <a:solidFill>
                  <a:schemeClr val="bg1"/>
                </a:solidFill>
                <a:latin typeface="Anton" pitchFamily="2" charset="-94"/>
              </a:rPr>
              <a:t>doktorsedatirgil@gmail.com</a:t>
            </a:r>
          </a:p>
          <a:p>
            <a:r>
              <a:rPr lang="tr-TR">
                <a:solidFill>
                  <a:schemeClr val="bg1"/>
                </a:solidFill>
                <a:latin typeface="Anton" pitchFamily="2" charset="-94"/>
              </a:rPr>
              <a:t>www.sedatirgil.com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4876800"/>
            <a:ext cx="830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>
                <a:solidFill>
                  <a:srgbClr val="F2750E"/>
                </a:solidFill>
              </a:rPr>
              <a:t>SASX Sürekli Dikkat Testi : https://sasx.online/</a:t>
            </a:r>
          </a:p>
          <a:p>
            <a:r>
              <a:rPr lang="tr-TR">
                <a:solidFill>
                  <a:srgbClr val="F2750E"/>
                </a:solidFill>
              </a:rPr>
              <a:t>Rehberlik Online : https://kurumsal.rehberlik.online/</a:t>
            </a:r>
          </a:p>
          <a:p>
            <a:r>
              <a:rPr lang="tr-TR">
                <a:solidFill>
                  <a:srgbClr val="F2750E"/>
                </a:solidFill>
              </a:rPr>
              <a:t>Psikometrist Online Ölçme ve Değerlendirme: https://psikometrist.com/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44958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/>
              <a:t>Linkler: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6336268"/>
            <a:ext cx="4669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>
                <a:solidFill>
                  <a:schemeClr val="bg1"/>
                </a:solidFill>
              </a:rPr>
              <a:t>Atıflar ve Kaynak: Prof. Dr. Tümer Türkbay </a:t>
            </a:r>
          </a:p>
        </p:txBody>
      </p:sp>
      <p:pic>
        <p:nvPicPr>
          <p:cNvPr id="9" name="Picture 8" descr="L:\asus d yedek tüm işler\logolarım\logo antetli kartvizit vs\sedatirgil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2590800" cy="12084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4000"/>
              <a:t>Uçucu Maddeler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125" y="1524000"/>
            <a:ext cx="7966075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altLang="tr-TR" sz="2400">
                <a:cs typeface="Arial" panose="020B0604020202020204" pitchFamily="34" charset="0"/>
              </a:rPr>
              <a:t>Tiner, </a:t>
            </a:r>
            <a:r>
              <a:rPr lang="tr-TR" altLang="tr-TR" sz="2400"/>
              <a:t>b</a:t>
            </a:r>
            <a:r>
              <a:rPr lang="tr-TR" altLang="tr-TR" sz="2400">
                <a:cs typeface="Arial" panose="020B0604020202020204" pitchFamily="34" charset="0"/>
              </a:rPr>
              <a:t>ali gibi </a:t>
            </a:r>
            <a:r>
              <a:rPr lang="tr-TR" altLang="tr-TR" sz="2400"/>
              <a:t>maddeler.</a:t>
            </a:r>
          </a:p>
          <a:p>
            <a:pPr>
              <a:lnSpc>
                <a:spcPct val="90000"/>
              </a:lnSpc>
            </a:pPr>
            <a:r>
              <a:rPr lang="tr-TR" altLang="tr-TR" sz="2400"/>
              <a:t>Ç</a:t>
            </a:r>
            <a:r>
              <a:rPr lang="tr-TR" altLang="tr-TR" sz="2400">
                <a:cs typeface="Arial" panose="020B0604020202020204" pitchFamily="34" charset="0"/>
              </a:rPr>
              <a:t>akmak gaz</a:t>
            </a:r>
            <a:r>
              <a:rPr lang="tr-TR" altLang="tr-TR" sz="2400"/>
              <a:t>ı</a:t>
            </a:r>
            <a:r>
              <a:rPr lang="tr-TR" altLang="tr-TR" sz="2400">
                <a:cs typeface="Arial" panose="020B0604020202020204" pitchFamily="34" charset="0"/>
              </a:rPr>
              <a:t>, kuru temizlemede kullan</a:t>
            </a:r>
            <a:r>
              <a:rPr lang="tr-TR" altLang="tr-TR" sz="2400"/>
              <a:t>ı</a:t>
            </a:r>
            <a:r>
              <a:rPr lang="tr-TR" altLang="tr-TR" sz="2400">
                <a:cs typeface="Arial" panose="020B0604020202020204" pitchFamily="34" charset="0"/>
              </a:rPr>
              <a:t>lan maddeler</a:t>
            </a:r>
            <a:r>
              <a:rPr lang="tr-TR" altLang="tr-TR" sz="2400"/>
              <a:t>, b</a:t>
            </a:r>
            <a:r>
              <a:rPr lang="tr-TR" altLang="tr-TR" sz="2400">
                <a:cs typeface="Arial" panose="020B0604020202020204" pitchFamily="34" charset="0"/>
              </a:rPr>
              <a:t>enzin, Tipp-ex</a:t>
            </a:r>
            <a:r>
              <a:rPr lang="tr-TR" altLang="tr-TR" sz="2400"/>
              <a:t>, uhu, oje gibi maddeler.</a:t>
            </a:r>
          </a:p>
          <a:p>
            <a:pPr>
              <a:lnSpc>
                <a:spcPct val="90000"/>
              </a:lnSpc>
            </a:pPr>
            <a:r>
              <a:rPr lang="tr-TR" altLang="tr-TR" sz="2400">
                <a:cs typeface="Arial" panose="020B0604020202020204" pitchFamily="34" charset="0"/>
              </a:rPr>
              <a:t>Ciddi bir sarho</a:t>
            </a:r>
            <a:r>
              <a:rPr lang="tr-TR" altLang="tr-TR" sz="2400"/>
              <a:t>ş</a:t>
            </a:r>
            <a:r>
              <a:rPr lang="tr-TR" altLang="tr-TR" sz="2400">
                <a:cs typeface="Arial" panose="020B0604020202020204" pitchFamily="34" charset="0"/>
              </a:rPr>
              <a:t>luk</a:t>
            </a:r>
            <a:r>
              <a:rPr lang="tr-TR" altLang="tr-TR" sz="2400"/>
              <a:t>,</a:t>
            </a:r>
            <a:r>
              <a:rPr lang="tr-TR" altLang="tr-TR" sz="2400">
                <a:cs typeface="Arial" panose="020B0604020202020204" pitchFamily="34" charset="0"/>
              </a:rPr>
              <a:t> denge bozuklu</a:t>
            </a:r>
            <a:r>
              <a:rPr lang="tr-TR" altLang="tr-TR" sz="2400"/>
              <a:t>ğ</a:t>
            </a:r>
            <a:r>
              <a:rPr lang="tr-TR" altLang="tr-TR" sz="2400">
                <a:cs typeface="Arial" panose="020B0604020202020204" pitchFamily="34" charset="0"/>
              </a:rPr>
              <a:t>u, y</a:t>
            </a:r>
            <a:r>
              <a:rPr lang="tr-TR" altLang="tr-TR" sz="2400"/>
              <a:t>ürüme </a:t>
            </a:r>
            <a:r>
              <a:rPr lang="tr-TR" altLang="tr-TR" sz="2400">
                <a:cs typeface="Arial" panose="020B0604020202020204" pitchFamily="34" charset="0"/>
              </a:rPr>
              <a:t>g</a:t>
            </a:r>
            <a:r>
              <a:rPr lang="tr-TR" altLang="tr-TR" sz="2400"/>
              <a:t>üçlüğüne</a:t>
            </a:r>
            <a:r>
              <a:rPr lang="tr-TR" altLang="tr-TR" sz="2400">
                <a:cs typeface="Arial" panose="020B0604020202020204" pitchFamily="34" charset="0"/>
              </a:rPr>
              <a:t> neden olabilir</a:t>
            </a:r>
            <a:r>
              <a:rPr lang="tr-TR" altLang="tr-TR" sz="2400"/>
              <a:t>ler</a:t>
            </a:r>
            <a:r>
              <a:rPr lang="tr-TR" altLang="tr-TR" sz="2400">
                <a:cs typeface="Arial" panose="020B0604020202020204" pitchFamily="34" charset="0"/>
              </a:rPr>
              <a:t>.</a:t>
            </a:r>
            <a:endParaRPr lang="tr-TR" altLang="tr-TR" sz="240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tr-TR" altLang="tr-TR" sz="2400">
                <a:cs typeface="Arial" panose="020B0604020202020204" pitchFamily="34" charset="0"/>
              </a:rPr>
              <a:t>Ba</a:t>
            </a:r>
            <a:r>
              <a:rPr lang="tr-TR" altLang="tr-TR" sz="2400"/>
              <a:t>ş </a:t>
            </a:r>
            <a:r>
              <a:rPr lang="tr-TR" altLang="tr-TR" sz="2400">
                <a:cs typeface="Arial" panose="020B0604020202020204" pitchFamily="34" charset="0"/>
              </a:rPr>
              <a:t>a</a:t>
            </a:r>
            <a:r>
              <a:rPr lang="tr-TR" altLang="tr-TR" sz="2400"/>
              <a:t>ğ</a:t>
            </a:r>
            <a:r>
              <a:rPr lang="tr-TR" altLang="tr-TR" sz="2400">
                <a:cs typeface="Arial" panose="020B0604020202020204" pitchFamily="34" charset="0"/>
              </a:rPr>
              <a:t>r</a:t>
            </a:r>
            <a:r>
              <a:rPr lang="tr-TR" altLang="tr-TR" sz="2400"/>
              <a:t>ı</a:t>
            </a:r>
            <a:r>
              <a:rPr lang="tr-TR" altLang="tr-TR" sz="2400">
                <a:cs typeface="Arial" panose="020B0604020202020204" pitchFamily="34" charset="0"/>
              </a:rPr>
              <a:t>s</a:t>
            </a:r>
            <a:r>
              <a:rPr lang="tr-TR" altLang="tr-TR" sz="2400"/>
              <a:t>ı</a:t>
            </a:r>
            <a:r>
              <a:rPr lang="tr-TR" altLang="tr-TR" sz="2400">
                <a:cs typeface="Arial" panose="020B0604020202020204" pitchFamily="34" charset="0"/>
              </a:rPr>
              <a:t>, bulant</a:t>
            </a:r>
            <a:r>
              <a:rPr lang="tr-TR" altLang="tr-TR" sz="2400"/>
              <a:t>ı</a:t>
            </a:r>
            <a:r>
              <a:rPr lang="tr-TR" altLang="tr-TR" sz="2400">
                <a:cs typeface="Arial" panose="020B0604020202020204" pitchFamily="34" charset="0"/>
              </a:rPr>
              <a:t>, kusma, t</a:t>
            </a:r>
            <a:r>
              <a:rPr lang="tr-TR" altLang="tr-TR" sz="2400"/>
              <a:t>ı</a:t>
            </a:r>
            <a:r>
              <a:rPr lang="tr-TR" altLang="tr-TR" sz="2400">
                <a:cs typeface="Arial" panose="020B0604020202020204" pitchFamily="34" charset="0"/>
              </a:rPr>
              <a:t>kanma ve bo</a:t>
            </a:r>
            <a:r>
              <a:rPr lang="tr-TR" altLang="tr-TR" sz="2400"/>
              <a:t>ğ</a:t>
            </a:r>
            <a:r>
              <a:rPr lang="tr-TR" altLang="tr-TR" sz="2400">
                <a:cs typeface="Arial" panose="020B0604020202020204" pitchFamily="34" charset="0"/>
              </a:rPr>
              <a:t>ulma, ani </a:t>
            </a:r>
            <a:r>
              <a:rPr lang="tr-TR" altLang="tr-TR" sz="2400"/>
              <a:t>ölü</a:t>
            </a:r>
            <a:r>
              <a:rPr lang="tr-TR" altLang="tr-TR" sz="2400">
                <a:cs typeface="Arial" panose="020B0604020202020204" pitchFamily="34" charset="0"/>
              </a:rPr>
              <a:t>mler meydana</a:t>
            </a:r>
            <a:r>
              <a:rPr lang="tr-TR" altLang="tr-TR" sz="2400"/>
              <a:t> </a:t>
            </a:r>
            <a:r>
              <a:rPr lang="tr-TR" altLang="tr-TR" sz="2400">
                <a:cs typeface="Arial" panose="020B0604020202020204" pitchFamily="34" charset="0"/>
              </a:rPr>
              <a:t>gelebilir. </a:t>
            </a:r>
            <a:endParaRPr lang="tr-TR" altLang="tr-TR" sz="240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tr-TR" altLang="tr-TR" sz="2400"/>
              <a:t>Dikkat eksikliği, öğrenme güçlüğü, kavrama yeteneğinde bozulma gibi olumsuz etkileri vardır.</a:t>
            </a:r>
          </a:p>
          <a:p>
            <a:pPr>
              <a:lnSpc>
                <a:spcPct val="90000"/>
              </a:lnSpc>
            </a:pPr>
            <a:r>
              <a:rPr lang="tr-TR" altLang="tr-TR" sz="2400"/>
              <a:t>Beyinin yapısını değiştirirler.</a:t>
            </a:r>
          </a:p>
        </p:txBody>
      </p:sp>
      <p:grpSp>
        <p:nvGrpSpPr>
          <p:cNvPr id="16388" name="Group 4"/>
          <p:cNvGrpSpPr>
            <a:grpSpLocks/>
          </p:cNvGrpSpPr>
          <p:nvPr/>
        </p:nvGrpSpPr>
        <p:grpSpPr bwMode="auto">
          <a:xfrm>
            <a:off x="7526338" y="457200"/>
            <a:ext cx="360362" cy="1333500"/>
            <a:chOff x="5280" y="288"/>
            <a:chExt cx="246" cy="840"/>
          </a:xfrm>
        </p:grpSpPr>
        <p:sp>
          <p:nvSpPr>
            <p:cNvPr id="16389" name="Freeform 5"/>
            <p:cNvSpPr>
              <a:spLocks/>
            </p:cNvSpPr>
            <p:nvPr/>
          </p:nvSpPr>
          <p:spPr bwMode="auto">
            <a:xfrm>
              <a:off x="5280" y="288"/>
              <a:ext cx="246" cy="840"/>
            </a:xfrm>
            <a:custGeom>
              <a:avLst/>
              <a:gdLst>
                <a:gd name="T0" fmla="*/ 169 w 246"/>
                <a:gd name="T1" fmla="*/ 10 h 840"/>
                <a:gd name="T2" fmla="*/ 164 w 246"/>
                <a:gd name="T3" fmla="*/ 10 h 840"/>
                <a:gd name="T4" fmla="*/ 169 w 246"/>
                <a:gd name="T5" fmla="*/ 19 h 840"/>
                <a:gd name="T6" fmla="*/ 174 w 246"/>
                <a:gd name="T7" fmla="*/ 29 h 840"/>
                <a:gd name="T8" fmla="*/ 178 w 246"/>
                <a:gd name="T9" fmla="*/ 38 h 840"/>
                <a:gd name="T10" fmla="*/ 178 w 246"/>
                <a:gd name="T11" fmla="*/ 48 h 840"/>
                <a:gd name="T12" fmla="*/ 174 w 246"/>
                <a:gd name="T13" fmla="*/ 58 h 840"/>
                <a:gd name="T14" fmla="*/ 159 w 246"/>
                <a:gd name="T15" fmla="*/ 67 h 840"/>
                <a:gd name="T16" fmla="*/ 164 w 246"/>
                <a:gd name="T17" fmla="*/ 106 h 840"/>
                <a:gd name="T18" fmla="*/ 164 w 246"/>
                <a:gd name="T19" fmla="*/ 158 h 840"/>
                <a:gd name="T20" fmla="*/ 169 w 246"/>
                <a:gd name="T21" fmla="*/ 187 h 840"/>
                <a:gd name="T22" fmla="*/ 174 w 246"/>
                <a:gd name="T23" fmla="*/ 211 h 840"/>
                <a:gd name="T24" fmla="*/ 188 w 246"/>
                <a:gd name="T25" fmla="*/ 226 h 840"/>
                <a:gd name="T26" fmla="*/ 203 w 246"/>
                <a:gd name="T27" fmla="*/ 245 h 840"/>
                <a:gd name="T28" fmla="*/ 217 w 246"/>
                <a:gd name="T29" fmla="*/ 274 h 840"/>
                <a:gd name="T30" fmla="*/ 227 w 246"/>
                <a:gd name="T31" fmla="*/ 298 h 840"/>
                <a:gd name="T32" fmla="*/ 236 w 246"/>
                <a:gd name="T33" fmla="*/ 336 h 840"/>
                <a:gd name="T34" fmla="*/ 241 w 246"/>
                <a:gd name="T35" fmla="*/ 374 h 840"/>
                <a:gd name="T36" fmla="*/ 241 w 246"/>
                <a:gd name="T37" fmla="*/ 446 h 840"/>
                <a:gd name="T38" fmla="*/ 236 w 246"/>
                <a:gd name="T39" fmla="*/ 557 h 840"/>
                <a:gd name="T40" fmla="*/ 236 w 246"/>
                <a:gd name="T41" fmla="*/ 624 h 840"/>
                <a:gd name="T42" fmla="*/ 232 w 246"/>
                <a:gd name="T43" fmla="*/ 667 h 840"/>
                <a:gd name="T44" fmla="*/ 232 w 246"/>
                <a:gd name="T45" fmla="*/ 734 h 840"/>
                <a:gd name="T46" fmla="*/ 227 w 246"/>
                <a:gd name="T47" fmla="*/ 811 h 840"/>
                <a:gd name="T48" fmla="*/ 217 w 246"/>
                <a:gd name="T49" fmla="*/ 826 h 840"/>
                <a:gd name="T50" fmla="*/ 207 w 246"/>
                <a:gd name="T51" fmla="*/ 830 h 840"/>
                <a:gd name="T52" fmla="*/ 188 w 246"/>
                <a:gd name="T53" fmla="*/ 835 h 840"/>
                <a:gd name="T54" fmla="*/ 159 w 246"/>
                <a:gd name="T55" fmla="*/ 840 h 840"/>
                <a:gd name="T56" fmla="*/ 140 w 246"/>
                <a:gd name="T57" fmla="*/ 840 h 840"/>
                <a:gd name="T58" fmla="*/ 101 w 246"/>
                <a:gd name="T59" fmla="*/ 840 h 840"/>
                <a:gd name="T60" fmla="*/ 58 w 246"/>
                <a:gd name="T61" fmla="*/ 835 h 840"/>
                <a:gd name="T62" fmla="*/ 24 w 246"/>
                <a:gd name="T63" fmla="*/ 830 h 840"/>
                <a:gd name="T64" fmla="*/ 10 w 246"/>
                <a:gd name="T65" fmla="*/ 811 h 840"/>
                <a:gd name="T66" fmla="*/ 10 w 246"/>
                <a:gd name="T67" fmla="*/ 797 h 840"/>
                <a:gd name="T68" fmla="*/ 5 w 246"/>
                <a:gd name="T69" fmla="*/ 763 h 840"/>
                <a:gd name="T70" fmla="*/ 5 w 246"/>
                <a:gd name="T71" fmla="*/ 715 h 840"/>
                <a:gd name="T72" fmla="*/ 0 w 246"/>
                <a:gd name="T73" fmla="*/ 595 h 840"/>
                <a:gd name="T74" fmla="*/ 5 w 246"/>
                <a:gd name="T75" fmla="*/ 542 h 840"/>
                <a:gd name="T76" fmla="*/ 5 w 246"/>
                <a:gd name="T77" fmla="*/ 475 h 840"/>
                <a:gd name="T78" fmla="*/ 5 w 246"/>
                <a:gd name="T79" fmla="*/ 384 h 840"/>
                <a:gd name="T80" fmla="*/ 5 w 246"/>
                <a:gd name="T81" fmla="*/ 322 h 840"/>
                <a:gd name="T82" fmla="*/ 10 w 246"/>
                <a:gd name="T83" fmla="*/ 298 h 840"/>
                <a:gd name="T84" fmla="*/ 14 w 246"/>
                <a:gd name="T85" fmla="*/ 283 h 840"/>
                <a:gd name="T86" fmla="*/ 29 w 246"/>
                <a:gd name="T87" fmla="*/ 264 h 840"/>
                <a:gd name="T88" fmla="*/ 53 w 246"/>
                <a:gd name="T89" fmla="*/ 235 h 840"/>
                <a:gd name="T90" fmla="*/ 72 w 246"/>
                <a:gd name="T91" fmla="*/ 202 h 840"/>
                <a:gd name="T92" fmla="*/ 82 w 246"/>
                <a:gd name="T93" fmla="*/ 178 h 840"/>
                <a:gd name="T94" fmla="*/ 87 w 246"/>
                <a:gd name="T95" fmla="*/ 158 h 840"/>
                <a:gd name="T96" fmla="*/ 87 w 246"/>
                <a:gd name="T97" fmla="*/ 134 h 840"/>
                <a:gd name="T98" fmla="*/ 87 w 246"/>
                <a:gd name="T99" fmla="*/ 96 h 840"/>
                <a:gd name="T100" fmla="*/ 87 w 246"/>
                <a:gd name="T101" fmla="*/ 82 h 840"/>
                <a:gd name="T102" fmla="*/ 82 w 246"/>
                <a:gd name="T103" fmla="*/ 62 h 840"/>
                <a:gd name="T104" fmla="*/ 72 w 246"/>
                <a:gd name="T105" fmla="*/ 48 h 840"/>
                <a:gd name="T106" fmla="*/ 63 w 246"/>
                <a:gd name="T107" fmla="*/ 43 h 840"/>
                <a:gd name="T108" fmla="*/ 63 w 246"/>
                <a:gd name="T109" fmla="*/ 34 h 840"/>
                <a:gd name="T110" fmla="*/ 68 w 246"/>
                <a:gd name="T111" fmla="*/ 19 h 840"/>
                <a:gd name="T112" fmla="*/ 72 w 246"/>
                <a:gd name="T113" fmla="*/ 10 h 840"/>
                <a:gd name="T114" fmla="*/ 87 w 246"/>
                <a:gd name="T115" fmla="*/ 5 h 840"/>
                <a:gd name="T116" fmla="*/ 116 w 246"/>
                <a:gd name="T117" fmla="*/ 5 h 840"/>
                <a:gd name="T118" fmla="*/ 145 w 246"/>
                <a:gd name="T119" fmla="*/ 0 h 840"/>
                <a:gd name="T120" fmla="*/ 159 w 246"/>
                <a:gd name="T121" fmla="*/ 0 h 840"/>
                <a:gd name="T122" fmla="*/ 169 w 246"/>
                <a:gd name="T123" fmla="*/ 10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6" h="840">
                  <a:moveTo>
                    <a:pt x="169" y="10"/>
                  </a:moveTo>
                  <a:lnTo>
                    <a:pt x="169" y="10"/>
                  </a:lnTo>
                  <a:lnTo>
                    <a:pt x="169" y="10"/>
                  </a:lnTo>
                  <a:lnTo>
                    <a:pt x="169" y="10"/>
                  </a:lnTo>
                  <a:lnTo>
                    <a:pt x="164" y="10"/>
                  </a:lnTo>
                  <a:lnTo>
                    <a:pt x="164" y="10"/>
                  </a:lnTo>
                  <a:lnTo>
                    <a:pt x="164" y="10"/>
                  </a:lnTo>
                  <a:lnTo>
                    <a:pt x="164" y="10"/>
                  </a:lnTo>
                  <a:lnTo>
                    <a:pt x="159" y="10"/>
                  </a:lnTo>
                  <a:lnTo>
                    <a:pt x="164" y="14"/>
                  </a:lnTo>
                  <a:lnTo>
                    <a:pt x="169" y="14"/>
                  </a:lnTo>
                  <a:lnTo>
                    <a:pt x="169" y="19"/>
                  </a:lnTo>
                  <a:lnTo>
                    <a:pt x="169" y="19"/>
                  </a:lnTo>
                  <a:lnTo>
                    <a:pt x="169" y="19"/>
                  </a:lnTo>
                  <a:lnTo>
                    <a:pt x="174" y="24"/>
                  </a:lnTo>
                  <a:lnTo>
                    <a:pt x="174" y="29"/>
                  </a:lnTo>
                  <a:lnTo>
                    <a:pt x="174" y="29"/>
                  </a:lnTo>
                  <a:lnTo>
                    <a:pt x="178" y="29"/>
                  </a:lnTo>
                  <a:lnTo>
                    <a:pt x="178" y="34"/>
                  </a:lnTo>
                  <a:lnTo>
                    <a:pt x="178" y="38"/>
                  </a:lnTo>
                  <a:lnTo>
                    <a:pt x="178" y="38"/>
                  </a:lnTo>
                  <a:lnTo>
                    <a:pt x="178" y="43"/>
                  </a:lnTo>
                  <a:lnTo>
                    <a:pt x="178" y="48"/>
                  </a:lnTo>
                  <a:lnTo>
                    <a:pt x="178" y="48"/>
                  </a:lnTo>
                  <a:lnTo>
                    <a:pt x="178" y="48"/>
                  </a:lnTo>
                  <a:lnTo>
                    <a:pt x="174" y="53"/>
                  </a:lnTo>
                  <a:lnTo>
                    <a:pt x="174" y="58"/>
                  </a:lnTo>
                  <a:lnTo>
                    <a:pt x="174" y="58"/>
                  </a:lnTo>
                  <a:lnTo>
                    <a:pt x="174" y="62"/>
                  </a:lnTo>
                  <a:lnTo>
                    <a:pt x="169" y="62"/>
                  </a:lnTo>
                  <a:lnTo>
                    <a:pt x="164" y="67"/>
                  </a:lnTo>
                  <a:lnTo>
                    <a:pt x="159" y="67"/>
                  </a:lnTo>
                  <a:lnTo>
                    <a:pt x="159" y="77"/>
                  </a:lnTo>
                  <a:lnTo>
                    <a:pt x="159" y="86"/>
                  </a:lnTo>
                  <a:lnTo>
                    <a:pt x="164" y="96"/>
                  </a:lnTo>
                  <a:lnTo>
                    <a:pt x="164" y="106"/>
                  </a:lnTo>
                  <a:lnTo>
                    <a:pt x="164" y="125"/>
                  </a:lnTo>
                  <a:lnTo>
                    <a:pt x="164" y="144"/>
                  </a:lnTo>
                  <a:lnTo>
                    <a:pt x="164" y="149"/>
                  </a:lnTo>
                  <a:lnTo>
                    <a:pt x="164" y="158"/>
                  </a:lnTo>
                  <a:lnTo>
                    <a:pt x="164" y="168"/>
                  </a:lnTo>
                  <a:lnTo>
                    <a:pt x="164" y="178"/>
                  </a:lnTo>
                  <a:lnTo>
                    <a:pt x="169" y="182"/>
                  </a:lnTo>
                  <a:lnTo>
                    <a:pt x="169" y="187"/>
                  </a:lnTo>
                  <a:lnTo>
                    <a:pt x="169" y="192"/>
                  </a:lnTo>
                  <a:lnTo>
                    <a:pt x="174" y="202"/>
                  </a:lnTo>
                  <a:lnTo>
                    <a:pt x="174" y="206"/>
                  </a:lnTo>
                  <a:lnTo>
                    <a:pt x="174" y="211"/>
                  </a:lnTo>
                  <a:lnTo>
                    <a:pt x="178" y="216"/>
                  </a:lnTo>
                  <a:lnTo>
                    <a:pt x="178" y="221"/>
                  </a:lnTo>
                  <a:lnTo>
                    <a:pt x="183" y="221"/>
                  </a:lnTo>
                  <a:lnTo>
                    <a:pt x="188" y="226"/>
                  </a:lnTo>
                  <a:lnTo>
                    <a:pt x="193" y="230"/>
                  </a:lnTo>
                  <a:lnTo>
                    <a:pt x="198" y="235"/>
                  </a:lnTo>
                  <a:lnTo>
                    <a:pt x="198" y="240"/>
                  </a:lnTo>
                  <a:lnTo>
                    <a:pt x="203" y="245"/>
                  </a:lnTo>
                  <a:lnTo>
                    <a:pt x="212" y="259"/>
                  </a:lnTo>
                  <a:lnTo>
                    <a:pt x="212" y="259"/>
                  </a:lnTo>
                  <a:lnTo>
                    <a:pt x="217" y="264"/>
                  </a:lnTo>
                  <a:lnTo>
                    <a:pt x="217" y="274"/>
                  </a:lnTo>
                  <a:lnTo>
                    <a:pt x="217" y="278"/>
                  </a:lnTo>
                  <a:lnTo>
                    <a:pt x="222" y="283"/>
                  </a:lnTo>
                  <a:lnTo>
                    <a:pt x="222" y="288"/>
                  </a:lnTo>
                  <a:lnTo>
                    <a:pt x="227" y="298"/>
                  </a:lnTo>
                  <a:lnTo>
                    <a:pt x="227" y="298"/>
                  </a:lnTo>
                  <a:lnTo>
                    <a:pt x="232" y="312"/>
                  </a:lnTo>
                  <a:lnTo>
                    <a:pt x="236" y="322"/>
                  </a:lnTo>
                  <a:lnTo>
                    <a:pt x="236" y="336"/>
                  </a:lnTo>
                  <a:lnTo>
                    <a:pt x="236" y="341"/>
                  </a:lnTo>
                  <a:lnTo>
                    <a:pt x="236" y="355"/>
                  </a:lnTo>
                  <a:lnTo>
                    <a:pt x="241" y="365"/>
                  </a:lnTo>
                  <a:lnTo>
                    <a:pt x="241" y="374"/>
                  </a:lnTo>
                  <a:lnTo>
                    <a:pt x="241" y="398"/>
                  </a:lnTo>
                  <a:lnTo>
                    <a:pt x="241" y="413"/>
                  </a:lnTo>
                  <a:lnTo>
                    <a:pt x="246" y="422"/>
                  </a:lnTo>
                  <a:lnTo>
                    <a:pt x="241" y="446"/>
                  </a:lnTo>
                  <a:lnTo>
                    <a:pt x="241" y="466"/>
                  </a:lnTo>
                  <a:lnTo>
                    <a:pt x="241" y="485"/>
                  </a:lnTo>
                  <a:lnTo>
                    <a:pt x="236" y="509"/>
                  </a:lnTo>
                  <a:lnTo>
                    <a:pt x="236" y="557"/>
                  </a:lnTo>
                  <a:lnTo>
                    <a:pt x="236" y="581"/>
                  </a:lnTo>
                  <a:lnTo>
                    <a:pt x="236" y="600"/>
                  </a:lnTo>
                  <a:lnTo>
                    <a:pt x="236" y="614"/>
                  </a:lnTo>
                  <a:lnTo>
                    <a:pt x="236" y="624"/>
                  </a:lnTo>
                  <a:lnTo>
                    <a:pt x="236" y="638"/>
                  </a:lnTo>
                  <a:lnTo>
                    <a:pt x="236" y="648"/>
                  </a:lnTo>
                  <a:lnTo>
                    <a:pt x="236" y="658"/>
                  </a:lnTo>
                  <a:lnTo>
                    <a:pt x="232" y="667"/>
                  </a:lnTo>
                  <a:lnTo>
                    <a:pt x="232" y="677"/>
                  </a:lnTo>
                  <a:lnTo>
                    <a:pt x="232" y="691"/>
                  </a:lnTo>
                  <a:lnTo>
                    <a:pt x="232" y="710"/>
                  </a:lnTo>
                  <a:lnTo>
                    <a:pt x="232" y="734"/>
                  </a:lnTo>
                  <a:lnTo>
                    <a:pt x="227" y="773"/>
                  </a:lnTo>
                  <a:lnTo>
                    <a:pt x="227" y="792"/>
                  </a:lnTo>
                  <a:lnTo>
                    <a:pt x="227" y="806"/>
                  </a:lnTo>
                  <a:lnTo>
                    <a:pt x="227" y="811"/>
                  </a:lnTo>
                  <a:lnTo>
                    <a:pt x="222" y="821"/>
                  </a:lnTo>
                  <a:lnTo>
                    <a:pt x="222" y="821"/>
                  </a:lnTo>
                  <a:lnTo>
                    <a:pt x="222" y="826"/>
                  </a:lnTo>
                  <a:lnTo>
                    <a:pt x="217" y="826"/>
                  </a:lnTo>
                  <a:lnTo>
                    <a:pt x="217" y="830"/>
                  </a:lnTo>
                  <a:lnTo>
                    <a:pt x="212" y="830"/>
                  </a:lnTo>
                  <a:lnTo>
                    <a:pt x="212" y="830"/>
                  </a:lnTo>
                  <a:lnTo>
                    <a:pt x="207" y="830"/>
                  </a:lnTo>
                  <a:lnTo>
                    <a:pt x="198" y="835"/>
                  </a:lnTo>
                  <a:lnTo>
                    <a:pt x="198" y="835"/>
                  </a:lnTo>
                  <a:lnTo>
                    <a:pt x="193" y="835"/>
                  </a:lnTo>
                  <a:lnTo>
                    <a:pt x="188" y="835"/>
                  </a:lnTo>
                  <a:lnTo>
                    <a:pt x="178" y="835"/>
                  </a:lnTo>
                  <a:lnTo>
                    <a:pt x="174" y="835"/>
                  </a:lnTo>
                  <a:lnTo>
                    <a:pt x="169" y="840"/>
                  </a:lnTo>
                  <a:lnTo>
                    <a:pt x="159" y="840"/>
                  </a:lnTo>
                  <a:lnTo>
                    <a:pt x="159" y="840"/>
                  </a:lnTo>
                  <a:lnTo>
                    <a:pt x="159" y="840"/>
                  </a:lnTo>
                  <a:lnTo>
                    <a:pt x="150" y="840"/>
                  </a:lnTo>
                  <a:lnTo>
                    <a:pt x="140" y="840"/>
                  </a:lnTo>
                  <a:lnTo>
                    <a:pt x="135" y="840"/>
                  </a:lnTo>
                  <a:lnTo>
                    <a:pt x="125" y="840"/>
                  </a:lnTo>
                  <a:lnTo>
                    <a:pt x="106" y="840"/>
                  </a:lnTo>
                  <a:lnTo>
                    <a:pt x="101" y="840"/>
                  </a:lnTo>
                  <a:lnTo>
                    <a:pt x="92" y="840"/>
                  </a:lnTo>
                  <a:lnTo>
                    <a:pt x="87" y="840"/>
                  </a:lnTo>
                  <a:lnTo>
                    <a:pt x="72" y="840"/>
                  </a:lnTo>
                  <a:lnTo>
                    <a:pt x="58" y="835"/>
                  </a:lnTo>
                  <a:lnTo>
                    <a:pt x="48" y="835"/>
                  </a:lnTo>
                  <a:lnTo>
                    <a:pt x="43" y="830"/>
                  </a:lnTo>
                  <a:lnTo>
                    <a:pt x="29" y="830"/>
                  </a:lnTo>
                  <a:lnTo>
                    <a:pt x="24" y="830"/>
                  </a:lnTo>
                  <a:lnTo>
                    <a:pt x="19" y="826"/>
                  </a:lnTo>
                  <a:lnTo>
                    <a:pt x="14" y="821"/>
                  </a:lnTo>
                  <a:lnTo>
                    <a:pt x="14" y="816"/>
                  </a:lnTo>
                  <a:lnTo>
                    <a:pt x="10" y="811"/>
                  </a:lnTo>
                  <a:lnTo>
                    <a:pt x="10" y="811"/>
                  </a:lnTo>
                  <a:lnTo>
                    <a:pt x="10" y="806"/>
                  </a:lnTo>
                  <a:lnTo>
                    <a:pt x="10" y="806"/>
                  </a:lnTo>
                  <a:lnTo>
                    <a:pt x="10" y="797"/>
                  </a:lnTo>
                  <a:lnTo>
                    <a:pt x="5" y="792"/>
                  </a:lnTo>
                  <a:lnTo>
                    <a:pt x="5" y="778"/>
                  </a:lnTo>
                  <a:lnTo>
                    <a:pt x="5" y="773"/>
                  </a:lnTo>
                  <a:lnTo>
                    <a:pt x="5" y="763"/>
                  </a:lnTo>
                  <a:lnTo>
                    <a:pt x="5" y="754"/>
                  </a:lnTo>
                  <a:lnTo>
                    <a:pt x="5" y="734"/>
                  </a:lnTo>
                  <a:lnTo>
                    <a:pt x="5" y="720"/>
                  </a:lnTo>
                  <a:lnTo>
                    <a:pt x="5" y="715"/>
                  </a:lnTo>
                  <a:lnTo>
                    <a:pt x="5" y="701"/>
                  </a:lnTo>
                  <a:lnTo>
                    <a:pt x="5" y="667"/>
                  </a:lnTo>
                  <a:lnTo>
                    <a:pt x="0" y="629"/>
                  </a:lnTo>
                  <a:lnTo>
                    <a:pt x="0" y="595"/>
                  </a:lnTo>
                  <a:lnTo>
                    <a:pt x="0" y="576"/>
                  </a:lnTo>
                  <a:lnTo>
                    <a:pt x="0" y="562"/>
                  </a:lnTo>
                  <a:lnTo>
                    <a:pt x="5" y="557"/>
                  </a:lnTo>
                  <a:lnTo>
                    <a:pt x="5" y="542"/>
                  </a:lnTo>
                  <a:lnTo>
                    <a:pt x="5" y="528"/>
                  </a:lnTo>
                  <a:lnTo>
                    <a:pt x="5" y="518"/>
                  </a:lnTo>
                  <a:lnTo>
                    <a:pt x="5" y="504"/>
                  </a:lnTo>
                  <a:lnTo>
                    <a:pt x="5" y="475"/>
                  </a:lnTo>
                  <a:lnTo>
                    <a:pt x="5" y="446"/>
                  </a:lnTo>
                  <a:lnTo>
                    <a:pt x="5" y="422"/>
                  </a:lnTo>
                  <a:lnTo>
                    <a:pt x="5" y="394"/>
                  </a:lnTo>
                  <a:lnTo>
                    <a:pt x="5" y="384"/>
                  </a:lnTo>
                  <a:lnTo>
                    <a:pt x="5" y="370"/>
                  </a:lnTo>
                  <a:lnTo>
                    <a:pt x="5" y="355"/>
                  </a:lnTo>
                  <a:lnTo>
                    <a:pt x="0" y="341"/>
                  </a:lnTo>
                  <a:lnTo>
                    <a:pt x="5" y="322"/>
                  </a:lnTo>
                  <a:lnTo>
                    <a:pt x="5" y="317"/>
                  </a:lnTo>
                  <a:lnTo>
                    <a:pt x="5" y="312"/>
                  </a:lnTo>
                  <a:lnTo>
                    <a:pt x="10" y="307"/>
                  </a:lnTo>
                  <a:lnTo>
                    <a:pt x="10" y="298"/>
                  </a:lnTo>
                  <a:lnTo>
                    <a:pt x="10" y="298"/>
                  </a:lnTo>
                  <a:lnTo>
                    <a:pt x="10" y="293"/>
                  </a:lnTo>
                  <a:lnTo>
                    <a:pt x="10" y="288"/>
                  </a:lnTo>
                  <a:lnTo>
                    <a:pt x="14" y="283"/>
                  </a:lnTo>
                  <a:lnTo>
                    <a:pt x="14" y="278"/>
                  </a:lnTo>
                  <a:lnTo>
                    <a:pt x="19" y="278"/>
                  </a:lnTo>
                  <a:lnTo>
                    <a:pt x="19" y="274"/>
                  </a:lnTo>
                  <a:lnTo>
                    <a:pt x="29" y="264"/>
                  </a:lnTo>
                  <a:lnTo>
                    <a:pt x="34" y="259"/>
                  </a:lnTo>
                  <a:lnTo>
                    <a:pt x="43" y="250"/>
                  </a:lnTo>
                  <a:lnTo>
                    <a:pt x="48" y="240"/>
                  </a:lnTo>
                  <a:lnTo>
                    <a:pt x="53" y="235"/>
                  </a:lnTo>
                  <a:lnTo>
                    <a:pt x="58" y="226"/>
                  </a:lnTo>
                  <a:lnTo>
                    <a:pt x="68" y="221"/>
                  </a:lnTo>
                  <a:lnTo>
                    <a:pt x="68" y="211"/>
                  </a:lnTo>
                  <a:lnTo>
                    <a:pt x="72" y="202"/>
                  </a:lnTo>
                  <a:lnTo>
                    <a:pt x="77" y="197"/>
                  </a:lnTo>
                  <a:lnTo>
                    <a:pt x="77" y="192"/>
                  </a:lnTo>
                  <a:lnTo>
                    <a:pt x="82" y="187"/>
                  </a:lnTo>
                  <a:lnTo>
                    <a:pt x="82" y="178"/>
                  </a:lnTo>
                  <a:lnTo>
                    <a:pt x="87" y="173"/>
                  </a:lnTo>
                  <a:lnTo>
                    <a:pt x="87" y="168"/>
                  </a:lnTo>
                  <a:lnTo>
                    <a:pt x="87" y="163"/>
                  </a:lnTo>
                  <a:lnTo>
                    <a:pt x="87" y="158"/>
                  </a:lnTo>
                  <a:lnTo>
                    <a:pt x="87" y="154"/>
                  </a:lnTo>
                  <a:lnTo>
                    <a:pt x="87" y="149"/>
                  </a:lnTo>
                  <a:lnTo>
                    <a:pt x="87" y="139"/>
                  </a:lnTo>
                  <a:lnTo>
                    <a:pt x="87" y="134"/>
                  </a:lnTo>
                  <a:lnTo>
                    <a:pt x="87" y="125"/>
                  </a:lnTo>
                  <a:lnTo>
                    <a:pt x="87" y="115"/>
                  </a:lnTo>
                  <a:lnTo>
                    <a:pt x="87" y="101"/>
                  </a:lnTo>
                  <a:lnTo>
                    <a:pt x="87" y="96"/>
                  </a:lnTo>
                  <a:lnTo>
                    <a:pt x="87" y="86"/>
                  </a:lnTo>
                  <a:lnTo>
                    <a:pt x="87" y="86"/>
                  </a:lnTo>
                  <a:lnTo>
                    <a:pt x="87" y="82"/>
                  </a:lnTo>
                  <a:lnTo>
                    <a:pt x="87" y="82"/>
                  </a:lnTo>
                  <a:lnTo>
                    <a:pt x="87" y="77"/>
                  </a:lnTo>
                  <a:lnTo>
                    <a:pt x="82" y="67"/>
                  </a:lnTo>
                  <a:lnTo>
                    <a:pt x="82" y="67"/>
                  </a:lnTo>
                  <a:lnTo>
                    <a:pt x="82" y="62"/>
                  </a:lnTo>
                  <a:lnTo>
                    <a:pt x="77" y="58"/>
                  </a:lnTo>
                  <a:lnTo>
                    <a:pt x="77" y="58"/>
                  </a:lnTo>
                  <a:lnTo>
                    <a:pt x="72" y="53"/>
                  </a:lnTo>
                  <a:lnTo>
                    <a:pt x="72" y="48"/>
                  </a:lnTo>
                  <a:lnTo>
                    <a:pt x="68" y="48"/>
                  </a:lnTo>
                  <a:lnTo>
                    <a:pt x="68" y="48"/>
                  </a:lnTo>
                  <a:lnTo>
                    <a:pt x="68" y="48"/>
                  </a:lnTo>
                  <a:lnTo>
                    <a:pt x="63" y="43"/>
                  </a:lnTo>
                  <a:lnTo>
                    <a:pt x="63" y="38"/>
                  </a:lnTo>
                  <a:lnTo>
                    <a:pt x="63" y="38"/>
                  </a:lnTo>
                  <a:lnTo>
                    <a:pt x="63" y="34"/>
                  </a:lnTo>
                  <a:lnTo>
                    <a:pt x="63" y="34"/>
                  </a:lnTo>
                  <a:lnTo>
                    <a:pt x="68" y="29"/>
                  </a:lnTo>
                  <a:lnTo>
                    <a:pt x="68" y="29"/>
                  </a:lnTo>
                  <a:lnTo>
                    <a:pt x="68" y="24"/>
                  </a:lnTo>
                  <a:lnTo>
                    <a:pt x="68" y="19"/>
                  </a:lnTo>
                  <a:lnTo>
                    <a:pt x="72" y="19"/>
                  </a:lnTo>
                  <a:lnTo>
                    <a:pt x="72" y="14"/>
                  </a:lnTo>
                  <a:lnTo>
                    <a:pt x="72" y="14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77" y="10"/>
                  </a:lnTo>
                  <a:lnTo>
                    <a:pt x="87" y="10"/>
                  </a:lnTo>
                  <a:lnTo>
                    <a:pt x="87" y="5"/>
                  </a:lnTo>
                  <a:lnTo>
                    <a:pt x="92" y="5"/>
                  </a:lnTo>
                  <a:lnTo>
                    <a:pt x="101" y="5"/>
                  </a:lnTo>
                  <a:lnTo>
                    <a:pt x="106" y="5"/>
                  </a:lnTo>
                  <a:lnTo>
                    <a:pt x="116" y="5"/>
                  </a:lnTo>
                  <a:lnTo>
                    <a:pt x="125" y="5"/>
                  </a:lnTo>
                  <a:lnTo>
                    <a:pt x="140" y="5"/>
                  </a:lnTo>
                  <a:lnTo>
                    <a:pt x="140" y="0"/>
                  </a:lnTo>
                  <a:lnTo>
                    <a:pt x="145" y="0"/>
                  </a:lnTo>
                  <a:lnTo>
                    <a:pt x="154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64" y="0"/>
                  </a:lnTo>
                  <a:lnTo>
                    <a:pt x="164" y="5"/>
                  </a:lnTo>
                  <a:lnTo>
                    <a:pt x="169" y="5"/>
                  </a:lnTo>
                  <a:lnTo>
                    <a:pt x="169" y="10"/>
                  </a:lnTo>
                  <a:close/>
                </a:path>
              </a:pathLst>
            </a:custGeom>
            <a:solidFill>
              <a:srgbClr val="000000"/>
            </a:solidFill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390" name="Freeform 6"/>
            <p:cNvSpPr>
              <a:spLocks/>
            </p:cNvSpPr>
            <p:nvPr/>
          </p:nvSpPr>
          <p:spPr bwMode="auto">
            <a:xfrm>
              <a:off x="5290" y="298"/>
              <a:ext cx="226" cy="820"/>
            </a:xfrm>
            <a:custGeom>
              <a:avLst/>
              <a:gdLst>
                <a:gd name="T0" fmla="*/ 149 w 226"/>
                <a:gd name="T1" fmla="*/ 14 h 820"/>
                <a:gd name="T2" fmla="*/ 159 w 226"/>
                <a:gd name="T3" fmla="*/ 19 h 820"/>
                <a:gd name="T4" fmla="*/ 159 w 226"/>
                <a:gd name="T5" fmla="*/ 38 h 820"/>
                <a:gd name="T6" fmla="*/ 149 w 226"/>
                <a:gd name="T7" fmla="*/ 48 h 820"/>
                <a:gd name="T8" fmla="*/ 144 w 226"/>
                <a:gd name="T9" fmla="*/ 57 h 820"/>
                <a:gd name="T10" fmla="*/ 144 w 226"/>
                <a:gd name="T11" fmla="*/ 72 h 820"/>
                <a:gd name="T12" fmla="*/ 144 w 226"/>
                <a:gd name="T13" fmla="*/ 96 h 820"/>
                <a:gd name="T14" fmla="*/ 149 w 226"/>
                <a:gd name="T15" fmla="*/ 139 h 820"/>
                <a:gd name="T16" fmla="*/ 149 w 226"/>
                <a:gd name="T17" fmla="*/ 172 h 820"/>
                <a:gd name="T18" fmla="*/ 154 w 226"/>
                <a:gd name="T19" fmla="*/ 192 h 820"/>
                <a:gd name="T20" fmla="*/ 164 w 226"/>
                <a:gd name="T21" fmla="*/ 211 h 820"/>
                <a:gd name="T22" fmla="*/ 183 w 226"/>
                <a:gd name="T23" fmla="*/ 230 h 820"/>
                <a:gd name="T24" fmla="*/ 193 w 226"/>
                <a:gd name="T25" fmla="*/ 249 h 820"/>
                <a:gd name="T26" fmla="*/ 202 w 226"/>
                <a:gd name="T27" fmla="*/ 273 h 820"/>
                <a:gd name="T28" fmla="*/ 217 w 226"/>
                <a:gd name="T29" fmla="*/ 336 h 820"/>
                <a:gd name="T30" fmla="*/ 226 w 226"/>
                <a:gd name="T31" fmla="*/ 388 h 820"/>
                <a:gd name="T32" fmla="*/ 226 w 226"/>
                <a:gd name="T33" fmla="*/ 446 h 820"/>
                <a:gd name="T34" fmla="*/ 207 w 226"/>
                <a:gd name="T35" fmla="*/ 748 h 820"/>
                <a:gd name="T36" fmla="*/ 212 w 226"/>
                <a:gd name="T37" fmla="*/ 777 h 820"/>
                <a:gd name="T38" fmla="*/ 207 w 226"/>
                <a:gd name="T39" fmla="*/ 796 h 820"/>
                <a:gd name="T40" fmla="*/ 207 w 226"/>
                <a:gd name="T41" fmla="*/ 806 h 820"/>
                <a:gd name="T42" fmla="*/ 202 w 226"/>
                <a:gd name="T43" fmla="*/ 811 h 820"/>
                <a:gd name="T44" fmla="*/ 168 w 226"/>
                <a:gd name="T45" fmla="*/ 820 h 820"/>
                <a:gd name="T46" fmla="*/ 130 w 226"/>
                <a:gd name="T47" fmla="*/ 820 h 820"/>
                <a:gd name="T48" fmla="*/ 82 w 226"/>
                <a:gd name="T49" fmla="*/ 820 h 820"/>
                <a:gd name="T50" fmla="*/ 38 w 226"/>
                <a:gd name="T51" fmla="*/ 816 h 820"/>
                <a:gd name="T52" fmla="*/ 19 w 226"/>
                <a:gd name="T53" fmla="*/ 806 h 820"/>
                <a:gd name="T54" fmla="*/ 9 w 226"/>
                <a:gd name="T55" fmla="*/ 796 h 820"/>
                <a:gd name="T56" fmla="*/ 4 w 226"/>
                <a:gd name="T57" fmla="*/ 777 h 820"/>
                <a:gd name="T58" fmla="*/ 0 w 226"/>
                <a:gd name="T59" fmla="*/ 715 h 820"/>
                <a:gd name="T60" fmla="*/ 0 w 226"/>
                <a:gd name="T61" fmla="*/ 619 h 820"/>
                <a:gd name="T62" fmla="*/ 0 w 226"/>
                <a:gd name="T63" fmla="*/ 436 h 820"/>
                <a:gd name="T64" fmla="*/ 0 w 226"/>
                <a:gd name="T65" fmla="*/ 369 h 820"/>
                <a:gd name="T66" fmla="*/ 0 w 226"/>
                <a:gd name="T67" fmla="*/ 331 h 820"/>
                <a:gd name="T68" fmla="*/ 4 w 226"/>
                <a:gd name="T69" fmla="*/ 302 h 820"/>
                <a:gd name="T70" fmla="*/ 14 w 226"/>
                <a:gd name="T71" fmla="*/ 273 h 820"/>
                <a:gd name="T72" fmla="*/ 48 w 226"/>
                <a:gd name="T73" fmla="*/ 230 h 820"/>
                <a:gd name="T74" fmla="*/ 67 w 226"/>
                <a:gd name="T75" fmla="*/ 211 h 820"/>
                <a:gd name="T76" fmla="*/ 77 w 226"/>
                <a:gd name="T77" fmla="*/ 192 h 820"/>
                <a:gd name="T78" fmla="*/ 82 w 226"/>
                <a:gd name="T79" fmla="*/ 172 h 820"/>
                <a:gd name="T80" fmla="*/ 86 w 226"/>
                <a:gd name="T81" fmla="*/ 115 h 820"/>
                <a:gd name="T82" fmla="*/ 86 w 226"/>
                <a:gd name="T83" fmla="*/ 86 h 820"/>
                <a:gd name="T84" fmla="*/ 82 w 226"/>
                <a:gd name="T85" fmla="*/ 62 h 820"/>
                <a:gd name="T86" fmla="*/ 82 w 226"/>
                <a:gd name="T87" fmla="*/ 57 h 820"/>
                <a:gd name="T88" fmla="*/ 67 w 226"/>
                <a:gd name="T89" fmla="*/ 38 h 820"/>
                <a:gd name="T90" fmla="*/ 62 w 226"/>
                <a:gd name="T91" fmla="*/ 33 h 820"/>
                <a:gd name="T92" fmla="*/ 62 w 226"/>
                <a:gd name="T93" fmla="*/ 24 h 820"/>
                <a:gd name="T94" fmla="*/ 67 w 226"/>
                <a:gd name="T95" fmla="*/ 19 h 820"/>
                <a:gd name="T96" fmla="*/ 72 w 226"/>
                <a:gd name="T97" fmla="*/ 9 h 820"/>
                <a:gd name="T98" fmla="*/ 77 w 226"/>
                <a:gd name="T99" fmla="*/ 4 h 820"/>
                <a:gd name="T100" fmla="*/ 91 w 226"/>
                <a:gd name="T101" fmla="*/ 0 h 820"/>
                <a:gd name="T102" fmla="*/ 106 w 226"/>
                <a:gd name="T103" fmla="*/ 0 h 820"/>
                <a:gd name="T104" fmla="*/ 130 w 226"/>
                <a:gd name="T105" fmla="*/ 0 h 820"/>
                <a:gd name="T106" fmla="*/ 149 w 226"/>
                <a:gd name="T107" fmla="*/ 9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6" h="820">
                  <a:moveTo>
                    <a:pt x="149" y="9"/>
                  </a:moveTo>
                  <a:lnTo>
                    <a:pt x="149" y="9"/>
                  </a:lnTo>
                  <a:lnTo>
                    <a:pt x="149" y="9"/>
                  </a:lnTo>
                  <a:lnTo>
                    <a:pt x="149" y="14"/>
                  </a:lnTo>
                  <a:lnTo>
                    <a:pt x="154" y="14"/>
                  </a:lnTo>
                  <a:lnTo>
                    <a:pt x="154" y="19"/>
                  </a:lnTo>
                  <a:lnTo>
                    <a:pt x="154" y="19"/>
                  </a:lnTo>
                  <a:lnTo>
                    <a:pt x="159" y="19"/>
                  </a:lnTo>
                  <a:lnTo>
                    <a:pt x="159" y="19"/>
                  </a:lnTo>
                  <a:lnTo>
                    <a:pt x="159" y="24"/>
                  </a:lnTo>
                  <a:lnTo>
                    <a:pt x="159" y="28"/>
                  </a:lnTo>
                  <a:lnTo>
                    <a:pt x="159" y="38"/>
                  </a:lnTo>
                  <a:lnTo>
                    <a:pt x="159" y="38"/>
                  </a:lnTo>
                  <a:lnTo>
                    <a:pt x="159" y="38"/>
                  </a:lnTo>
                  <a:lnTo>
                    <a:pt x="154" y="43"/>
                  </a:lnTo>
                  <a:lnTo>
                    <a:pt x="149" y="48"/>
                  </a:lnTo>
                  <a:lnTo>
                    <a:pt x="149" y="48"/>
                  </a:lnTo>
                  <a:lnTo>
                    <a:pt x="149" y="52"/>
                  </a:lnTo>
                  <a:lnTo>
                    <a:pt x="144" y="57"/>
                  </a:lnTo>
                  <a:lnTo>
                    <a:pt x="144" y="57"/>
                  </a:lnTo>
                  <a:lnTo>
                    <a:pt x="144" y="62"/>
                  </a:lnTo>
                  <a:lnTo>
                    <a:pt x="144" y="67"/>
                  </a:lnTo>
                  <a:lnTo>
                    <a:pt x="144" y="67"/>
                  </a:lnTo>
                  <a:lnTo>
                    <a:pt x="144" y="72"/>
                  </a:lnTo>
                  <a:lnTo>
                    <a:pt x="144" y="76"/>
                  </a:lnTo>
                  <a:lnTo>
                    <a:pt x="144" y="81"/>
                  </a:lnTo>
                  <a:lnTo>
                    <a:pt x="144" y="91"/>
                  </a:lnTo>
                  <a:lnTo>
                    <a:pt x="144" y="96"/>
                  </a:lnTo>
                  <a:lnTo>
                    <a:pt x="144" y="96"/>
                  </a:lnTo>
                  <a:lnTo>
                    <a:pt x="149" y="115"/>
                  </a:lnTo>
                  <a:lnTo>
                    <a:pt x="149" y="134"/>
                  </a:lnTo>
                  <a:lnTo>
                    <a:pt x="149" y="139"/>
                  </a:lnTo>
                  <a:lnTo>
                    <a:pt x="149" y="148"/>
                  </a:lnTo>
                  <a:lnTo>
                    <a:pt x="149" y="153"/>
                  </a:lnTo>
                  <a:lnTo>
                    <a:pt x="149" y="163"/>
                  </a:lnTo>
                  <a:lnTo>
                    <a:pt x="149" y="172"/>
                  </a:lnTo>
                  <a:lnTo>
                    <a:pt x="149" y="177"/>
                  </a:lnTo>
                  <a:lnTo>
                    <a:pt x="149" y="187"/>
                  </a:lnTo>
                  <a:lnTo>
                    <a:pt x="154" y="192"/>
                  </a:lnTo>
                  <a:lnTo>
                    <a:pt x="154" y="192"/>
                  </a:lnTo>
                  <a:lnTo>
                    <a:pt x="159" y="201"/>
                  </a:lnTo>
                  <a:lnTo>
                    <a:pt x="159" y="206"/>
                  </a:lnTo>
                  <a:lnTo>
                    <a:pt x="164" y="211"/>
                  </a:lnTo>
                  <a:lnTo>
                    <a:pt x="164" y="211"/>
                  </a:lnTo>
                  <a:lnTo>
                    <a:pt x="168" y="216"/>
                  </a:lnTo>
                  <a:lnTo>
                    <a:pt x="168" y="220"/>
                  </a:lnTo>
                  <a:lnTo>
                    <a:pt x="178" y="230"/>
                  </a:lnTo>
                  <a:lnTo>
                    <a:pt x="183" y="230"/>
                  </a:lnTo>
                  <a:lnTo>
                    <a:pt x="188" y="240"/>
                  </a:lnTo>
                  <a:lnTo>
                    <a:pt x="188" y="249"/>
                  </a:lnTo>
                  <a:lnTo>
                    <a:pt x="193" y="249"/>
                  </a:lnTo>
                  <a:lnTo>
                    <a:pt x="193" y="249"/>
                  </a:lnTo>
                  <a:lnTo>
                    <a:pt x="197" y="254"/>
                  </a:lnTo>
                  <a:lnTo>
                    <a:pt x="197" y="259"/>
                  </a:lnTo>
                  <a:lnTo>
                    <a:pt x="202" y="268"/>
                  </a:lnTo>
                  <a:lnTo>
                    <a:pt x="202" y="273"/>
                  </a:lnTo>
                  <a:lnTo>
                    <a:pt x="207" y="283"/>
                  </a:lnTo>
                  <a:lnTo>
                    <a:pt x="207" y="288"/>
                  </a:lnTo>
                  <a:lnTo>
                    <a:pt x="212" y="307"/>
                  </a:lnTo>
                  <a:lnTo>
                    <a:pt x="217" y="336"/>
                  </a:lnTo>
                  <a:lnTo>
                    <a:pt x="222" y="350"/>
                  </a:lnTo>
                  <a:lnTo>
                    <a:pt x="222" y="364"/>
                  </a:lnTo>
                  <a:lnTo>
                    <a:pt x="226" y="369"/>
                  </a:lnTo>
                  <a:lnTo>
                    <a:pt x="226" y="388"/>
                  </a:lnTo>
                  <a:lnTo>
                    <a:pt x="226" y="398"/>
                  </a:lnTo>
                  <a:lnTo>
                    <a:pt x="226" y="408"/>
                  </a:lnTo>
                  <a:lnTo>
                    <a:pt x="226" y="427"/>
                  </a:lnTo>
                  <a:lnTo>
                    <a:pt x="226" y="446"/>
                  </a:lnTo>
                  <a:lnTo>
                    <a:pt x="226" y="456"/>
                  </a:lnTo>
                  <a:lnTo>
                    <a:pt x="226" y="460"/>
                  </a:lnTo>
                  <a:lnTo>
                    <a:pt x="226" y="480"/>
                  </a:lnTo>
                  <a:lnTo>
                    <a:pt x="207" y="748"/>
                  </a:lnTo>
                  <a:lnTo>
                    <a:pt x="207" y="753"/>
                  </a:lnTo>
                  <a:lnTo>
                    <a:pt x="207" y="758"/>
                  </a:lnTo>
                  <a:lnTo>
                    <a:pt x="207" y="768"/>
                  </a:lnTo>
                  <a:lnTo>
                    <a:pt x="212" y="777"/>
                  </a:lnTo>
                  <a:lnTo>
                    <a:pt x="212" y="782"/>
                  </a:lnTo>
                  <a:lnTo>
                    <a:pt x="212" y="787"/>
                  </a:lnTo>
                  <a:lnTo>
                    <a:pt x="207" y="792"/>
                  </a:lnTo>
                  <a:lnTo>
                    <a:pt x="207" y="796"/>
                  </a:lnTo>
                  <a:lnTo>
                    <a:pt x="207" y="801"/>
                  </a:lnTo>
                  <a:lnTo>
                    <a:pt x="207" y="801"/>
                  </a:lnTo>
                  <a:lnTo>
                    <a:pt x="207" y="801"/>
                  </a:lnTo>
                  <a:lnTo>
                    <a:pt x="207" y="806"/>
                  </a:lnTo>
                  <a:lnTo>
                    <a:pt x="207" y="806"/>
                  </a:lnTo>
                  <a:lnTo>
                    <a:pt x="202" y="806"/>
                  </a:lnTo>
                  <a:lnTo>
                    <a:pt x="202" y="811"/>
                  </a:lnTo>
                  <a:lnTo>
                    <a:pt x="202" y="811"/>
                  </a:lnTo>
                  <a:lnTo>
                    <a:pt x="197" y="816"/>
                  </a:lnTo>
                  <a:lnTo>
                    <a:pt x="193" y="816"/>
                  </a:lnTo>
                  <a:lnTo>
                    <a:pt x="183" y="820"/>
                  </a:lnTo>
                  <a:lnTo>
                    <a:pt x="168" y="820"/>
                  </a:lnTo>
                  <a:lnTo>
                    <a:pt x="164" y="820"/>
                  </a:lnTo>
                  <a:lnTo>
                    <a:pt x="149" y="820"/>
                  </a:lnTo>
                  <a:lnTo>
                    <a:pt x="140" y="820"/>
                  </a:lnTo>
                  <a:lnTo>
                    <a:pt x="130" y="820"/>
                  </a:lnTo>
                  <a:lnTo>
                    <a:pt x="115" y="820"/>
                  </a:lnTo>
                  <a:lnTo>
                    <a:pt x="106" y="820"/>
                  </a:lnTo>
                  <a:lnTo>
                    <a:pt x="96" y="820"/>
                  </a:lnTo>
                  <a:lnTo>
                    <a:pt x="82" y="820"/>
                  </a:lnTo>
                  <a:lnTo>
                    <a:pt x="77" y="820"/>
                  </a:lnTo>
                  <a:lnTo>
                    <a:pt x="62" y="820"/>
                  </a:lnTo>
                  <a:lnTo>
                    <a:pt x="53" y="820"/>
                  </a:lnTo>
                  <a:lnTo>
                    <a:pt x="38" y="816"/>
                  </a:lnTo>
                  <a:lnTo>
                    <a:pt x="33" y="816"/>
                  </a:lnTo>
                  <a:lnTo>
                    <a:pt x="19" y="816"/>
                  </a:lnTo>
                  <a:lnTo>
                    <a:pt x="19" y="811"/>
                  </a:lnTo>
                  <a:lnTo>
                    <a:pt x="19" y="806"/>
                  </a:lnTo>
                  <a:lnTo>
                    <a:pt x="14" y="801"/>
                  </a:lnTo>
                  <a:lnTo>
                    <a:pt x="14" y="801"/>
                  </a:lnTo>
                  <a:lnTo>
                    <a:pt x="9" y="801"/>
                  </a:lnTo>
                  <a:lnTo>
                    <a:pt x="9" y="796"/>
                  </a:lnTo>
                  <a:lnTo>
                    <a:pt x="4" y="792"/>
                  </a:lnTo>
                  <a:lnTo>
                    <a:pt x="4" y="787"/>
                  </a:lnTo>
                  <a:lnTo>
                    <a:pt x="4" y="782"/>
                  </a:lnTo>
                  <a:lnTo>
                    <a:pt x="4" y="777"/>
                  </a:lnTo>
                  <a:lnTo>
                    <a:pt x="0" y="768"/>
                  </a:lnTo>
                  <a:lnTo>
                    <a:pt x="0" y="763"/>
                  </a:lnTo>
                  <a:lnTo>
                    <a:pt x="0" y="739"/>
                  </a:lnTo>
                  <a:lnTo>
                    <a:pt x="0" y="715"/>
                  </a:lnTo>
                  <a:lnTo>
                    <a:pt x="0" y="686"/>
                  </a:lnTo>
                  <a:lnTo>
                    <a:pt x="0" y="667"/>
                  </a:lnTo>
                  <a:lnTo>
                    <a:pt x="0" y="643"/>
                  </a:lnTo>
                  <a:lnTo>
                    <a:pt x="0" y="619"/>
                  </a:lnTo>
                  <a:lnTo>
                    <a:pt x="0" y="571"/>
                  </a:lnTo>
                  <a:lnTo>
                    <a:pt x="0" y="528"/>
                  </a:lnTo>
                  <a:lnTo>
                    <a:pt x="0" y="480"/>
                  </a:lnTo>
                  <a:lnTo>
                    <a:pt x="0" y="436"/>
                  </a:lnTo>
                  <a:lnTo>
                    <a:pt x="0" y="408"/>
                  </a:lnTo>
                  <a:lnTo>
                    <a:pt x="0" y="384"/>
                  </a:lnTo>
                  <a:lnTo>
                    <a:pt x="0" y="379"/>
                  </a:lnTo>
                  <a:lnTo>
                    <a:pt x="0" y="369"/>
                  </a:lnTo>
                  <a:lnTo>
                    <a:pt x="0" y="355"/>
                  </a:lnTo>
                  <a:lnTo>
                    <a:pt x="0" y="345"/>
                  </a:lnTo>
                  <a:lnTo>
                    <a:pt x="0" y="340"/>
                  </a:lnTo>
                  <a:lnTo>
                    <a:pt x="0" y="331"/>
                  </a:lnTo>
                  <a:lnTo>
                    <a:pt x="0" y="326"/>
                  </a:lnTo>
                  <a:lnTo>
                    <a:pt x="0" y="316"/>
                  </a:lnTo>
                  <a:lnTo>
                    <a:pt x="0" y="307"/>
                  </a:lnTo>
                  <a:lnTo>
                    <a:pt x="4" y="302"/>
                  </a:lnTo>
                  <a:lnTo>
                    <a:pt x="4" y="292"/>
                  </a:lnTo>
                  <a:lnTo>
                    <a:pt x="9" y="288"/>
                  </a:lnTo>
                  <a:lnTo>
                    <a:pt x="14" y="283"/>
                  </a:lnTo>
                  <a:lnTo>
                    <a:pt x="14" y="273"/>
                  </a:lnTo>
                  <a:lnTo>
                    <a:pt x="19" y="268"/>
                  </a:lnTo>
                  <a:lnTo>
                    <a:pt x="29" y="254"/>
                  </a:lnTo>
                  <a:lnTo>
                    <a:pt x="38" y="244"/>
                  </a:lnTo>
                  <a:lnTo>
                    <a:pt x="48" y="230"/>
                  </a:lnTo>
                  <a:lnTo>
                    <a:pt x="58" y="230"/>
                  </a:lnTo>
                  <a:lnTo>
                    <a:pt x="58" y="220"/>
                  </a:lnTo>
                  <a:lnTo>
                    <a:pt x="62" y="211"/>
                  </a:lnTo>
                  <a:lnTo>
                    <a:pt x="67" y="211"/>
                  </a:lnTo>
                  <a:lnTo>
                    <a:pt x="67" y="211"/>
                  </a:lnTo>
                  <a:lnTo>
                    <a:pt x="72" y="201"/>
                  </a:lnTo>
                  <a:lnTo>
                    <a:pt x="77" y="192"/>
                  </a:lnTo>
                  <a:lnTo>
                    <a:pt x="77" y="192"/>
                  </a:lnTo>
                  <a:lnTo>
                    <a:pt x="77" y="187"/>
                  </a:lnTo>
                  <a:lnTo>
                    <a:pt x="77" y="182"/>
                  </a:lnTo>
                  <a:lnTo>
                    <a:pt x="82" y="172"/>
                  </a:lnTo>
                  <a:lnTo>
                    <a:pt x="82" y="172"/>
                  </a:lnTo>
                  <a:lnTo>
                    <a:pt x="82" y="168"/>
                  </a:lnTo>
                  <a:lnTo>
                    <a:pt x="82" y="139"/>
                  </a:lnTo>
                  <a:lnTo>
                    <a:pt x="86" y="129"/>
                  </a:lnTo>
                  <a:lnTo>
                    <a:pt x="86" y="115"/>
                  </a:lnTo>
                  <a:lnTo>
                    <a:pt x="86" y="100"/>
                  </a:lnTo>
                  <a:lnTo>
                    <a:pt x="86" y="96"/>
                  </a:lnTo>
                  <a:lnTo>
                    <a:pt x="86" y="91"/>
                  </a:lnTo>
                  <a:lnTo>
                    <a:pt x="86" y="86"/>
                  </a:lnTo>
                  <a:lnTo>
                    <a:pt x="86" y="76"/>
                  </a:lnTo>
                  <a:lnTo>
                    <a:pt x="86" y="72"/>
                  </a:lnTo>
                  <a:lnTo>
                    <a:pt x="82" y="67"/>
                  </a:lnTo>
                  <a:lnTo>
                    <a:pt x="82" y="62"/>
                  </a:lnTo>
                  <a:lnTo>
                    <a:pt x="82" y="62"/>
                  </a:lnTo>
                  <a:lnTo>
                    <a:pt x="82" y="57"/>
                  </a:lnTo>
                  <a:lnTo>
                    <a:pt x="82" y="57"/>
                  </a:lnTo>
                  <a:lnTo>
                    <a:pt x="82" y="57"/>
                  </a:lnTo>
                  <a:lnTo>
                    <a:pt x="77" y="52"/>
                  </a:lnTo>
                  <a:lnTo>
                    <a:pt x="77" y="48"/>
                  </a:lnTo>
                  <a:lnTo>
                    <a:pt x="77" y="48"/>
                  </a:lnTo>
                  <a:lnTo>
                    <a:pt x="67" y="38"/>
                  </a:lnTo>
                  <a:lnTo>
                    <a:pt x="67" y="38"/>
                  </a:lnTo>
                  <a:lnTo>
                    <a:pt x="62" y="33"/>
                  </a:lnTo>
                  <a:lnTo>
                    <a:pt x="62" y="33"/>
                  </a:lnTo>
                  <a:lnTo>
                    <a:pt x="62" y="33"/>
                  </a:lnTo>
                  <a:lnTo>
                    <a:pt x="62" y="28"/>
                  </a:lnTo>
                  <a:lnTo>
                    <a:pt x="62" y="24"/>
                  </a:lnTo>
                  <a:lnTo>
                    <a:pt x="62" y="24"/>
                  </a:lnTo>
                  <a:lnTo>
                    <a:pt x="62" y="24"/>
                  </a:lnTo>
                  <a:lnTo>
                    <a:pt x="62" y="19"/>
                  </a:lnTo>
                  <a:lnTo>
                    <a:pt x="62" y="19"/>
                  </a:lnTo>
                  <a:lnTo>
                    <a:pt x="67" y="19"/>
                  </a:lnTo>
                  <a:lnTo>
                    <a:pt x="67" y="19"/>
                  </a:lnTo>
                  <a:lnTo>
                    <a:pt x="72" y="14"/>
                  </a:lnTo>
                  <a:lnTo>
                    <a:pt x="72" y="14"/>
                  </a:lnTo>
                  <a:lnTo>
                    <a:pt x="72" y="9"/>
                  </a:lnTo>
                  <a:lnTo>
                    <a:pt x="72" y="9"/>
                  </a:lnTo>
                  <a:lnTo>
                    <a:pt x="72" y="4"/>
                  </a:lnTo>
                  <a:lnTo>
                    <a:pt x="72" y="4"/>
                  </a:lnTo>
                  <a:lnTo>
                    <a:pt x="77" y="4"/>
                  </a:lnTo>
                  <a:lnTo>
                    <a:pt x="77" y="4"/>
                  </a:lnTo>
                  <a:lnTo>
                    <a:pt x="77" y="4"/>
                  </a:lnTo>
                  <a:lnTo>
                    <a:pt x="82" y="4"/>
                  </a:lnTo>
                  <a:lnTo>
                    <a:pt x="86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106" y="0"/>
                  </a:lnTo>
                  <a:lnTo>
                    <a:pt x="111" y="0"/>
                  </a:lnTo>
                  <a:lnTo>
                    <a:pt x="115" y="0"/>
                  </a:lnTo>
                  <a:lnTo>
                    <a:pt x="125" y="0"/>
                  </a:lnTo>
                  <a:lnTo>
                    <a:pt x="130" y="0"/>
                  </a:lnTo>
                  <a:lnTo>
                    <a:pt x="140" y="0"/>
                  </a:lnTo>
                  <a:lnTo>
                    <a:pt x="144" y="0"/>
                  </a:lnTo>
                  <a:lnTo>
                    <a:pt x="144" y="0"/>
                  </a:lnTo>
                  <a:lnTo>
                    <a:pt x="149" y="9"/>
                  </a:lnTo>
                  <a:close/>
                </a:path>
              </a:pathLst>
            </a:custGeom>
            <a:solidFill>
              <a:srgbClr val="FEFEFE"/>
            </a:solidFill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16391" name="Group 7"/>
          <p:cNvGrpSpPr>
            <a:grpSpLocks/>
          </p:cNvGrpSpPr>
          <p:nvPr/>
        </p:nvGrpSpPr>
        <p:grpSpPr bwMode="auto">
          <a:xfrm rot="22061913">
            <a:off x="8018463" y="903288"/>
            <a:ext cx="328612" cy="925512"/>
            <a:chOff x="4478" y="475"/>
            <a:chExt cx="331" cy="902"/>
          </a:xfrm>
        </p:grpSpPr>
        <p:sp>
          <p:nvSpPr>
            <p:cNvPr id="16392" name="Freeform 8"/>
            <p:cNvSpPr>
              <a:spLocks/>
            </p:cNvSpPr>
            <p:nvPr/>
          </p:nvSpPr>
          <p:spPr bwMode="auto">
            <a:xfrm>
              <a:off x="4478" y="653"/>
              <a:ext cx="312" cy="666"/>
            </a:xfrm>
            <a:custGeom>
              <a:avLst/>
              <a:gdLst>
                <a:gd name="T0" fmla="*/ 34 w 312"/>
                <a:gd name="T1" fmla="*/ 666 h 666"/>
                <a:gd name="T2" fmla="*/ 312 w 312"/>
                <a:gd name="T3" fmla="*/ 633 h 666"/>
                <a:gd name="T4" fmla="*/ 211 w 312"/>
                <a:gd name="T5" fmla="*/ 0 h 666"/>
                <a:gd name="T6" fmla="*/ 0 w 312"/>
                <a:gd name="T7" fmla="*/ 24 h 666"/>
                <a:gd name="T8" fmla="*/ 34 w 312"/>
                <a:gd name="T9" fmla="*/ 666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666">
                  <a:moveTo>
                    <a:pt x="34" y="666"/>
                  </a:moveTo>
                  <a:lnTo>
                    <a:pt x="312" y="633"/>
                  </a:lnTo>
                  <a:lnTo>
                    <a:pt x="211" y="0"/>
                  </a:lnTo>
                  <a:lnTo>
                    <a:pt x="0" y="24"/>
                  </a:lnTo>
                  <a:lnTo>
                    <a:pt x="34" y="666"/>
                  </a:lnTo>
                  <a:close/>
                </a:path>
              </a:pathLst>
            </a:custGeom>
            <a:solidFill>
              <a:srgbClr val="FFFF7F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393" name="Freeform 9"/>
            <p:cNvSpPr>
              <a:spLocks/>
            </p:cNvSpPr>
            <p:nvPr/>
          </p:nvSpPr>
          <p:spPr bwMode="auto">
            <a:xfrm>
              <a:off x="4512" y="1286"/>
              <a:ext cx="282" cy="38"/>
            </a:xfrm>
            <a:custGeom>
              <a:avLst/>
              <a:gdLst>
                <a:gd name="T0" fmla="*/ 273 w 282"/>
                <a:gd name="T1" fmla="*/ 4 h 38"/>
                <a:gd name="T2" fmla="*/ 278 w 282"/>
                <a:gd name="T3" fmla="*/ 0 h 38"/>
                <a:gd name="T4" fmla="*/ 0 w 282"/>
                <a:gd name="T5" fmla="*/ 28 h 38"/>
                <a:gd name="T6" fmla="*/ 0 w 282"/>
                <a:gd name="T7" fmla="*/ 38 h 38"/>
                <a:gd name="T8" fmla="*/ 278 w 282"/>
                <a:gd name="T9" fmla="*/ 4 h 38"/>
                <a:gd name="T10" fmla="*/ 282 w 282"/>
                <a:gd name="T11" fmla="*/ 0 h 38"/>
                <a:gd name="T12" fmla="*/ 278 w 282"/>
                <a:gd name="T13" fmla="*/ 4 h 38"/>
                <a:gd name="T14" fmla="*/ 282 w 282"/>
                <a:gd name="T15" fmla="*/ 4 h 38"/>
                <a:gd name="T16" fmla="*/ 282 w 282"/>
                <a:gd name="T17" fmla="*/ 0 h 38"/>
                <a:gd name="T18" fmla="*/ 273 w 282"/>
                <a:gd name="T19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2" h="38">
                  <a:moveTo>
                    <a:pt x="273" y="4"/>
                  </a:moveTo>
                  <a:lnTo>
                    <a:pt x="278" y="0"/>
                  </a:lnTo>
                  <a:lnTo>
                    <a:pt x="0" y="28"/>
                  </a:lnTo>
                  <a:lnTo>
                    <a:pt x="0" y="38"/>
                  </a:lnTo>
                  <a:lnTo>
                    <a:pt x="278" y="4"/>
                  </a:lnTo>
                  <a:lnTo>
                    <a:pt x="282" y="0"/>
                  </a:lnTo>
                  <a:lnTo>
                    <a:pt x="278" y="4"/>
                  </a:lnTo>
                  <a:lnTo>
                    <a:pt x="282" y="4"/>
                  </a:lnTo>
                  <a:lnTo>
                    <a:pt x="282" y="0"/>
                  </a:lnTo>
                  <a:lnTo>
                    <a:pt x="273" y="4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394" name="Freeform 10"/>
            <p:cNvSpPr>
              <a:spLocks/>
            </p:cNvSpPr>
            <p:nvPr/>
          </p:nvSpPr>
          <p:spPr bwMode="auto">
            <a:xfrm>
              <a:off x="4684" y="648"/>
              <a:ext cx="110" cy="642"/>
            </a:xfrm>
            <a:custGeom>
              <a:avLst/>
              <a:gdLst>
                <a:gd name="T0" fmla="*/ 5 w 110"/>
                <a:gd name="T1" fmla="*/ 9 h 642"/>
                <a:gd name="T2" fmla="*/ 0 w 110"/>
                <a:gd name="T3" fmla="*/ 5 h 642"/>
                <a:gd name="T4" fmla="*/ 101 w 110"/>
                <a:gd name="T5" fmla="*/ 642 h 642"/>
                <a:gd name="T6" fmla="*/ 110 w 110"/>
                <a:gd name="T7" fmla="*/ 638 h 642"/>
                <a:gd name="T8" fmla="*/ 10 w 110"/>
                <a:gd name="T9" fmla="*/ 5 h 642"/>
                <a:gd name="T10" fmla="*/ 5 w 110"/>
                <a:gd name="T11" fmla="*/ 5 h 642"/>
                <a:gd name="T12" fmla="*/ 10 w 110"/>
                <a:gd name="T13" fmla="*/ 5 h 642"/>
                <a:gd name="T14" fmla="*/ 10 w 110"/>
                <a:gd name="T15" fmla="*/ 0 h 642"/>
                <a:gd name="T16" fmla="*/ 5 w 110"/>
                <a:gd name="T17" fmla="*/ 5 h 642"/>
                <a:gd name="T18" fmla="*/ 5 w 110"/>
                <a:gd name="T19" fmla="*/ 9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642">
                  <a:moveTo>
                    <a:pt x="5" y="9"/>
                  </a:moveTo>
                  <a:lnTo>
                    <a:pt x="0" y="5"/>
                  </a:lnTo>
                  <a:lnTo>
                    <a:pt x="101" y="642"/>
                  </a:lnTo>
                  <a:lnTo>
                    <a:pt x="110" y="638"/>
                  </a:lnTo>
                  <a:lnTo>
                    <a:pt x="10" y="5"/>
                  </a:lnTo>
                  <a:lnTo>
                    <a:pt x="5" y="5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5" y="5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395" name="Freeform 11"/>
            <p:cNvSpPr>
              <a:spLocks/>
            </p:cNvSpPr>
            <p:nvPr/>
          </p:nvSpPr>
          <p:spPr bwMode="auto">
            <a:xfrm>
              <a:off x="4478" y="653"/>
              <a:ext cx="211" cy="28"/>
            </a:xfrm>
            <a:custGeom>
              <a:avLst/>
              <a:gdLst>
                <a:gd name="T0" fmla="*/ 5 w 211"/>
                <a:gd name="T1" fmla="*/ 24 h 28"/>
                <a:gd name="T2" fmla="*/ 0 w 211"/>
                <a:gd name="T3" fmla="*/ 28 h 28"/>
                <a:gd name="T4" fmla="*/ 211 w 211"/>
                <a:gd name="T5" fmla="*/ 4 h 28"/>
                <a:gd name="T6" fmla="*/ 211 w 211"/>
                <a:gd name="T7" fmla="*/ 0 h 28"/>
                <a:gd name="T8" fmla="*/ 0 w 211"/>
                <a:gd name="T9" fmla="*/ 19 h 28"/>
                <a:gd name="T10" fmla="*/ 0 w 211"/>
                <a:gd name="T11" fmla="*/ 24 h 28"/>
                <a:gd name="T12" fmla="*/ 0 w 211"/>
                <a:gd name="T13" fmla="*/ 19 h 28"/>
                <a:gd name="T14" fmla="*/ 0 w 211"/>
                <a:gd name="T15" fmla="*/ 19 h 28"/>
                <a:gd name="T16" fmla="*/ 0 w 211"/>
                <a:gd name="T17" fmla="*/ 24 h 28"/>
                <a:gd name="T18" fmla="*/ 5 w 211"/>
                <a:gd name="T1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1" h="28">
                  <a:moveTo>
                    <a:pt x="5" y="24"/>
                  </a:moveTo>
                  <a:lnTo>
                    <a:pt x="0" y="28"/>
                  </a:lnTo>
                  <a:lnTo>
                    <a:pt x="211" y="4"/>
                  </a:lnTo>
                  <a:lnTo>
                    <a:pt x="211" y="0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5" y="24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396" name="Freeform 12"/>
            <p:cNvSpPr>
              <a:spLocks/>
            </p:cNvSpPr>
            <p:nvPr/>
          </p:nvSpPr>
          <p:spPr bwMode="auto">
            <a:xfrm>
              <a:off x="4478" y="677"/>
              <a:ext cx="39" cy="647"/>
            </a:xfrm>
            <a:custGeom>
              <a:avLst/>
              <a:gdLst>
                <a:gd name="T0" fmla="*/ 34 w 39"/>
                <a:gd name="T1" fmla="*/ 637 h 647"/>
                <a:gd name="T2" fmla="*/ 39 w 39"/>
                <a:gd name="T3" fmla="*/ 642 h 647"/>
                <a:gd name="T4" fmla="*/ 5 w 39"/>
                <a:gd name="T5" fmla="*/ 0 h 647"/>
                <a:gd name="T6" fmla="*/ 0 w 39"/>
                <a:gd name="T7" fmla="*/ 0 h 647"/>
                <a:gd name="T8" fmla="*/ 34 w 39"/>
                <a:gd name="T9" fmla="*/ 642 h 647"/>
                <a:gd name="T10" fmla="*/ 34 w 39"/>
                <a:gd name="T11" fmla="*/ 647 h 647"/>
                <a:gd name="T12" fmla="*/ 34 w 39"/>
                <a:gd name="T13" fmla="*/ 642 h 647"/>
                <a:gd name="T14" fmla="*/ 34 w 39"/>
                <a:gd name="T15" fmla="*/ 647 h 647"/>
                <a:gd name="T16" fmla="*/ 34 w 39"/>
                <a:gd name="T17" fmla="*/ 647 h 647"/>
                <a:gd name="T18" fmla="*/ 34 w 39"/>
                <a:gd name="T19" fmla="*/ 637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647">
                  <a:moveTo>
                    <a:pt x="34" y="637"/>
                  </a:moveTo>
                  <a:lnTo>
                    <a:pt x="39" y="642"/>
                  </a:lnTo>
                  <a:lnTo>
                    <a:pt x="5" y="0"/>
                  </a:lnTo>
                  <a:lnTo>
                    <a:pt x="0" y="0"/>
                  </a:lnTo>
                  <a:lnTo>
                    <a:pt x="34" y="642"/>
                  </a:lnTo>
                  <a:lnTo>
                    <a:pt x="34" y="647"/>
                  </a:lnTo>
                  <a:lnTo>
                    <a:pt x="34" y="642"/>
                  </a:lnTo>
                  <a:lnTo>
                    <a:pt x="34" y="647"/>
                  </a:lnTo>
                  <a:lnTo>
                    <a:pt x="34" y="647"/>
                  </a:lnTo>
                  <a:lnTo>
                    <a:pt x="34" y="637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397" name="Freeform 13"/>
            <p:cNvSpPr>
              <a:spLocks/>
            </p:cNvSpPr>
            <p:nvPr/>
          </p:nvSpPr>
          <p:spPr bwMode="auto">
            <a:xfrm>
              <a:off x="4478" y="605"/>
              <a:ext cx="211" cy="105"/>
            </a:xfrm>
            <a:custGeom>
              <a:avLst/>
              <a:gdLst>
                <a:gd name="T0" fmla="*/ 0 w 211"/>
                <a:gd name="T1" fmla="*/ 67 h 105"/>
                <a:gd name="T2" fmla="*/ 5 w 211"/>
                <a:gd name="T3" fmla="*/ 76 h 105"/>
                <a:gd name="T4" fmla="*/ 10 w 211"/>
                <a:gd name="T5" fmla="*/ 81 h 105"/>
                <a:gd name="T6" fmla="*/ 24 w 211"/>
                <a:gd name="T7" fmla="*/ 91 h 105"/>
                <a:gd name="T8" fmla="*/ 39 w 211"/>
                <a:gd name="T9" fmla="*/ 96 h 105"/>
                <a:gd name="T10" fmla="*/ 58 w 211"/>
                <a:gd name="T11" fmla="*/ 100 h 105"/>
                <a:gd name="T12" fmla="*/ 82 w 211"/>
                <a:gd name="T13" fmla="*/ 105 h 105"/>
                <a:gd name="T14" fmla="*/ 101 w 211"/>
                <a:gd name="T15" fmla="*/ 105 h 105"/>
                <a:gd name="T16" fmla="*/ 125 w 211"/>
                <a:gd name="T17" fmla="*/ 100 h 105"/>
                <a:gd name="T18" fmla="*/ 144 w 211"/>
                <a:gd name="T19" fmla="*/ 96 h 105"/>
                <a:gd name="T20" fmla="*/ 163 w 211"/>
                <a:gd name="T21" fmla="*/ 91 h 105"/>
                <a:gd name="T22" fmla="*/ 182 w 211"/>
                <a:gd name="T23" fmla="*/ 81 h 105"/>
                <a:gd name="T24" fmla="*/ 197 w 211"/>
                <a:gd name="T25" fmla="*/ 72 h 105"/>
                <a:gd name="T26" fmla="*/ 206 w 211"/>
                <a:gd name="T27" fmla="*/ 62 h 105"/>
                <a:gd name="T28" fmla="*/ 211 w 211"/>
                <a:gd name="T29" fmla="*/ 52 h 105"/>
                <a:gd name="T30" fmla="*/ 211 w 211"/>
                <a:gd name="T31" fmla="*/ 43 h 105"/>
                <a:gd name="T32" fmla="*/ 201 w 211"/>
                <a:gd name="T33" fmla="*/ 33 h 105"/>
                <a:gd name="T34" fmla="*/ 182 w 211"/>
                <a:gd name="T35" fmla="*/ 24 h 105"/>
                <a:gd name="T36" fmla="*/ 168 w 211"/>
                <a:gd name="T37" fmla="*/ 14 h 105"/>
                <a:gd name="T38" fmla="*/ 158 w 211"/>
                <a:gd name="T39" fmla="*/ 9 h 105"/>
                <a:gd name="T40" fmla="*/ 144 w 211"/>
                <a:gd name="T41" fmla="*/ 4 h 105"/>
                <a:gd name="T42" fmla="*/ 134 w 211"/>
                <a:gd name="T43" fmla="*/ 0 h 105"/>
                <a:gd name="T44" fmla="*/ 120 w 211"/>
                <a:gd name="T45" fmla="*/ 0 h 105"/>
                <a:gd name="T46" fmla="*/ 106 w 211"/>
                <a:gd name="T47" fmla="*/ 0 h 105"/>
                <a:gd name="T48" fmla="*/ 96 w 211"/>
                <a:gd name="T49" fmla="*/ 0 h 105"/>
                <a:gd name="T50" fmla="*/ 87 w 211"/>
                <a:gd name="T51" fmla="*/ 0 h 105"/>
                <a:gd name="T52" fmla="*/ 77 w 211"/>
                <a:gd name="T53" fmla="*/ 4 h 105"/>
                <a:gd name="T54" fmla="*/ 63 w 211"/>
                <a:gd name="T55" fmla="*/ 9 h 105"/>
                <a:gd name="T56" fmla="*/ 53 w 211"/>
                <a:gd name="T57" fmla="*/ 19 h 105"/>
                <a:gd name="T58" fmla="*/ 39 w 211"/>
                <a:gd name="T59" fmla="*/ 28 h 105"/>
                <a:gd name="T60" fmla="*/ 24 w 211"/>
                <a:gd name="T61" fmla="*/ 43 h 105"/>
                <a:gd name="T62" fmla="*/ 10 w 211"/>
                <a:gd name="T6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1" h="105">
                  <a:moveTo>
                    <a:pt x="5" y="62"/>
                  </a:moveTo>
                  <a:lnTo>
                    <a:pt x="0" y="67"/>
                  </a:lnTo>
                  <a:lnTo>
                    <a:pt x="0" y="72"/>
                  </a:lnTo>
                  <a:lnTo>
                    <a:pt x="5" y="76"/>
                  </a:lnTo>
                  <a:lnTo>
                    <a:pt x="5" y="81"/>
                  </a:lnTo>
                  <a:lnTo>
                    <a:pt x="10" y="81"/>
                  </a:lnTo>
                  <a:lnTo>
                    <a:pt x="15" y="86"/>
                  </a:lnTo>
                  <a:lnTo>
                    <a:pt x="24" y="91"/>
                  </a:lnTo>
                  <a:lnTo>
                    <a:pt x="29" y="96"/>
                  </a:lnTo>
                  <a:lnTo>
                    <a:pt x="39" y="96"/>
                  </a:lnTo>
                  <a:lnTo>
                    <a:pt x="48" y="100"/>
                  </a:lnTo>
                  <a:lnTo>
                    <a:pt x="58" y="100"/>
                  </a:lnTo>
                  <a:lnTo>
                    <a:pt x="67" y="105"/>
                  </a:lnTo>
                  <a:lnTo>
                    <a:pt x="82" y="105"/>
                  </a:lnTo>
                  <a:lnTo>
                    <a:pt x="91" y="105"/>
                  </a:lnTo>
                  <a:lnTo>
                    <a:pt x="101" y="105"/>
                  </a:lnTo>
                  <a:lnTo>
                    <a:pt x="111" y="105"/>
                  </a:lnTo>
                  <a:lnTo>
                    <a:pt x="125" y="100"/>
                  </a:lnTo>
                  <a:lnTo>
                    <a:pt x="134" y="100"/>
                  </a:lnTo>
                  <a:lnTo>
                    <a:pt x="144" y="96"/>
                  </a:lnTo>
                  <a:lnTo>
                    <a:pt x="154" y="96"/>
                  </a:lnTo>
                  <a:lnTo>
                    <a:pt x="163" y="91"/>
                  </a:lnTo>
                  <a:lnTo>
                    <a:pt x="173" y="86"/>
                  </a:lnTo>
                  <a:lnTo>
                    <a:pt x="182" y="81"/>
                  </a:lnTo>
                  <a:lnTo>
                    <a:pt x="192" y="76"/>
                  </a:lnTo>
                  <a:lnTo>
                    <a:pt x="197" y="72"/>
                  </a:lnTo>
                  <a:lnTo>
                    <a:pt x="201" y="67"/>
                  </a:lnTo>
                  <a:lnTo>
                    <a:pt x="206" y="62"/>
                  </a:lnTo>
                  <a:lnTo>
                    <a:pt x="211" y="57"/>
                  </a:lnTo>
                  <a:lnTo>
                    <a:pt x="211" y="52"/>
                  </a:lnTo>
                  <a:lnTo>
                    <a:pt x="211" y="48"/>
                  </a:lnTo>
                  <a:lnTo>
                    <a:pt x="211" y="43"/>
                  </a:lnTo>
                  <a:lnTo>
                    <a:pt x="206" y="38"/>
                  </a:lnTo>
                  <a:lnTo>
                    <a:pt x="201" y="33"/>
                  </a:lnTo>
                  <a:lnTo>
                    <a:pt x="192" y="28"/>
                  </a:lnTo>
                  <a:lnTo>
                    <a:pt x="182" y="24"/>
                  </a:lnTo>
                  <a:lnTo>
                    <a:pt x="178" y="19"/>
                  </a:lnTo>
                  <a:lnTo>
                    <a:pt x="168" y="14"/>
                  </a:lnTo>
                  <a:lnTo>
                    <a:pt x="163" y="9"/>
                  </a:lnTo>
                  <a:lnTo>
                    <a:pt x="158" y="9"/>
                  </a:lnTo>
                  <a:lnTo>
                    <a:pt x="149" y="4"/>
                  </a:lnTo>
                  <a:lnTo>
                    <a:pt x="144" y="4"/>
                  </a:lnTo>
                  <a:lnTo>
                    <a:pt x="139" y="0"/>
                  </a:lnTo>
                  <a:lnTo>
                    <a:pt x="134" y="0"/>
                  </a:lnTo>
                  <a:lnTo>
                    <a:pt x="125" y="0"/>
                  </a:lnTo>
                  <a:lnTo>
                    <a:pt x="120" y="0"/>
                  </a:lnTo>
                  <a:lnTo>
                    <a:pt x="115" y="0"/>
                  </a:lnTo>
                  <a:lnTo>
                    <a:pt x="106" y="0"/>
                  </a:lnTo>
                  <a:lnTo>
                    <a:pt x="101" y="0"/>
                  </a:lnTo>
                  <a:lnTo>
                    <a:pt x="96" y="0"/>
                  </a:lnTo>
                  <a:lnTo>
                    <a:pt x="91" y="0"/>
                  </a:lnTo>
                  <a:lnTo>
                    <a:pt x="87" y="0"/>
                  </a:lnTo>
                  <a:lnTo>
                    <a:pt x="82" y="4"/>
                  </a:lnTo>
                  <a:lnTo>
                    <a:pt x="77" y="4"/>
                  </a:lnTo>
                  <a:lnTo>
                    <a:pt x="72" y="9"/>
                  </a:lnTo>
                  <a:lnTo>
                    <a:pt x="63" y="9"/>
                  </a:lnTo>
                  <a:lnTo>
                    <a:pt x="58" y="14"/>
                  </a:lnTo>
                  <a:lnTo>
                    <a:pt x="53" y="19"/>
                  </a:lnTo>
                  <a:lnTo>
                    <a:pt x="43" y="24"/>
                  </a:lnTo>
                  <a:lnTo>
                    <a:pt x="39" y="28"/>
                  </a:lnTo>
                  <a:lnTo>
                    <a:pt x="34" y="33"/>
                  </a:lnTo>
                  <a:lnTo>
                    <a:pt x="24" y="43"/>
                  </a:lnTo>
                  <a:lnTo>
                    <a:pt x="20" y="48"/>
                  </a:lnTo>
                  <a:lnTo>
                    <a:pt x="10" y="52"/>
                  </a:lnTo>
                  <a:lnTo>
                    <a:pt x="5" y="62"/>
                  </a:lnTo>
                  <a:close/>
                </a:path>
              </a:pathLst>
            </a:custGeom>
            <a:solidFill>
              <a:srgbClr val="FFFFFF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398" name="Freeform 14"/>
            <p:cNvSpPr>
              <a:spLocks/>
            </p:cNvSpPr>
            <p:nvPr/>
          </p:nvSpPr>
          <p:spPr bwMode="auto">
            <a:xfrm>
              <a:off x="4478" y="667"/>
              <a:ext cx="111" cy="48"/>
            </a:xfrm>
            <a:custGeom>
              <a:avLst/>
              <a:gdLst>
                <a:gd name="T0" fmla="*/ 111 w 111"/>
                <a:gd name="T1" fmla="*/ 38 h 48"/>
                <a:gd name="T2" fmla="*/ 111 w 111"/>
                <a:gd name="T3" fmla="*/ 38 h 48"/>
                <a:gd name="T4" fmla="*/ 101 w 111"/>
                <a:gd name="T5" fmla="*/ 38 h 48"/>
                <a:gd name="T6" fmla="*/ 91 w 111"/>
                <a:gd name="T7" fmla="*/ 38 h 48"/>
                <a:gd name="T8" fmla="*/ 82 w 111"/>
                <a:gd name="T9" fmla="*/ 38 h 48"/>
                <a:gd name="T10" fmla="*/ 67 w 111"/>
                <a:gd name="T11" fmla="*/ 38 h 48"/>
                <a:gd name="T12" fmla="*/ 58 w 111"/>
                <a:gd name="T13" fmla="*/ 38 h 48"/>
                <a:gd name="T14" fmla="*/ 48 w 111"/>
                <a:gd name="T15" fmla="*/ 34 h 48"/>
                <a:gd name="T16" fmla="*/ 39 w 111"/>
                <a:gd name="T17" fmla="*/ 34 h 48"/>
                <a:gd name="T18" fmla="*/ 29 w 111"/>
                <a:gd name="T19" fmla="*/ 29 h 48"/>
                <a:gd name="T20" fmla="*/ 24 w 111"/>
                <a:gd name="T21" fmla="*/ 24 h 48"/>
                <a:gd name="T22" fmla="*/ 20 w 111"/>
                <a:gd name="T23" fmla="*/ 24 h 48"/>
                <a:gd name="T24" fmla="*/ 10 w 111"/>
                <a:gd name="T25" fmla="*/ 19 h 48"/>
                <a:gd name="T26" fmla="*/ 10 w 111"/>
                <a:gd name="T27" fmla="*/ 14 h 48"/>
                <a:gd name="T28" fmla="*/ 5 w 111"/>
                <a:gd name="T29" fmla="*/ 10 h 48"/>
                <a:gd name="T30" fmla="*/ 5 w 111"/>
                <a:gd name="T31" fmla="*/ 10 h 48"/>
                <a:gd name="T32" fmla="*/ 5 w 111"/>
                <a:gd name="T33" fmla="*/ 5 h 48"/>
                <a:gd name="T34" fmla="*/ 10 w 111"/>
                <a:gd name="T35" fmla="*/ 5 h 48"/>
                <a:gd name="T36" fmla="*/ 0 w 111"/>
                <a:gd name="T37" fmla="*/ 0 h 48"/>
                <a:gd name="T38" fmla="*/ 0 w 111"/>
                <a:gd name="T39" fmla="*/ 5 h 48"/>
                <a:gd name="T40" fmla="*/ 0 w 111"/>
                <a:gd name="T41" fmla="*/ 10 h 48"/>
                <a:gd name="T42" fmla="*/ 0 w 111"/>
                <a:gd name="T43" fmla="*/ 14 h 48"/>
                <a:gd name="T44" fmla="*/ 5 w 111"/>
                <a:gd name="T45" fmla="*/ 19 h 48"/>
                <a:gd name="T46" fmla="*/ 10 w 111"/>
                <a:gd name="T47" fmla="*/ 24 h 48"/>
                <a:gd name="T48" fmla="*/ 15 w 111"/>
                <a:gd name="T49" fmla="*/ 29 h 48"/>
                <a:gd name="T50" fmla="*/ 20 w 111"/>
                <a:gd name="T51" fmla="*/ 34 h 48"/>
                <a:gd name="T52" fmla="*/ 29 w 111"/>
                <a:gd name="T53" fmla="*/ 38 h 48"/>
                <a:gd name="T54" fmla="*/ 39 w 111"/>
                <a:gd name="T55" fmla="*/ 38 h 48"/>
                <a:gd name="T56" fmla="*/ 48 w 111"/>
                <a:gd name="T57" fmla="*/ 43 h 48"/>
                <a:gd name="T58" fmla="*/ 58 w 111"/>
                <a:gd name="T59" fmla="*/ 43 h 48"/>
                <a:gd name="T60" fmla="*/ 67 w 111"/>
                <a:gd name="T61" fmla="*/ 43 h 48"/>
                <a:gd name="T62" fmla="*/ 82 w 111"/>
                <a:gd name="T63" fmla="*/ 48 h 48"/>
                <a:gd name="T64" fmla="*/ 91 w 111"/>
                <a:gd name="T65" fmla="*/ 48 h 48"/>
                <a:gd name="T66" fmla="*/ 101 w 111"/>
                <a:gd name="T67" fmla="*/ 48 h 48"/>
                <a:gd name="T68" fmla="*/ 111 w 111"/>
                <a:gd name="T69" fmla="*/ 48 h 48"/>
                <a:gd name="T70" fmla="*/ 111 w 111"/>
                <a:gd name="T71" fmla="*/ 48 h 48"/>
                <a:gd name="T72" fmla="*/ 111 w 111"/>
                <a:gd name="T73" fmla="*/ 3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1" h="48">
                  <a:moveTo>
                    <a:pt x="111" y="38"/>
                  </a:moveTo>
                  <a:lnTo>
                    <a:pt x="111" y="38"/>
                  </a:lnTo>
                  <a:lnTo>
                    <a:pt x="101" y="38"/>
                  </a:lnTo>
                  <a:lnTo>
                    <a:pt x="91" y="38"/>
                  </a:lnTo>
                  <a:lnTo>
                    <a:pt x="82" y="38"/>
                  </a:lnTo>
                  <a:lnTo>
                    <a:pt x="67" y="38"/>
                  </a:lnTo>
                  <a:lnTo>
                    <a:pt x="58" y="38"/>
                  </a:lnTo>
                  <a:lnTo>
                    <a:pt x="48" y="34"/>
                  </a:lnTo>
                  <a:lnTo>
                    <a:pt x="39" y="34"/>
                  </a:lnTo>
                  <a:lnTo>
                    <a:pt x="29" y="29"/>
                  </a:lnTo>
                  <a:lnTo>
                    <a:pt x="24" y="24"/>
                  </a:lnTo>
                  <a:lnTo>
                    <a:pt x="20" y="24"/>
                  </a:lnTo>
                  <a:lnTo>
                    <a:pt x="10" y="19"/>
                  </a:lnTo>
                  <a:lnTo>
                    <a:pt x="10" y="14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5"/>
                  </a:lnTo>
                  <a:lnTo>
                    <a:pt x="10" y="5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5" y="19"/>
                  </a:lnTo>
                  <a:lnTo>
                    <a:pt x="10" y="24"/>
                  </a:lnTo>
                  <a:lnTo>
                    <a:pt x="15" y="29"/>
                  </a:lnTo>
                  <a:lnTo>
                    <a:pt x="20" y="34"/>
                  </a:lnTo>
                  <a:lnTo>
                    <a:pt x="29" y="38"/>
                  </a:lnTo>
                  <a:lnTo>
                    <a:pt x="39" y="38"/>
                  </a:lnTo>
                  <a:lnTo>
                    <a:pt x="48" y="43"/>
                  </a:lnTo>
                  <a:lnTo>
                    <a:pt x="58" y="43"/>
                  </a:lnTo>
                  <a:lnTo>
                    <a:pt x="67" y="43"/>
                  </a:lnTo>
                  <a:lnTo>
                    <a:pt x="82" y="48"/>
                  </a:lnTo>
                  <a:lnTo>
                    <a:pt x="91" y="48"/>
                  </a:lnTo>
                  <a:lnTo>
                    <a:pt x="101" y="48"/>
                  </a:lnTo>
                  <a:lnTo>
                    <a:pt x="111" y="48"/>
                  </a:lnTo>
                  <a:lnTo>
                    <a:pt x="111" y="48"/>
                  </a:lnTo>
                  <a:lnTo>
                    <a:pt x="111" y="38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399" name="Freeform 15"/>
            <p:cNvSpPr>
              <a:spLocks/>
            </p:cNvSpPr>
            <p:nvPr/>
          </p:nvSpPr>
          <p:spPr bwMode="auto">
            <a:xfrm>
              <a:off x="4589" y="643"/>
              <a:ext cx="105" cy="72"/>
            </a:xfrm>
            <a:custGeom>
              <a:avLst/>
              <a:gdLst>
                <a:gd name="T0" fmla="*/ 95 w 105"/>
                <a:gd name="T1" fmla="*/ 5 h 72"/>
                <a:gd name="T2" fmla="*/ 95 w 105"/>
                <a:gd name="T3" fmla="*/ 5 h 72"/>
                <a:gd name="T4" fmla="*/ 95 w 105"/>
                <a:gd name="T5" fmla="*/ 10 h 72"/>
                <a:gd name="T6" fmla="*/ 100 w 105"/>
                <a:gd name="T7" fmla="*/ 10 h 72"/>
                <a:gd name="T8" fmla="*/ 100 w 105"/>
                <a:gd name="T9" fmla="*/ 14 h 72"/>
                <a:gd name="T10" fmla="*/ 95 w 105"/>
                <a:gd name="T11" fmla="*/ 14 h 72"/>
                <a:gd name="T12" fmla="*/ 95 w 105"/>
                <a:gd name="T13" fmla="*/ 19 h 72"/>
                <a:gd name="T14" fmla="*/ 90 w 105"/>
                <a:gd name="T15" fmla="*/ 24 h 72"/>
                <a:gd name="T16" fmla="*/ 86 w 105"/>
                <a:gd name="T17" fmla="*/ 29 h 72"/>
                <a:gd name="T18" fmla="*/ 76 w 105"/>
                <a:gd name="T19" fmla="*/ 34 h 72"/>
                <a:gd name="T20" fmla="*/ 71 w 105"/>
                <a:gd name="T21" fmla="*/ 38 h 72"/>
                <a:gd name="T22" fmla="*/ 62 w 105"/>
                <a:gd name="T23" fmla="*/ 43 h 72"/>
                <a:gd name="T24" fmla="*/ 52 w 105"/>
                <a:gd name="T25" fmla="*/ 48 h 72"/>
                <a:gd name="T26" fmla="*/ 43 w 105"/>
                <a:gd name="T27" fmla="*/ 53 h 72"/>
                <a:gd name="T28" fmla="*/ 33 w 105"/>
                <a:gd name="T29" fmla="*/ 58 h 72"/>
                <a:gd name="T30" fmla="*/ 23 w 105"/>
                <a:gd name="T31" fmla="*/ 58 h 72"/>
                <a:gd name="T32" fmla="*/ 9 w 105"/>
                <a:gd name="T33" fmla="*/ 62 h 72"/>
                <a:gd name="T34" fmla="*/ 0 w 105"/>
                <a:gd name="T35" fmla="*/ 62 h 72"/>
                <a:gd name="T36" fmla="*/ 0 w 105"/>
                <a:gd name="T37" fmla="*/ 72 h 72"/>
                <a:gd name="T38" fmla="*/ 14 w 105"/>
                <a:gd name="T39" fmla="*/ 67 h 72"/>
                <a:gd name="T40" fmla="*/ 23 w 105"/>
                <a:gd name="T41" fmla="*/ 67 h 72"/>
                <a:gd name="T42" fmla="*/ 33 w 105"/>
                <a:gd name="T43" fmla="*/ 62 h 72"/>
                <a:gd name="T44" fmla="*/ 43 w 105"/>
                <a:gd name="T45" fmla="*/ 58 h 72"/>
                <a:gd name="T46" fmla="*/ 52 w 105"/>
                <a:gd name="T47" fmla="*/ 58 h 72"/>
                <a:gd name="T48" fmla="*/ 62 w 105"/>
                <a:gd name="T49" fmla="*/ 53 h 72"/>
                <a:gd name="T50" fmla="*/ 71 w 105"/>
                <a:gd name="T51" fmla="*/ 48 h 72"/>
                <a:gd name="T52" fmla="*/ 81 w 105"/>
                <a:gd name="T53" fmla="*/ 43 h 72"/>
                <a:gd name="T54" fmla="*/ 90 w 105"/>
                <a:gd name="T55" fmla="*/ 38 h 72"/>
                <a:gd name="T56" fmla="*/ 95 w 105"/>
                <a:gd name="T57" fmla="*/ 29 h 72"/>
                <a:gd name="T58" fmla="*/ 100 w 105"/>
                <a:gd name="T59" fmla="*/ 24 h 72"/>
                <a:gd name="T60" fmla="*/ 105 w 105"/>
                <a:gd name="T61" fmla="*/ 19 h 72"/>
                <a:gd name="T62" fmla="*/ 105 w 105"/>
                <a:gd name="T63" fmla="*/ 14 h 72"/>
                <a:gd name="T64" fmla="*/ 105 w 105"/>
                <a:gd name="T65" fmla="*/ 10 h 72"/>
                <a:gd name="T66" fmla="*/ 105 w 105"/>
                <a:gd name="T67" fmla="*/ 5 h 72"/>
                <a:gd name="T68" fmla="*/ 100 w 105"/>
                <a:gd name="T69" fmla="*/ 0 h 72"/>
                <a:gd name="T70" fmla="*/ 100 w 105"/>
                <a:gd name="T71" fmla="*/ 0 h 72"/>
                <a:gd name="T72" fmla="*/ 95 w 105"/>
                <a:gd name="T73" fmla="*/ 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5" h="72">
                  <a:moveTo>
                    <a:pt x="95" y="5"/>
                  </a:moveTo>
                  <a:lnTo>
                    <a:pt x="95" y="5"/>
                  </a:lnTo>
                  <a:lnTo>
                    <a:pt x="95" y="10"/>
                  </a:lnTo>
                  <a:lnTo>
                    <a:pt x="100" y="10"/>
                  </a:lnTo>
                  <a:lnTo>
                    <a:pt x="100" y="14"/>
                  </a:lnTo>
                  <a:lnTo>
                    <a:pt x="95" y="14"/>
                  </a:lnTo>
                  <a:lnTo>
                    <a:pt x="95" y="19"/>
                  </a:lnTo>
                  <a:lnTo>
                    <a:pt x="90" y="24"/>
                  </a:lnTo>
                  <a:lnTo>
                    <a:pt x="86" y="29"/>
                  </a:lnTo>
                  <a:lnTo>
                    <a:pt x="76" y="34"/>
                  </a:lnTo>
                  <a:lnTo>
                    <a:pt x="71" y="38"/>
                  </a:lnTo>
                  <a:lnTo>
                    <a:pt x="62" y="43"/>
                  </a:lnTo>
                  <a:lnTo>
                    <a:pt x="52" y="48"/>
                  </a:lnTo>
                  <a:lnTo>
                    <a:pt x="43" y="53"/>
                  </a:lnTo>
                  <a:lnTo>
                    <a:pt x="33" y="58"/>
                  </a:lnTo>
                  <a:lnTo>
                    <a:pt x="23" y="58"/>
                  </a:lnTo>
                  <a:lnTo>
                    <a:pt x="9" y="62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14" y="67"/>
                  </a:lnTo>
                  <a:lnTo>
                    <a:pt x="23" y="67"/>
                  </a:lnTo>
                  <a:lnTo>
                    <a:pt x="33" y="62"/>
                  </a:lnTo>
                  <a:lnTo>
                    <a:pt x="43" y="58"/>
                  </a:lnTo>
                  <a:lnTo>
                    <a:pt x="52" y="58"/>
                  </a:lnTo>
                  <a:lnTo>
                    <a:pt x="62" y="53"/>
                  </a:lnTo>
                  <a:lnTo>
                    <a:pt x="71" y="48"/>
                  </a:lnTo>
                  <a:lnTo>
                    <a:pt x="81" y="43"/>
                  </a:lnTo>
                  <a:lnTo>
                    <a:pt x="90" y="38"/>
                  </a:lnTo>
                  <a:lnTo>
                    <a:pt x="95" y="29"/>
                  </a:lnTo>
                  <a:lnTo>
                    <a:pt x="100" y="24"/>
                  </a:lnTo>
                  <a:lnTo>
                    <a:pt x="105" y="19"/>
                  </a:lnTo>
                  <a:lnTo>
                    <a:pt x="105" y="14"/>
                  </a:lnTo>
                  <a:lnTo>
                    <a:pt x="105" y="10"/>
                  </a:lnTo>
                  <a:lnTo>
                    <a:pt x="105" y="5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95" y="5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400" name="Freeform 16"/>
            <p:cNvSpPr>
              <a:spLocks/>
            </p:cNvSpPr>
            <p:nvPr/>
          </p:nvSpPr>
          <p:spPr bwMode="auto">
            <a:xfrm>
              <a:off x="4579" y="600"/>
              <a:ext cx="110" cy="48"/>
            </a:xfrm>
            <a:custGeom>
              <a:avLst/>
              <a:gdLst>
                <a:gd name="T0" fmla="*/ 0 w 110"/>
                <a:gd name="T1" fmla="*/ 9 h 48"/>
                <a:gd name="T2" fmla="*/ 0 w 110"/>
                <a:gd name="T3" fmla="*/ 9 h 48"/>
                <a:gd name="T4" fmla="*/ 5 w 110"/>
                <a:gd name="T5" fmla="*/ 9 h 48"/>
                <a:gd name="T6" fmla="*/ 14 w 110"/>
                <a:gd name="T7" fmla="*/ 9 h 48"/>
                <a:gd name="T8" fmla="*/ 19 w 110"/>
                <a:gd name="T9" fmla="*/ 9 h 48"/>
                <a:gd name="T10" fmla="*/ 24 w 110"/>
                <a:gd name="T11" fmla="*/ 9 h 48"/>
                <a:gd name="T12" fmla="*/ 29 w 110"/>
                <a:gd name="T13" fmla="*/ 9 h 48"/>
                <a:gd name="T14" fmla="*/ 38 w 110"/>
                <a:gd name="T15" fmla="*/ 9 h 48"/>
                <a:gd name="T16" fmla="*/ 43 w 110"/>
                <a:gd name="T17" fmla="*/ 9 h 48"/>
                <a:gd name="T18" fmla="*/ 48 w 110"/>
                <a:gd name="T19" fmla="*/ 14 h 48"/>
                <a:gd name="T20" fmla="*/ 53 w 110"/>
                <a:gd name="T21" fmla="*/ 14 h 48"/>
                <a:gd name="T22" fmla="*/ 62 w 110"/>
                <a:gd name="T23" fmla="*/ 19 h 48"/>
                <a:gd name="T24" fmla="*/ 67 w 110"/>
                <a:gd name="T25" fmla="*/ 24 h 48"/>
                <a:gd name="T26" fmla="*/ 72 w 110"/>
                <a:gd name="T27" fmla="*/ 29 h 48"/>
                <a:gd name="T28" fmla="*/ 81 w 110"/>
                <a:gd name="T29" fmla="*/ 29 h 48"/>
                <a:gd name="T30" fmla="*/ 86 w 110"/>
                <a:gd name="T31" fmla="*/ 38 h 48"/>
                <a:gd name="T32" fmla="*/ 96 w 110"/>
                <a:gd name="T33" fmla="*/ 43 h 48"/>
                <a:gd name="T34" fmla="*/ 105 w 110"/>
                <a:gd name="T35" fmla="*/ 48 h 48"/>
                <a:gd name="T36" fmla="*/ 110 w 110"/>
                <a:gd name="T37" fmla="*/ 43 h 48"/>
                <a:gd name="T38" fmla="*/ 100 w 110"/>
                <a:gd name="T39" fmla="*/ 38 h 48"/>
                <a:gd name="T40" fmla="*/ 91 w 110"/>
                <a:gd name="T41" fmla="*/ 29 h 48"/>
                <a:gd name="T42" fmla="*/ 86 w 110"/>
                <a:gd name="T43" fmla="*/ 24 h 48"/>
                <a:gd name="T44" fmla="*/ 77 w 110"/>
                <a:gd name="T45" fmla="*/ 19 h 48"/>
                <a:gd name="T46" fmla="*/ 72 w 110"/>
                <a:gd name="T47" fmla="*/ 14 h 48"/>
                <a:gd name="T48" fmla="*/ 62 w 110"/>
                <a:gd name="T49" fmla="*/ 14 h 48"/>
                <a:gd name="T50" fmla="*/ 57 w 110"/>
                <a:gd name="T51" fmla="*/ 9 h 48"/>
                <a:gd name="T52" fmla="*/ 53 w 110"/>
                <a:gd name="T53" fmla="*/ 5 h 48"/>
                <a:gd name="T54" fmla="*/ 43 w 110"/>
                <a:gd name="T55" fmla="*/ 5 h 48"/>
                <a:gd name="T56" fmla="*/ 38 w 110"/>
                <a:gd name="T57" fmla="*/ 5 h 48"/>
                <a:gd name="T58" fmla="*/ 33 w 110"/>
                <a:gd name="T59" fmla="*/ 0 h 48"/>
                <a:gd name="T60" fmla="*/ 24 w 110"/>
                <a:gd name="T61" fmla="*/ 0 h 48"/>
                <a:gd name="T62" fmla="*/ 19 w 110"/>
                <a:gd name="T63" fmla="*/ 0 h 48"/>
                <a:gd name="T64" fmla="*/ 14 w 110"/>
                <a:gd name="T65" fmla="*/ 0 h 48"/>
                <a:gd name="T66" fmla="*/ 5 w 110"/>
                <a:gd name="T67" fmla="*/ 0 h 48"/>
                <a:gd name="T68" fmla="*/ 0 w 110"/>
                <a:gd name="T69" fmla="*/ 0 h 48"/>
                <a:gd name="T70" fmla="*/ 0 w 110"/>
                <a:gd name="T71" fmla="*/ 0 h 48"/>
                <a:gd name="T72" fmla="*/ 0 w 110"/>
                <a:gd name="T73" fmla="*/ 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0" h="48">
                  <a:moveTo>
                    <a:pt x="0" y="9"/>
                  </a:moveTo>
                  <a:lnTo>
                    <a:pt x="0" y="9"/>
                  </a:lnTo>
                  <a:lnTo>
                    <a:pt x="5" y="9"/>
                  </a:lnTo>
                  <a:lnTo>
                    <a:pt x="14" y="9"/>
                  </a:lnTo>
                  <a:lnTo>
                    <a:pt x="19" y="9"/>
                  </a:lnTo>
                  <a:lnTo>
                    <a:pt x="24" y="9"/>
                  </a:lnTo>
                  <a:lnTo>
                    <a:pt x="29" y="9"/>
                  </a:lnTo>
                  <a:lnTo>
                    <a:pt x="38" y="9"/>
                  </a:lnTo>
                  <a:lnTo>
                    <a:pt x="43" y="9"/>
                  </a:lnTo>
                  <a:lnTo>
                    <a:pt x="48" y="14"/>
                  </a:lnTo>
                  <a:lnTo>
                    <a:pt x="53" y="14"/>
                  </a:lnTo>
                  <a:lnTo>
                    <a:pt x="62" y="19"/>
                  </a:lnTo>
                  <a:lnTo>
                    <a:pt x="67" y="24"/>
                  </a:lnTo>
                  <a:lnTo>
                    <a:pt x="72" y="29"/>
                  </a:lnTo>
                  <a:lnTo>
                    <a:pt x="81" y="29"/>
                  </a:lnTo>
                  <a:lnTo>
                    <a:pt x="86" y="38"/>
                  </a:lnTo>
                  <a:lnTo>
                    <a:pt x="96" y="43"/>
                  </a:lnTo>
                  <a:lnTo>
                    <a:pt x="105" y="48"/>
                  </a:lnTo>
                  <a:lnTo>
                    <a:pt x="110" y="43"/>
                  </a:lnTo>
                  <a:lnTo>
                    <a:pt x="100" y="38"/>
                  </a:lnTo>
                  <a:lnTo>
                    <a:pt x="91" y="29"/>
                  </a:lnTo>
                  <a:lnTo>
                    <a:pt x="86" y="24"/>
                  </a:lnTo>
                  <a:lnTo>
                    <a:pt x="77" y="19"/>
                  </a:lnTo>
                  <a:lnTo>
                    <a:pt x="72" y="14"/>
                  </a:lnTo>
                  <a:lnTo>
                    <a:pt x="62" y="14"/>
                  </a:lnTo>
                  <a:lnTo>
                    <a:pt x="57" y="9"/>
                  </a:lnTo>
                  <a:lnTo>
                    <a:pt x="53" y="5"/>
                  </a:lnTo>
                  <a:lnTo>
                    <a:pt x="43" y="5"/>
                  </a:lnTo>
                  <a:lnTo>
                    <a:pt x="38" y="5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401" name="Freeform 17"/>
            <p:cNvSpPr>
              <a:spLocks/>
            </p:cNvSpPr>
            <p:nvPr/>
          </p:nvSpPr>
          <p:spPr bwMode="auto">
            <a:xfrm>
              <a:off x="4478" y="600"/>
              <a:ext cx="101" cy="72"/>
            </a:xfrm>
            <a:custGeom>
              <a:avLst/>
              <a:gdLst>
                <a:gd name="T0" fmla="*/ 10 w 101"/>
                <a:gd name="T1" fmla="*/ 72 h 72"/>
                <a:gd name="T2" fmla="*/ 10 w 101"/>
                <a:gd name="T3" fmla="*/ 72 h 72"/>
                <a:gd name="T4" fmla="*/ 15 w 101"/>
                <a:gd name="T5" fmla="*/ 62 h 72"/>
                <a:gd name="T6" fmla="*/ 20 w 101"/>
                <a:gd name="T7" fmla="*/ 57 h 72"/>
                <a:gd name="T8" fmla="*/ 29 w 101"/>
                <a:gd name="T9" fmla="*/ 48 h 72"/>
                <a:gd name="T10" fmla="*/ 34 w 101"/>
                <a:gd name="T11" fmla="*/ 43 h 72"/>
                <a:gd name="T12" fmla="*/ 39 w 101"/>
                <a:gd name="T13" fmla="*/ 38 h 72"/>
                <a:gd name="T14" fmla="*/ 48 w 101"/>
                <a:gd name="T15" fmla="*/ 33 h 72"/>
                <a:gd name="T16" fmla="*/ 53 w 101"/>
                <a:gd name="T17" fmla="*/ 29 h 72"/>
                <a:gd name="T18" fmla="*/ 58 w 101"/>
                <a:gd name="T19" fmla="*/ 24 h 72"/>
                <a:gd name="T20" fmla="*/ 67 w 101"/>
                <a:gd name="T21" fmla="*/ 19 h 72"/>
                <a:gd name="T22" fmla="*/ 72 w 101"/>
                <a:gd name="T23" fmla="*/ 19 h 72"/>
                <a:gd name="T24" fmla="*/ 77 w 101"/>
                <a:gd name="T25" fmla="*/ 14 h 72"/>
                <a:gd name="T26" fmla="*/ 82 w 101"/>
                <a:gd name="T27" fmla="*/ 14 h 72"/>
                <a:gd name="T28" fmla="*/ 87 w 101"/>
                <a:gd name="T29" fmla="*/ 9 h 72"/>
                <a:gd name="T30" fmla="*/ 91 w 101"/>
                <a:gd name="T31" fmla="*/ 9 h 72"/>
                <a:gd name="T32" fmla="*/ 96 w 101"/>
                <a:gd name="T33" fmla="*/ 9 h 72"/>
                <a:gd name="T34" fmla="*/ 101 w 101"/>
                <a:gd name="T35" fmla="*/ 9 h 72"/>
                <a:gd name="T36" fmla="*/ 101 w 101"/>
                <a:gd name="T37" fmla="*/ 0 h 72"/>
                <a:gd name="T38" fmla="*/ 96 w 101"/>
                <a:gd name="T39" fmla="*/ 0 h 72"/>
                <a:gd name="T40" fmla="*/ 91 w 101"/>
                <a:gd name="T41" fmla="*/ 0 h 72"/>
                <a:gd name="T42" fmla="*/ 87 w 101"/>
                <a:gd name="T43" fmla="*/ 5 h 72"/>
                <a:gd name="T44" fmla="*/ 82 w 101"/>
                <a:gd name="T45" fmla="*/ 5 h 72"/>
                <a:gd name="T46" fmla="*/ 72 w 101"/>
                <a:gd name="T47" fmla="*/ 9 h 72"/>
                <a:gd name="T48" fmla="*/ 67 w 101"/>
                <a:gd name="T49" fmla="*/ 9 h 72"/>
                <a:gd name="T50" fmla="*/ 63 w 101"/>
                <a:gd name="T51" fmla="*/ 14 h 72"/>
                <a:gd name="T52" fmla="*/ 58 w 101"/>
                <a:gd name="T53" fmla="*/ 19 h 72"/>
                <a:gd name="T54" fmla="*/ 48 w 101"/>
                <a:gd name="T55" fmla="*/ 24 h 72"/>
                <a:gd name="T56" fmla="*/ 43 w 101"/>
                <a:gd name="T57" fmla="*/ 29 h 72"/>
                <a:gd name="T58" fmla="*/ 39 w 101"/>
                <a:gd name="T59" fmla="*/ 29 h 72"/>
                <a:gd name="T60" fmla="*/ 29 w 101"/>
                <a:gd name="T61" fmla="*/ 38 h 72"/>
                <a:gd name="T62" fmla="*/ 24 w 101"/>
                <a:gd name="T63" fmla="*/ 43 h 72"/>
                <a:gd name="T64" fmla="*/ 15 w 101"/>
                <a:gd name="T65" fmla="*/ 53 h 72"/>
                <a:gd name="T66" fmla="*/ 10 w 101"/>
                <a:gd name="T67" fmla="*/ 57 h 72"/>
                <a:gd name="T68" fmla="*/ 0 w 101"/>
                <a:gd name="T69" fmla="*/ 67 h 72"/>
                <a:gd name="T70" fmla="*/ 0 w 101"/>
                <a:gd name="T71" fmla="*/ 67 h 72"/>
                <a:gd name="T72" fmla="*/ 10 w 101"/>
                <a:gd name="T7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1" h="72">
                  <a:moveTo>
                    <a:pt x="10" y="72"/>
                  </a:moveTo>
                  <a:lnTo>
                    <a:pt x="10" y="72"/>
                  </a:lnTo>
                  <a:lnTo>
                    <a:pt x="15" y="62"/>
                  </a:lnTo>
                  <a:lnTo>
                    <a:pt x="20" y="57"/>
                  </a:lnTo>
                  <a:lnTo>
                    <a:pt x="29" y="48"/>
                  </a:lnTo>
                  <a:lnTo>
                    <a:pt x="34" y="43"/>
                  </a:lnTo>
                  <a:lnTo>
                    <a:pt x="39" y="38"/>
                  </a:lnTo>
                  <a:lnTo>
                    <a:pt x="48" y="33"/>
                  </a:lnTo>
                  <a:lnTo>
                    <a:pt x="53" y="29"/>
                  </a:lnTo>
                  <a:lnTo>
                    <a:pt x="58" y="24"/>
                  </a:lnTo>
                  <a:lnTo>
                    <a:pt x="67" y="19"/>
                  </a:lnTo>
                  <a:lnTo>
                    <a:pt x="72" y="19"/>
                  </a:lnTo>
                  <a:lnTo>
                    <a:pt x="77" y="14"/>
                  </a:lnTo>
                  <a:lnTo>
                    <a:pt x="82" y="14"/>
                  </a:lnTo>
                  <a:lnTo>
                    <a:pt x="87" y="9"/>
                  </a:lnTo>
                  <a:lnTo>
                    <a:pt x="91" y="9"/>
                  </a:lnTo>
                  <a:lnTo>
                    <a:pt x="96" y="9"/>
                  </a:lnTo>
                  <a:lnTo>
                    <a:pt x="101" y="9"/>
                  </a:lnTo>
                  <a:lnTo>
                    <a:pt x="101" y="0"/>
                  </a:lnTo>
                  <a:lnTo>
                    <a:pt x="96" y="0"/>
                  </a:lnTo>
                  <a:lnTo>
                    <a:pt x="91" y="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2" y="9"/>
                  </a:lnTo>
                  <a:lnTo>
                    <a:pt x="67" y="9"/>
                  </a:lnTo>
                  <a:lnTo>
                    <a:pt x="63" y="14"/>
                  </a:lnTo>
                  <a:lnTo>
                    <a:pt x="58" y="19"/>
                  </a:lnTo>
                  <a:lnTo>
                    <a:pt x="48" y="24"/>
                  </a:lnTo>
                  <a:lnTo>
                    <a:pt x="43" y="29"/>
                  </a:lnTo>
                  <a:lnTo>
                    <a:pt x="39" y="29"/>
                  </a:lnTo>
                  <a:lnTo>
                    <a:pt x="29" y="38"/>
                  </a:lnTo>
                  <a:lnTo>
                    <a:pt x="24" y="43"/>
                  </a:lnTo>
                  <a:lnTo>
                    <a:pt x="15" y="53"/>
                  </a:lnTo>
                  <a:lnTo>
                    <a:pt x="10" y="57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10" y="72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402" name="Freeform 18"/>
            <p:cNvSpPr>
              <a:spLocks/>
            </p:cNvSpPr>
            <p:nvPr/>
          </p:nvSpPr>
          <p:spPr bwMode="auto">
            <a:xfrm>
              <a:off x="4541" y="600"/>
              <a:ext cx="43" cy="14"/>
            </a:xfrm>
            <a:custGeom>
              <a:avLst/>
              <a:gdLst>
                <a:gd name="T0" fmla="*/ 43 w 43"/>
                <a:gd name="T1" fmla="*/ 5 h 14"/>
                <a:gd name="T2" fmla="*/ 43 w 43"/>
                <a:gd name="T3" fmla="*/ 5 h 14"/>
                <a:gd name="T4" fmla="*/ 33 w 43"/>
                <a:gd name="T5" fmla="*/ 5 h 14"/>
                <a:gd name="T6" fmla="*/ 28 w 43"/>
                <a:gd name="T7" fmla="*/ 5 h 14"/>
                <a:gd name="T8" fmla="*/ 24 w 43"/>
                <a:gd name="T9" fmla="*/ 5 h 14"/>
                <a:gd name="T10" fmla="*/ 19 w 43"/>
                <a:gd name="T11" fmla="*/ 5 h 14"/>
                <a:gd name="T12" fmla="*/ 14 w 43"/>
                <a:gd name="T13" fmla="*/ 5 h 14"/>
                <a:gd name="T14" fmla="*/ 9 w 43"/>
                <a:gd name="T15" fmla="*/ 0 h 14"/>
                <a:gd name="T16" fmla="*/ 9 w 43"/>
                <a:gd name="T17" fmla="*/ 0 h 14"/>
                <a:gd name="T18" fmla="*/ 9 w 43"/>
                <a:gd name="T19" fmla="*/ 0 h 14"/>
                <a:gd name="T20" fmla="*/ 0 w 43"/>
                <a:gd name="T21" fmla="*/ 0 h 14"/>
                <a:gd name="T22" fmla="*/ 4 w 43"/>
                <a:gd name="T23" fmla="*/ 5 h 14"/>
                <a:gd name="T24" fmla="*/ 4 w 43"/>
                <a:gd name="T25" fmla="*/ 9 h 14"/>
                <a:gd name="T26" fmla="*/ 9 w 43"/>
                <a:gd name="T27" fmla="*/ 9 h 14"/>
                <a:gd name="T28" fmla="*/ 14 w 43"/>
                <a:gd name="T29" fmla="*/ 9 h 14"/>
                <a:gd name="T30" fmla="*/ 24 w 43"/>
                <a:gd name="T31" fmla="*/ 14 h 14"/>
                <a:gd name="T32" fmla="*/ 28 w 43"/>
                <a:gd name="T33" fmla="*/ 14 h 14"/>
                <a:gd name="T34" fmla="*/ 33 w 43"/>
                <a:gd name="T35" fmla="*/ 14 h 14"/>
                <a:gd name="T36" fmla="*/ 43 w 43"/>
                <a:gd name="T37" fmla="*/ 14 h 14"/>
                <a:gd name="T38" fmla="*/ 43 w 43"/>
                <a:gd name="T39" fmla="*/ 14 h 14"/>
                <a:gd name="T40" fmla="*/ 43 w 43"/>
                <a:gd name="T41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3" h="14">
                  <a:moveTo>
                    <a:pt x="43" y="5"/>
                  </a:moveTo>
                  <a:lnTo>
                    <a:pt x="43" y="5"/>
                  </a:lnTo>
                  <a:lnTo>
                    <a:pt x="33" y="5"/>
                  </a:lnTo>
                  <a:lnTo>
                    <a:pt x="28" y="5"/>
                  </a:lnTo>
                  <a:lnTo>
                    <a:pt x="24" y="5"/>
                  </a:lnTo>
                  <a:lnTo>
                    <a:pt x="19" y="5"/>
                  </a:lnTo>
                  <a:lnTo>
                    <a:pt x="14" y="5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4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14" y="9"/>
                  </a:lnTo>
                  <a:lnTo>
                    <a:pt x="24" y="14"/>
                  </a:lnTo>
                  <a:lnTo>
                    <a:pt x="28" y="14"/>
                  </a:lnTo>
                  <a:lnTo>
                    <a:pt x="33" y="14"/>
                  </a:lnTo>
                  <a:lnTo>
                    <a:pt x="43" y="14"/>
                  </a:lnTo>
                  <a:lnTo>
                    <a:pt x="43" y="14"/>
                  </a:lnTo>
                  <a:lnTo>
                    <a:pt x="43" y="5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403" name="Freeform 19"/>
            <p:cNvSpPr>
              <a:spLocks/>
            </p:cNvSpPr>
            <p:nvPr/>
          </p:nvSpPr>
          <p:spPr bwMode="auto">
            <a:xfrm>
              <a:off x="4584" y="590"/>
              <a:ext cx="38" cy="24"/>
            </a:xfrm>
            <a:custGeom>
              <a:avLst/>
              <a:gdLst>
                <a:gd name="T0" fmla="*/ 28 w 38"/>
                <a:gd name="T1" fmla="*/ 0 h 24"/>
                <a:gd name="T2" fmla="*/ 28 w 38"/>
                <a:gd name="T3" fmla="*/ 5 h 24"/>
                <a:gd name="T4" fmla="*/ 28 w 38"/>
                <a:gd name="T5" fmla="*/ 5 h 24"/>
                <a:gd name="T6" fmla="*/ 24 w 38"/>
                <a:gd name="T7" fmla="*/ 5 h 24"/>
                <a:gd name="T8" fmla="*/ 24 w 38"/>
                <a:gd name="T9" fmla="*/ 10 h 24"/>
                <a:gd name="T10" fmla="*/ 19 w 38"/>
                <a:gd name="T11" fmla="*/ 10 h 24"/>
                <a:gd name="T12" fmla="*/ 14 w 38"/>
                <a:gd name="T13" fmla="*/ 15 h 24"/>
                <a:gd name="T14" fmla="*/ 5 w 38"/>
                <a:gd name="T15" fmla="*/ 15 h 24"/>
                <a:gd name="T16" fmla="*/ 0 w 38"/>
                <a:gd name="T17" fmla="*/ 15 h 24"/>
                <a:gd name="T18" fmla="*/ 0 w 38"/>
                <a:gd name="T19" fmla="*/ 24 h 24"/>
                <a:gd name="T20" fmla="*/ 5 w 38"/>
                <a:gd name="T21" fmla="*/ 24 h 24"/>
                <a:gd name="T22" fmla="*/ 14 w 38"/>
                <a:gd name="T23" fmla="*/ 19 h 24"/>
                <a:gd name="T24" fmla="*/ 19 w 38"/>
                <a:gd name="T25" fmla="*/ 19 h 24"/>
                <a:gd name="T26" fmla="*/ 24 w 38"/>
                <a:gd name="T27" fmla="*/ 15 h 24"/>
                <a:gd name="T28" fmla="*/ 28 w 38"/>
                <a:gd name="T29" fmla="*/ 15 h 24"/>
                <a:gd name="T30" fmla="*/ 33 w 38"/>
                <a:gd name="T31" fmla="*/ 10 h 24"/>
                <a:gd name="T32" fmla="*/ 33 w 38"/>
                <a:gd name="T33" fmla="*/ 5 h 24"/>
                <a:gd name="T34" fmla="*/ 38 w 38"/>
                <a:gd name="T35" fmla="*/ 0 h 24"/>
                <a:gd name="T36" fmla="*/ 28 w 38"/>
                <a:gd name="T3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24">
                  <a:moveTo>
                    <a:pt x="28" y="0"/>
                  </a:moveTo>
                  <a:lnTo>
                    <a:pt x="28" y="5"/>
                  </a:lnTo>
                  <a:lnTo>
                    <a:pt x="28" y="5"/>
                  </a:lnTo>
                  <a:lnTo>
                    <a:pt x="24" y="5"/>
                  </a:lnTo>
                  <a:lnTo>
                    <a:pt x="24" y="10"/>
                  </a:lnTo>
                  <a:lnTo>
                    <a:pt x="19" y="10"/>
                  </a:lnTo>
                  <a:lnTo>
                    <a:pt x="14" y="15"/>
                  </a:lnTo>
                  <a:lnTo>
                    <a:pt x="5" y="15"/>
                  </a:lnTo>
                  <a:lnTo>
                    <a:pt x="0" y="15"/>
                  </a:lnTo>
                  <a:lnTo>
                    <a:pt x="0" y="24"/>
                  </a:lnTo>
                  <a:lnTo>
                    <a:pt x="5" y="24"/>
                  </a:lnTo>
                  <a:lnTo>
                    <a:pt x="14" y="19"/>
                  </a:lnTo>
                  <a:lnTo>
                    <a:pt x="19" y="19"/>
                  </a:lnTo>
                  <a:lnTo>
                    <a:pt x="24" y="15"/>
                  </a:lnTo>
                  <a:lnTo>
                    <a:pt x="28" y="15"/>
                  </a:lnTo>
                  <a:lnTo>
                    <a:pt x="33" y="10"/>
                  </a:lnTo>
                  <a:lnTo>
                    <a:pt x="33" y="5"/>
                  </a:lnTo>
                  <a:lnTo>
                    <a:pt x="3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404" name="Freeform 20"/>
            <p:cNvSpPr>
              <a:spLocks/>
            </p:cNvSpPr>
            <p:nvPr/>
          </p:nvSpPr>
          <p:spPr bwMode="auto">
            <a:xfrm>
              <a:off x="4541" y="533"/>
              <a:ext cx="76" cy="100"/>
            </a:xfrm>
            <a:custGeom>
              <a:avLst/>
              <a:gdLst>
                <a:gd name="T0" fmla="*/ 76 w 76"/>
                <a:gd name="T1" fmla="*/ 81 h 100"/>
                <a:gd name="T2" fmla="*/ 76 w 76"/>
                <a:gd name="T3" fmla="*/ 81 h 100"/>
                <a:gd name="T4" fmla="*/ 76 w 76"/>
                <a:gd name="T5" fmla="*/ 86 h 100"/>
                <a:gd name="T6" fmla="*/ 71 w 76"/>
                <a:gd name="T7" fmla="*/ 91 h 100"/>
                <a:gd name="T8" fmla="*/ 67 w 76"/>
                <a:gd name="T9" fmla="*/ 91 h 100"/>
                <a:gd name="T10" fmla="*/ 62 w 76"/>
                <a:gd name="T11" fmla="*/ 96 h 100"/>
                <a:gd name="T12" fmla="*/ 57 w 76"/>
                <a:gd name="T13" fmla="*/ 96 h 100"/>
                <a:gd name="T14" fmla="*/ 52 w 76"/>
                <a:gd name="T15" fmla="*/ 96 h 100"/>
                <a:gd name="T16" fmla="*/ 43 w 76"/>
                <a:gd name="T17" fmla="*/ 100 h 100"/>
                <a:gd name="T18" fmla="*/ 38 w 76"/>
                <a:gd name="T19" fmla="*/ 100 h 100"/>
                <a:gd name="T20" fmla="*/ 28 w 76"/>
                <a:gd name="T21" fmla="*/ 100 h 100"/>
                <a:gd name="T22" fmla="*/ 24 w 76"/>
                <a:gd name="T23" fmla="*/ 100 h 100"/>
                <a:gd name="T24" fmla="*/ 19 w 76"/>
                <a:gd name="T25" fmla="*/ 96 h 100"/>
                <a:gd name="T26" fmla="*/ 14 w 76"/>
                <a:gd name="T27" fmla="*/ 96 h 100"/>
                <a:gd name="T28" fmla="*/ 9 w 76"/>
                <a:gd name="T29" fmla="*/ 96 h 100"/>
                <a:gd name="T30" fmla="*/ 9 w 76"/>
                <a:gd name="T31" fmla="*/ 91 h 100"/>
                <a:gd name="T32" fmla="*/ 9 w 76"/>
                <a:gd name="T33" fmla="*/ 91 h 100"/>
                <a:gd name="T34" fmla="*/ 0 w 76"/>
                <a:gd name="T35" fmla="*/ 14 h 100"/>
                <a:gd name="T36" fmla="*/ 0 w 76"/>
                <a:gd name="T37" fmla="*/ 14 h 100"/>
                <a:gd name="T38" fmla="*/ 0 w 76"/>
                <a:gd name="T39" fmla="*/ 9 h 100"/>
                <a:gd name="T40" fmla="*/ 4 w 76"/>
                <a:gd name="T41" fmla="*/ 9 h 100"/>
                <a:gd name="T42" fmla="*/ 9 w 76"/>
                <a:gd name="T43" fmla="*/ 5 h 100"/>
                <a:gd name="T44" fmla="*/ 14 w 76"/>
                <a:gd name="T45" fmla="*/ 5 h 100"/>
                <a:gd name="T46" fmla="*/ 19 w 76"/>
                <a:gd name="T47" fmla="*/ 0 h 100"/>
                <a:gd name="T48" fmla="*/ 24 w 76"/>
                <a:gd name="T49" fmla="*/ 0 h 100"/>
                <a:gd name="T50" fmla="*/ 33 w 76"/>
                <a:gd name="T51" fmla="*/ 0 h 100"/>
                <a:gd name="T52" fmla="*/ 38 w 76"/>
                <a:gd name="T53" fmla="*/ 0 h 100"/>
                <a:gd name="T54" fmla="*/ 48 w 76"/>
                <a:gd name="T55" fmla="*/ 0 h 100"/>
                <a:gd name="T56" fmla="*/ 52 w 76"/>
                <a:gd name="T57" fmla="*/ 0 h 100"/>
                <a:gd name="T58" fmla="*/ 57 w 76"/>
                <a:gd name="T59" fmla="*/ 0 h 100"/>
                <a:gd name="T60" fmla="*/ 62 w 76"/>
                <a:gd name="T61" fmla="*/ 0 h 100"/>
                <a:gd name="T62" fmla="*/ 67 w 76"/>
                <a:gd name="T63" fmla="*/ 5 h 100"/>
                <a:gd name="T64" fmla="*/ 67 w 76"/>
                <a:gd name="T65" fmla="*/ 5 h 100"/>
                <a:gd name="T66" fmla="*/ 71 w 76"/>
                <a:gd name="T67" fmla="*/ 9 h 100"/>
                <a:gd name="T68" fmla="*/ 76 w 76"/>
                <a:gd name="T69" fmla="*/ 8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6" h="100">
                  <a:moveTo>
                    <a:pt x="76" y="81"/>
                  </a:moveTo>
                  <a:lnTo>
                    <a:pt x="76" y="81"/>
                  </a:lnTo>
                  <a:lnTo>
                    <a:pt x="76" y="86"/>
                  </a:lnTo>
                  <a:lnTo>
                    <a:pt x="71" y="91"/>
                  </a:lnTo>
                  <a:lnTo>
                    <a:pt x="67" y="91"/>
                  </a:lnTo>
                  <a:lnTo>
                    <a:pt x="62" y="96"/>
                  </a:lnTo>
                  <a:lnTo>
                    <a:pt x="57" y="96"/>
                  </a:lnTo>
                  <a:lnTo>
                    <a:pt x="52" y="96"/>
                  </a:lnTo>
                  <a:lnTo>
                    <a:pt x="43" y="100"/>
                  </a:lnTo>
                  <a:lnTo>
                    <a:pt x="38" y="100"/>
                  </a:lnTo>
                  <a:lnTo>
                    <a:pt x="28" y="100"/>
                  </a:lnTo>
                  <a:lnTo>
                    <a:pt x="24" y="100"/>
                  </a:lnTo>
                  <a:lnTo>
                    <a:pt x="19" y="96"/>
                  </a:lnTo>
                  <a:lnTo>
                    <a:pt x="14" y="96"/>
                  </a:lnTo>
                  <a:lnTo>
                    <a:pt x="9" y="96"/>
                  </a:lnTo>
                  <a:lnTo>
                    <a:pt x="9" y="91"/>
                  </a:lnTo>
                  <a:lnTo>
                    <a:pt x="9" y="91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14" y="5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38" y="0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67" y="5"/>
                  </a:lnTo>
                  <a:lnTo>
                    <a:pt x="67" y="5"/>
                  </a:lnTo>
                  <a:lnTo>
                    <a:pt x="71" y="9"/>
                  </a:lnTo>
                  <a:lnTo>
                    <a:pt x="76" y="81"/>
                  </a:lnTo>
                  <a:close/>
                </a:path>
              </a:pathLst>
            </a:custGeom>
            <a:solidFill>
              <a:srgbClr val="FFFFFF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405" name="Freeform 21"/>
            <p:cNvSpPr>
              <a:spLocks/>
            </p:cNvSpPr>
            <p:nvPr/>
          </p:nvSpPr>
          <p:spPr bwMode="auto">
            <a:xfrm>
              <a:off x="4584" y="614"/>
              <a:ext cx="38" cy="19"/>
            </a:xfrm>
            <a:custGeom>
              <a:avLst/>
              <a:gdLst>
                <a:gd name="T0" fmla="*/ 0 w 38"/>
                <a:gd name="T1" fmla="*/ 19 h 19"/>
                <a:gd name="T2" fmla="*/ 0 w 38"/>
                <a:gd name="T3" fmla="*/ 19 h 19"/>
                <a:gd name="T4" fmla="*/ 9 w 38"/>
                <a:gd name="T5" fmla="*/ 19 h 19"/>
                <a:gd name="T6" fmla="*/ 14 w 38"/>
                <a:gd name="T7" fmla="*/ 19 h 19"/>
                <a:gd name="T8" fmla="*/ 24 w 38"/>
                <a:gd name="T9" fmla="*/ 15 h 19"/>
                <a:gd name="T10" fmla="*/ 28 w 38"/>
                <a:gd name="T11" fmla="*/ 15 h 19"/>
                <a:gd name="T12" fmla="*/ 33 w 38"/>
                <a:gd name="T13" fmla="*/ 10 h 19"/>
                <a:gd name="T14" fmla="*/ 33 w 38"/>
                <a:gd name="T15" fmla="*/ 10 h 19"/>
                <a:gd name="T16" fmla="*/ 38 w 38"/>
                <a:gd name="T17" fmla="*/ 5 h 19"/>
                <a:gd name="T18" fmla="*/ 38 w 38"/>
                <a:gd name="T19" fmla="*/ 0 h 19"/>
                <a:gd name="T20" fmla="*/ 33 w 38"/>
                <a:gd name="T21" fmla="*/ 0 h 19"/>
                <a:gd name="T22" fmla="*/ 33 w 38"/>
                <a:gd name="T23" fmla="*/ 0 h 19"/>
                <a:gd name="T24" fmla="*/ 28 w 38"/>
                <a:gd name="T25" fmla="*/ 5 h 19"/>
                <a:gd name="T26" fmla="*/ 28 w 38"/>
                <a:gd name="T27" fmla="*/ 5 h 19"/>
                <a:gd name="T28" fmla="*/ 24 w 38"/>
                <a:gd name="T29" fmla="*/ 10 h 19"/>
                <a:gd name="T30" fmla="*/ 19 w 38"/>
                <a:gd name="T31" fmla="*/ 10 h 19"/>
                <a:gd name="T32" fmla="*/ 14 w 38"/>
                <a:gd name="T33" fmla="*/ 10 h 19"/>
                <a:gd name="T34" fmla="*/ 9 w 38"/>
                <a:gd name="T35" fmla="*/ 15 h 19"/>
                <a:gd name="T36" fmla="*/ 0 w 38"/>
                <a:gd name="T37" fmla="*/ 15 h 19"/>
                <a:gd name="T38" fmla="*/ 0 w 38"/>
                <a:gd name="T39" fmla="*/ 15 h 19"/>
                <a:gd name="T40" fmla="*/ 0 w 38"/>
                <a:gd name="T4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19">
                  <a:moveTo>
                    <a:pt x="0" y="19"/>
                  </a:moveTo>
                  <a:lnTo>
                    <a:pt x="0" y="19"/>
                  </a:lnTo>
                  <a:lnTo>
                    <a:pt x="9" y="19"/>
                  </a:lnTo>
                  <a:lnTo>
                    <a:pt x="14" y="19"/>
                  </a:lnTo>
                  <a:lnTo>
                    <a:pt x="24" y="15"/>
                  </a:lnTo>
                  <a:lnTo>
                    <a:pt x="28" y="15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8" y="5"/>
                  </a:lnTo>
                  <a:lnTo>
                    <a:pt x="38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4" y="10"/>
                  </a:lnTo>
                  <a:lnTo>
                    <a:pt x="19" y="10"/>
                  </a:lnTo>
                  <a:lnTo>
                    <a:pt x="14" y="10"/>
                  </a:lnTo>
                  <a:lnTo>
                    <a:pt x="9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406" name="Freeform 22"/>
            <p:cNvSpPr>
              <a:spLocks/>
            </p:cNvSpPr>
            <p:nvPr/>
          </p:nvSpPr>
          <p:spPr bwMode="auto">
            <a:xfrm>
              <a:off x="4545" y="624"/>
              <a:ext cx="39" cy="14"/>
            </a:xfrm>
            <a:custGeom>
              <a:avLst/>
              <a:gdLst>
                <a:gd name="T0" fmla="*/ 0 w 39"/>
                <a:gd name="T1" fmla="*/ 0 h 14"/>
                <a:gd name="T2" fmla="*/ 0 w 39"/>
                <a:gd name="T3" fmla="*/ 0 h 14"/>
                <a:gd name="T4" fmla="*/ 0 w 39"/>
                <a:gd name="T5" fmla="*/ 5 h 14"/>
                <a:gd name="T6" fmla="*/ 5 w 39"/>
                <a:gd name="T7" fmla="*/ 5 h 14"/>
                <a:gd name="T8" fmla="*/ 10 w 39"/>
                <a:gd name="T9" fmla="*/ 9 h 14"/>
                <a:gd name="T10" fmla="*/ 15 w 39"/>
                <a:gd name="T11" fmla="*/ 9 h 14"/>
                <a:gd name="T12" fmla="*/ 20 w 39"/>
                <a:gd name="T13" fmla="*/ 9 h 14"/>
                <a:gd name="T14" fmla="*/ 24 w 39"/>
                <a:gd name="T15" fmla="*/ 14 h 14"/>
                <a:gd name="T16" fmla="*/ 34 w 39"/>
                <a:gd name="T17" fmla="*/ 14 h 14"/>
                <a:gd name="T18" fmla="*/ 39 w 39"/>
                <a:gd name="T19" fmla="*/ 9 h 14"/>
                <a:gd name="T20" fmla="*/ 39 w 39"/>
                <a:gd name="T21" fmla="*/ 5 h 14"/>
                <a:gd name="T22" fmla="*/ 34 w 39"/>
                <a:gd name="T23" fmla="*/ 5 h 14"/>
                <a:gd name="T24" fmla="*/ 24 w 39"/>
                <a:gd name="T25" fmla="*/ 5 h 14"/>
                <a:gd name="T26" fmla="*/ 20 w 39"/>
                <a:gd name="T27" fmla="*/ 5 h 14"/>
                <a:gd name="T28" fmla="*/ 15 w 39"/>
                <a:gd name="T29" fmla="*/ 5 h 14"/>
                <a:gd name="T30" fmla="*/ 10 w 39"/>
                <a:gd name="T31" fmla="*/ 0 h 14"/>
                <a:gd name="T32" fmla="*/ 10 w 39"/>
                <a:gd name="T33" fmla="*/ 0 h 14"/>
                <a:gd name="T34" fmla="*/ 5 w 39"/>
                <a:gd name="T35" fmla="*/ 0 h 14"/>
                <a:gd name="T36" fmla="*/ 5 w 39"/>
                <a:gd name="T37" fmla="*/ 0 h 14"/>
                <a:gd name="T38" fmla="*/ 5 w 39"/>
                <a:gd name="T39" fmla="*/ 0 h 14"/>
                <a:gd name="T40" fmla="*/ 0 w 39"/>
                <a:gd name="T4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14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5" y="5"/>
                  </a:lnTo>
                  <a:lnTo>
                    <a:pt x="10" y="9"/>
                  </a:lnTo>
                  <a:lnTo>
                    <a:pt x="15" y="9"/>
                  </a:lnTo>
                  <a:lnTo>
                    <a:pt x="20" y="9"/>
                  </a:lnTo>
                  <a:lnTo>
                    <a:pt x="24" y="14"/>
                  </a:lnTo>
                  <a:lnTo>
                    <a:pt x="34" y="14"/>
                  </a:lnTo>
                  <a:lnTo>
                    <a:pt x="39" y="9"/>
                  </a:lnTo>
                  <a:lnTo>
                    <a:pt x="39" y="5"/>
                  </a:lnTo>
                  <a:lnTo>
                    <a:pt x="34" y="5"/>
                  </a:lnTo>
                  <a:lnTo>
                    <a:pt x="24" y="5"/>
                  </a:lnTo>
                  <a:lnTo>
                    <a:pt x="20" y="5"/>
                  </a:lnTo>
                  <a:lnTo>
                    <a:pt x="15" y="5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407" name="Freeform 23"/>
            <p:cNvSpPr>
              <a:spLocks/>
            </p:cNvSpPr>
            <p:nvPr/>
          </p:nvSpPr>
          <p:spPr bwMode="auto">
            <a:xfrm>
              <a:off x="4536" y="547"/>
              <a:ext cx="14" cy="77"/>
            </a:xfrm>
            <a:custGeom>
              <a:avLst/>
              <a:gdLst>
                <a:gd name="T0" fmla="*/ 0 w 14"/>
                <a:gd name="T1" fmla="*/ 0 h 77"/>
                <a:gd name="T2" fmla="*/ 0 w 14"/>
                <a:gd name="T3" fmla="*/ 0 h 77"/>
                <a:gd name="T4" fmla="*/ 9 w 14"/>
                <a:gd name="T5" fmla="*/ 77 h 77"/>
                <a:gd name="T6" fmla="*/ 14 w 14"/>
                <a:gd name="T7" fmla="*/ 77 h 77"/>
                <a:gd name="T8" fmla="*/ 9 w 14"/>
                <a:gd name="T9" fmla="*/ 0 h 77"/>
                <a:gd name="T10" fmla="*/ 9 w 14"/>
                <a:gd name="T11" fmla="*/ 0 h 77"/>
                <a:gd name="T12" fmla="*/ 0 w 14"/>
                <a:gd name="T1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77">
                  <a:moveTo>
                    <a:pt x="0" y="0"/>
                  </a:moveTo>
                  <a:lnTo>
                    <a:pt x="0" y="0"/>
                  </a:lnTo>
                  <a:lnTo>
                    <a:pt x="9" y="77"/>
                  </a:lnTo>
                  <a:lnTo>
                    <a:pt x="14" y="77"/>
                  </a:lnTo>
                  <a:lnTo>
                    <a:pt x="9" y="0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408" name="Freeform 24"/>
            <p:cNvSpPr>
              <a:spLocks/>
            </p:cNvSpPr>
            <p:nvPr/>
          </p:nvSpPr>
          <p:spPr bwMode="auto">
            <a:xfrm>
              <a:off x="4536" y="528"/>
              <a:ext cx="38" cy="19"/>
            </a:xfrm>
            <a:custGeom>
              <a:avLst/>
              <a:gdLst>
                <a:gd name="T0" fmla="*/ 38 w 38"/>
                <a:gd name="T1" fmla="*/ 0 h 19"/>
                <a:gd name="T2" fmla="*/ 38 w 38"/>
                <a:gd name="T3" fmla="*/ 0 h 19"/>
                <a:gd name="T4" fmla="*/ 29 w 38"/>
                <a:gd name="T5" fmla="*/ 0 h 19"/>
                <a:gd name="T6" fmla="*/ 24 w 38"/>
                <a:gd name="T7" fmla="*/ 5 h 19"/>
                <a:gd name="T8" fmla="*/ 19 w 38"/>
                <a:gd name="T9" fmla="*/ 5 h 19"/>
                <a:gd name="T10" fmla="*/ 9 w 38"/>
                <a:gd name="T11" fmla="*/ 5 h 19"/>
                <a:gd name="T12" fmla="*/ 5 w 38"/>
                <a:gd name="T13" fmla="*/ 10 h 19"/>
                <a:gd name="T14" fmla="*/ 5 w 38"/>
                <a:gd name="T15" fmla="*/ 14 h 19"/>
                <a:gd name="T16" fmla="*/ 0 w 38"/>
                <a:gd name="T17" fmla="*/ 19 h 19"/>
                <a:gd name="T18" fmla="*/ 0 w 38"/>
                <a:gd name="T19" fmla="*/ 19 h 19"/>
                <a:gd name="T20" fmla="*/ 9 w 38"/>
                <a:gd name="T21" fmla="*/ 19 h 19"/>
                <a:gd name="T22" fmla="*/ 9 w 38"/>
                <a:gd name="T23" fmla="*/ 19 h 19"/>
                <a:gd name="T24" fmla="*/ 9 w 38"/>
                <a:gd name="T25" fmla="*/ 19 h 19"/>
                <a:gd name="T26" fmla="*/ 9 w 38"/>
                <a:gd name="T27" fmla="*/ 14 h 19"/>
                <a:gd name="T28" fmla="*/ 14 w 38"/>
                <a:gd name="T29" fmla="*/ 14 h 19"/>
                <a:gd name="T30" fmla="*/ 19 w 38"/>
                <a:gd name="T31" fmla="*/ 10 h 19"/>
                <a:gd name="T32" fmla="*/ 24 w 38"/>
                <a:gd name="T33" fmla="*/ 10 h 19"/>
                <a:gd name="T34" fmla="*/ 33 w 38"/>
                <a:gd name="T35" fmla="*/ 10 h 19"/>
                <a:gd name="T36" fmla="*/ 38 w 38"/>
                <a:gd name="T37" fmla="*/ 5 h 19"/>
                <a:gd name="T38" fmla="*/ 38 w 38"/>
                <a:gd name="T39" fmla="*/ 5 h 19"/>
                <a:gd name="T40" fmla="*/ 38 w 38"/>
                <a:gd name="T4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19">
                  <a:moveTo>
                    <a:pt x="38" y="0"/>
                  </a:moveTo>
                  <a:lnTo>
                    <a:pt x="38" y="0"/>
                  </a:lnTo>
                  <a:lnTo>
                    <a:pt x="29" y="0"/>
                  </a:lnTo>
                  <a:lnTo>
                    <a:pt x="24" y="5"/>
                  </a:lnTo>
                  <a:lnTo>
                    <a:pt x="19" y="5"/>
                  </a:lnTo>
                  <a:lnTo>
                    <a:pt x="9" y="5"/>
                  </a:lnTo>
                  <a:lnTo>
                    <a:pt x="5" y="10"/>
                  </a:lnTo>
                  <a:lnTo>
                    <a:pt x="5" y="14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9" y="14"/>
                  </a:lnTo>
                  <a:lnTo>
                    <a:pt x="14" y="14"/>
                  </a:lnTo>
                  <a:lnTo>
                    <a:pt x="19" y="10"/>
                  </a:lnTo>
                  <a:lnTo>
                    <a:pt x="24" y="10"/>
                  </a:lnTo>
                  <a:lnTo>
                    <a:pt x="33" y="10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409" name="Freeform 25"/>
            <p:cNvSpPr>
              <a:spLocks/>
            </p:cNvSpPr>
            <p:nvPr/>
          </p:nvSpPr>
          <p:spPr bwMode="auto">
            <a:xfrm>
              <a:off x="4574" y="528"/>
              <a:ext cx="38" cy="14"/>
            </a:xfrm>
            <a:custGeom>
              <a:avLst/>
              <a:gdLst>
                <a:gd name="T0" fmla="*/ 38 w 38"/>
                <a:gd name="T1" fmla="*/ 14 h 14"/>
                <a:gd name="T2" fmla="*/ 38 w 38"/>
                <a:gd name="T3" fmla="*/ 14 h 14"/>
                <a:gd name="T4" fmla="*/ 38 w 38"/>
                <a:gd name="T5" fmla="*/ 10 h 14"/>
                <a:gd name="T6" fmla="*/ 34 w 38"/>
                <a:gd name="T7" fmla="*/ 5 h 14"/>
                <a:gd name="T8" fmla="*/ 29 w 38"/>
                <a:gd name="T9" fmla="*/ 5 h 14"/>
                <a:gd name="T10" fmla="*/ 24 w 38"/>
                <a:gd name="T11" fmla="*/ 0 h 14"/>
                <a:gd name="T12" fmla="*/ 19 w 38"/>
                <a:gd name="T13" fmla="*/ 0 h 14"/>
                <a:gd name="T14" fmla="*/ 15 w 38"/>
                <a:gd name="T15" fmla="*/ 0 h 14"/>
                <a:gd name="T16" fmla="*/ 5 w 38"/>
                <a:gd name="T17" fmla="*/ 0 h 14"/>
                <a:gd name="T18" fmla="*/ 0 w 38"/>
                <a:gd name="T19" fmla="*/ 0 h 14"/>
                <a:gd name="T20" fmla="*/ 0 w 38"/>
                <a:gd name="T21" fmla="*/ 5 h 14"/>
                <a:gd name="T22" fmla="*/ 5 w 38"/>
                <a:gd name="T23" fmla="*/ 5 h 14"/>
                <a:gd name="T24" fmla="*/ 15 w 38"/>
                <a:gd name="T25" fmla="*/ 5 h 14"/>
                <a:gd name="T26" fmla="*/ 19 w 38"/>
                <a:gd name="T27" fmla="*/ 10 h 14"/>
                <a:gd name="T28" fmla="*/ 24 w 38"/>
                <a:gd name="T29" fmla="*/ 10 h 14"/>
                <a:gd name="T30" fmla="*/ 29 w 38"/>
                <a:gd name="T31" fmla="*/ 10 h 14"/>
                <a:gd name="T32" fmla="*/ 29 w 38"/>
                <a:gd name="T33" fmla="*/ 10 h 14"/>
                <a:gd name="T34" fmla="*/ 34 w 38"/>
                <a:gd name="T35" fmla="*/ 14 h 14"/>
                <a:gd name="T36" fmla="*/ 34 w 38"/>
                <a:gd name="T37" fmla="*/ 14 h 14"/>
                <a:gd name="T38" fmla="*/ 34 w 38"/>
                <a:gd name="T39" fmla="*/ 14 h 14"/>
                <a:gd name="T40" fmla="*/ 38 w 38"/>
                <a:gd name="T4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14">
                  <a:moveTo>
                    <a:pt x="38" y="14"/>
                  </a:moveTo>
                  <a:lnTo>
                    <a:pt x="38" y="14"/>
                  </a:lnTo>
                  <a:lnTo>
                    <a:pt x="38" y="10"/>
                  </a:lnTo>
                  <a:lnTo>
                    <a:pt x="34" y="5"/>
                  </a:lnTo>
                  <a:lnTo>
                    <a:pt x="29" y="5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5" y="5"/>
                  </a:lnTo>
                  <a:lnTo>
                    <a:pt x="15" y="5"/>
                  </a:lnTo>
                  <a:lnTo>
                    <a:pt x="19" y="10"/>
                  </a:lnTo>
                  <a:lnTo>
                    <a:pt x="24" y="10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8" y="14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410" name="Freeform 26"/>
            <p:cNvSpPr>
              <a:spLocks/>
            </p:cNvSpPr>
            <p:nvPr/>
          </p:nvSpPr>
          <p:spPr bwMode="auto">
            <a:xfrm>
              <a:off x="4608" y="542"/>
              <a:ext cx="14" cy="72"/>
            </a:xfrm>
            <a:custGeom>
              <a:avLst/>
              <a:gdLst>
                <a:gd name="T0" fmla="*/ 14 w 14"/>
                <a:gd name="T1" fmla="*/ 72 h 72"/>
                <a:gd name="T2" fmla="*/ 14 w 14"/>
                <a:gd name="T3" fmla="*/ 72 h 72"/>
                <a:gd name="T4" fmla="*/ 4 w 14"/>
                <a:gd name="T5" fmla="*/ 0 h 72"/>
                <a:gd name="T6" fmla="*/ 0 w 14"/>
                <a:gd name="T7" fmla="*/ 0 h 72"/>
                <a:gd name="T8" fmla="*/ 9 w 14"/>
                <a:gd name="T9" fmla="*/ 72 h 72"/>
                <a:gd name="T10" fmla="*/ 9 w 14"/>
                <a:gd name="T11" fmla="*/ 72 h 72"/>
                <a:gd name="T12" fmla="*/ 14 w 14"/>
                <a:gd name="T1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72">
                  <a:moveTo>
                    <a:pt x="14" y="72"/>
                  </a:moveTo>
                  <a:lnTo>
                    <a:pt x="14" y="72"/>
                  </a:lnTo>
                  <a:lnTo>
                    <a:pt x="4" y="0"/>
                  </a:lnTo>
                  <a:lnTo>
                    <a:pt x="0" y="0"/>
                  </a:lnTo>
                  <a:lnTo>
                    <a:pt x="9" y="72"/>
                  </a:lnTo>
                  <a:lnTo>
                    <a:pt x="9" y="72"/>
                  </a:lnTo>
                  <a:lnTo>
                    <a:pt x="14" y="72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411" name="Freeform 27"/>
            <p:cNvSpPr>
              <a:spLocks/>
            </p:cNvSpPr>
            <p:nvPr/>
          </p:nvSpPr>
          <p:spPr bwMode="auto">
            <a:xfrm>
              <a:off x="4541" y="576"/>
              <a:ext cx="38" cy="14"/>
            </a:xfrm>
            <a:custGeom>
              <a:avLst/>
              <a:gdLst>
                <a:gd name="T0" fmla="*/ 38 w 38"/>
                <a:gd name="T1" fmla="*/ 5 h 14"/>
                <a:gd name="T2" fmla="*/ 38 w 38"/>
                <a:gd name="T3" fmla="*/ 5 h 14"/>
                <a:gd name="T4" fmla="*/ 33 w 38"/>
                <a:gd name="T5" fmla="*/ 5 h 14"/>
                <a:gd name="T6" fmla="*/ 24 w 38"/>
                <a:gd name="T7" fmla="*/ 5 h 14"/>
                <a:gd name="T8" fmla="*/ 19 w 38"/>
                <a:gd name="T9" fmla="*/ 5 h 14"/>
                <a:gd name="T10" fmla="*/ 14 w 38"/>
                <a:gd name="T11" fmla="*/ 5 h 14"/>
                <a:gd name="T12" fmla="*/ 9 w 38"/>
                <a:gd name="T13" fmla="*/ 5 h 14"/>
                <a:gd name="T14" fmla="*/ 9 w 38"/>
                <a:gd name="T15" fmla="*/ 0 h 14"/>
                <a:gd name="T16" fmla="*/ 4 w 38"/>
                <a:gd name="T17" fmla="*/ 0 h 14"/>
                <a:gd name="T18" fmla="*/ 4 w 38"/>
                <a:gd name="T19" fmla="*/ 0 h 14"/>
                <a:gd name="T20" fmla="*/ 0 w 38"/>
                <a:gd name="T21" fmla="*/ 0 h 14"/>
                <a:gd name="T22" fmla="*/ 0 w 38"/>
                <a:gd name="T23" fmla="*/ 5 h 14"/>
                <a:gd name="T24" fmla="*/ 4 w 38"/>
                <a:gd name="T25" fmla="*/ 10 h 14"/>
                <a:gd name="T26" fmla="*/ 9 w 38"/>
                <a:gd name="T27" fmla="*/ 10 h 14"/>
                <a:gd name="T28" fmla="*/ 14 w 38"/>
                <a:gd name="T29" fmla="*/ 10 h 14"/>
                <a:gd name="T30" fmla="*/ 19 w 38"/>
                <a:gd name="T31" fmla="*/ 14 h 14"/>
                <a:gd name="T32" fmla="*/ 24 w 38"/>
                <a:gd name="T33" fmla="*/ 14 h 14"/>
                <a:gd name="T34" fmla="*/ 33 w 38"/>
                <a:gd name="T35" fmla="*/ 14 h 14"/>
                <a:gd name="T36" fmla="*/ 38 w 38"/>
                <a:gd name="T37" fmla="*/ 14 h 14"/>
                <a:gd name="T38" fmla="*/ 38 w 38"/>
                <a:gd name="T39" fmla="*/ 14 h 14"/>
                <a:gd name="T40" fmla="*/ 38 w 38"/>
                <a:gd name="T41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14">
                  <a:moveTo>
                    <a:pt x="38" y="5"/>
                  </a:moveTo>
                  <a:lnTo>
                    <a:pt x="38" y="5"/>
                  </a:lnTo>
                  <a:lnTo>
                    <a:pt x="33" y="5"/>
                  </a:lnTo>
                  <a:lnTo>
                    <a:pt x="24" y="5"/>
                  </a:lnTo>
                  <a:lnTo>
                    <a:pt x="19" y="5"/>
                  </a:lnTo>
                  <a:lnTo>
                    <a:pt x="14" y="5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4" y="10"/>
                  </a:lnTo>
                  <a:lnTo>
                    <a:pt x="9" y="10"/>
                  </a:lnTo>
                  <a:lnTo>
                    <a:pt x="14" y="10"/>
                  </a:lnTo>
                  <a:lnTo>
                    <a:pt x="19" y="14"/>
                  </a:lnTo>
                  <a:lnTo>
                    <a:pt x="24" y="14"/>
                  </a:lnTo>
                  <a:lnTo>
                    <a:pt x="33" y="14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412" name="Freeform 28"/>
            <p:cNvSpPr>
              <a:spLocks/>
            </p:cNvSpPr>
            <p:nvPr/>
          </p:nvSpPr>
          <p:spPr bwMode="auto">
            <a:xfrm>
              <a:off x="4579" y="566"/>
              <a:ext cx="38" cy="24"/>
            </a:xfrm>
            <a:custGeom>
              <a:avLst/>
              <a:gdLst>
                <a:gd name="T0" fmla="*/ 33 w 38"/>
                <a:gd name="T1" fmla="*/ 0 h 24"/>
                <a:gd name="T2" fmla="*/ 33 w 38"/>
                <a:gd name="T3" fmla="*/ 5 h 24"/>
                <a:gd name="T4" fmla="*/ 29 w 38"/>
                <a:gd name="T5" fmla="*/ 5 h 24"/>
                <a:gd name="T6" fmla="*/ 29 w 38"/>
                <a:gd name="T7" fmla="*/ 5 h 24"/>
                <a:gd name="T8" fmla="*/ 24 w 38"/>
                <a:gd name="T9" fmla="*/ 10 h 24"/>
                <a:gd name="T10" fmla="*/ 19 w 38"/>
                <a:gd name="T11" fmla="*/ 10 h 24"/>
                <a:gd name="T12" fmla="*/ 14 w 38"/>
                <a:gd name="T13" fmla="*/ 15 h 24"/>
                <a:gd name="T14" fmla="*/ 10 w 38"/>
                <a:gd name="T15" fmla="*/ 15 h 24"/>
                <a:gd name="T16" fmla="*/ 0 w 38"/>
                <a:gd name="T17" fmla="*/ 15 h 24"/>
                <a:gd name="T18" fmla="*/ 0 w 38"/>
                <a:gd name="T19" fmla="*/ 24 h 24"/>
                <a:gd name="T20" fmla="*/ 10 w 38"/>
                <a:gd name="T21" fmla="*/ 20 h 24"/>
                <a:gd name="T22" fmla="*/ 14 w 38"/>
                <a:gd name="T23" fmla="*/ 20 h 24"/>
                <a:gd name="T24" fmla="*/ 24 w 38"/>
                <a:gd name="T25" fmla="*/ 20 h 24"/>
                <a:gd name="T26" fmla="*/ 29 w 38"/>
                <a:gd name="T27" fmla="*/ 15 h 24"/>
                <a:gd name="T28" fmla="*/ 33 w 38"/>
                <a:gd name="T29" fmla="*/ 15 h 24"/>
                <a:gd name="T30" fmla="*/ 38 w 38"/>
                <a:gd name="T31" fmla="*/ 10 h 24"/>
                <a:gd name="T32" fmla="*/ 38 w 38"/>
                <a:gd name="T33" fmla="*/ 5 h 24"/>
                <a:gd name="T34" fmla="*/ 38 w 38"/>
                <a:gd name="T35" fmla="*/ 0 h 24"/>
                <a:gd name="T36" fmla="*/ 33 w 38"/>
                <a:gd name="T3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24">
                  <a:moveTo>
                    <a:pt x="33" y="0"/>
                  </a:moveTo>
                  <a:lnTo>
                    <a:pt x="33" y="5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24" y="10"/>
                  </a:lnTo>
                  <a:lnTo>
                    <a:pt x="19" y="10"/>
                  </a:lnTo>
                  <a:lnTo>
                    <a:pt x="14" y="15"/>
                  </a:lnTo>
                  <a:lnTo>
                    <a:pt x="10" y="15"/>
                  </a:lnTo>
                  <a:lnTo>
                    <a:pt x="0" y="15"/>
                  </a:lnTo>
                  <a:lnTo>
                    <a:pt x="0" y="24"/>
                  </a:lnTo>
                  <a:lnTo>
                    <a:pt x="10" y="20"/>
                  </a:lnTo>
                  <a:lnTo>
                    <a:pt x="14" y="20"/>
                  </a:lnTo>
                  <a:lnTo>
                    <a:pt x="24" y="20"/>
                  </a:lnTo>
                  <a:lnTo>
                    <a:pt x="29" y="15"/>
                  </a:lnTo>
                  <a:lnTo>
                    <a:pt x="33" y="15"/>
                  </a:lnTo>
                  <a:lnTo>
                    <a:pt x="38" y="10"/>
                  </a:lnTo>
                  <a:lnTo>
                    <a:pt x="38" y="5"/>
                  </a:lnTo>
                  <a:lnTo>
                    <a:pt x="38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413" name="Freeform 29"/>
            <p:cNvSpPr>
              <a:spLocks/>
            </p:cNvSpPr>
            <p:nvPr/>
          </p:nvSpPr>
          <p:spPr bwMode="auto">
            <a:xfrm>
              <a:off x="4541" y="533"/>
              <a:ext cx="71" cy="29"/>
            </a:xfrm>
            <a:custGeom>
              <a:avLst/>
              <a:gdLst>
                <a:gd name="T0" fmla="*/ 0 w 71"/>
                <a:gd name="T1" fmla="*/ 19 h 29"/>
                <a:gd name="T2" fmla="*/ 0 w 71"/>
                <a:gd name="T3" fmla="*/ 24 h 29"/>
                <a:gd name="T4" fmla="*/ 4 w 71"/>
                <a:gd name="T5" fmla="*/ 24 h 29"/>
                <a:gd name="T6" fmla="*/ 4 w 71"/>
                <a:gd name="T7" fmla="*/ 24 h 29"/>
                <a:gd name="T8" fmla="*/ 9 w 71"/>
                <a:gd name="T9" fmla="*/ 29 h 29"/>
                <a:gd name="T10" fmla="*/ 14 w 71"/>
                <a:gd name="T11" fmla="*/ 29 h 29"/>
                <a:gd name="T12" fmla="*/ 24 w 71"/>
                <a:gd name="T13" fmla="*/ 29 h 29"/>
                <a:gd name="T14" fmla="*/ 28 w 71"/>
                <a:gd name="T15" fmla="*/ 29 h 29"/>
                <a:gd name="T16" fmla="*/ 38 w 71"/>
                <a:gd name="T17" fmla="*/ 29 h 29"/>
                <a:gd name="T18" fmla="*/ 43 w 71"/>
                <a:gd name="T19" fmla="*/ 29 h 29"/>
                <a:gd name="T20" fmla="*/ 48 w 71"/>
                <a:gd name="T21" fmla="*/ 24 h 29"/>
                <a:gd name="T22" fmla="*/ 57 w 71"/>
                <a:gd name="T23" fmla="*/ 24 h 29"/>
                <a:gd name="T24" fmla="*/ 62 w 71"/>
                <a:gd name="T25" fmla="*/ 24 h 29"/>
                <a:gd name="T26" fmla="*/ 67 w 71"/>
                <a:gd name="T27" fmla="*/ 19 h 29"/>
                <a:gd name="T28" fmla="*/ 67 w 71"/>
                <a:gd name="T29" fmla="*/ 19 h 29"/>
                <a:gd name="T30" fmla="*/ 71 w 71"/>
                <a:gd name="T31" fmla="*/ 14 h 29"/>
                <a:gd name="T32" fmla="*/ 71 w 71"/>
                <a:gd name="T33" fmla="*/ 9 h 29"/>
                <a:gd name="T34" fmla="*/ 67 w 71"/>
                <a:gd name="T35" fmla="*/ 9 h 29"/>
                <a:gd name="T36" fmla="*/ 67 w 71"/>
                <a:gd name="T37" fmla="*/ 5 h 29"/>
                <a:gd name="T38" fmla="*/ 62 w 71"/>
                <a:gd name="T39" fmla="*/ 5 h 29"/>
                <a:gd name="T40" fmla="*/ 57 w 71"/>
                <a:gd name="T41" fmla="*/ 0 h 29"/>
                <a:gd name="T42" fmla="*/ 52 w 71"/>
                <a:gd name="T43" fmla="*/ 0 h 29"/>
                <a:gd name="T44" fmla="*/ 48 w 71"/>
                <a:gd name="T45" fmla="*/ 0 h 29"/>
                <a:gd name="T46" fmla="*/ 38 w 71"/>
                <a:gd name="T47" fmla="*/ 0 h 29"/>
                <a:gd name="T48" fmla="*/ 33 w 71"/>
                <a:gd name="T49" fmla="*/ 0 h 29"/>
                <a:gd name="T50" fmla="*/ 24 w 71"/>
                <a:gd name="T51" fmla="*/ 0 h 29"/>
                <a:gd name="T52" fmla="*/ 19 w 71"/>
                <a:gd name="T53" fmla="*/ 5 h 29"/>
                <a:gd name="T54" fmla="*/ 14 w 71"/>
                <a:gd name="T55" fmla="*/ 5 h 29"/>
                <a:gd name="T56" fmla="*/ 9 w 71"/>
                <a:gd name="T57" fmla="*/ 9 h 29"/>
                <a:gd name="T58" fmla="*/ 4 w 71"/>
                <a:gd name="T59" fmla="*/ 9 h 29"/>
                <a:gd name="T60" fmla="*/ 0 w 71"/>
                <a:gd name="T61" fmla="*/ 14 h 29"/>
                <a:gd name="T62" fmla="*/ 0 w 71"/>
                <a:gd name="T63" fmla="*/ 14 h 29"/>
                <a:gd name="T64" fmla="*/ 0 w 71"/>
                <a:gd name="T65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" h="29">
                  <a:moveTo>
                    <a:pt x="0" y="19"/>
                  </a:moveTo>
                  <a:lnTo>
                    <a:pt x="0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9" y="29"/>
                  </a:lnTo>
                  <a:lnTo>
                    <a:pt x="14" y="29"/>
                  </a:lnTo>
                  <a:lnTo>
                    <a:pt x="24" y="29"/>
                  </a:lnTo>
                  <a:lnTo>
                    <a:pt x="28" y="29"/>
                  </a:lnTo>
                  <a:lnTo>
                    <a:pt x="38" y="29"/>
                  </a:lnTo>
                  <a:lnTo>
                    <a:pt x="43" y="29"/>
                  </a:lnTo>
                  <a:lnTo>
                    <a:pt x="48" y="24"/>
                  </a:lnTo>
                  <a:lnTo>
                    <a:pt x="57" y="24"/>
                  </a:lnTo>
                  <a:lnTo>
                    <a:pt x="62" y="24"/>
                  </a:lnTo>
                  <a:lnTo>
                    <a:pt x="67" y="19"/>
                  </a:lnTo>
                  <a:lnTo>
                    <a:pt x="67" y="19"/>
                  </a:lnTo>
                  <a:lnTo>
                    <a:pt x="71" y="14"/>
                  </a:lnTo>
                  <a:lnTo>
                    <a:pt x="71" y="9"/>
                  </a:lnTo>
                  <a:lnTo>
                    <a:pt x="67" y="9"/>
                  </a:lnTo>
                  <a:lnTo>
                    <a:pt x="67" y="5"/>
                  </a:lnTo>
                  <a:lnTo>
                    <a:pt x="62" y="5"/>
                  </a:lnTo>
                  <a:lnTo>
                    <a:pt x="57" y="0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38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9" y="5"/>
                  </a:lnTo>
                  <a:lnTo>
                    <a:pt x="14" y="5"/>
                  </a:lnTo>
                  <a:lnTo>
                    <a:pt x="9" y="9"/>
                  </a:lnTo>
                  <a:lnTo>
                    <a:pt x="4" y="9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7FFFFF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414" name="Freeform 30"/>
            <p:cNvSpPr>
              <a:spLocks/>
            </p:cNvSpPr>
            <p:nvPr/>
          </p:nvSpPr>
          <p:spPr bwMode="auto">
            <a:xfrm>
              <a:off x="4536" y="552"/>
              <a:ext cx="43" cy="14"/>
            </a:xfrm>
            <a:custGeom>
              <a:avLst/>
              <a:gdLst>
                <a:gd name="T0" fmla="*/ 43 w 43"/>
                <a:gd name="T1" fmla="*/ 5 h 14"/>
                <a:gd name="T2" fmla="*/ 43 w 43"/>
                <a:gd name="T3" fmla="*/ 5 h 14"/>
                <a:gd name="T4" fmla="*/ 33 w 43"/>
                <a:gd name="T5" fmla="*/ 5 h 14"/>
                <a:gd name="T6" fmla="*/ 29 w 43"/>
                <a:gd name="T7" fmla="*/ 5 h 14"/>
                <a:gd name="T8" fmla="*/ 24 w 43"/>
                <a:gd name="T9" fmla="*/ 5 h 14"/>
                <a:gd name="T10" fmla="*/ 14 w 43"/>
                <a:gd name="T11" fmla="*/ 5 h 14"/>
                <a:gd name="T12" fmla="*/ 14 w 43"/>
                <a:gd name="T13" fmla="*/ 5 h 14"/>
                <a:gd name="T14" fmla="*/ 9 w 43"/>
                <a:gd name="T15" fmla="*/ 0 h 14"/>
                <a:gd name="T16" fmla="*/ 9 w 43"/>
                <a:gd name="T17" fmla="*/ 0 h 14"/>
                <a:gd name="T18" fmla="*/ 9 w 43"/>
                <a:gd name="T19" fmla="*/ 0 h 14"/>
                <a:gd name="T20" fmla="*/ 0 w 43"/>
                <a:gd name="T21" fmla="*/ 0 h 14"/>
                <a:gd name="T22" fmla="*/ 5 w 43"/>
                <a:gd name="T23" fmla="*/ 5 h 14"/>
                <a:gd name="T24" fmla="*/ 5 w 43"/>
                <a:gd name="T25" fmla="*/ 10 h 14"/>
                <a:gd name="T26" fmla="*/ 9 w 43"/>
                <a:gd name="T27" fmla="*/ 10 h 14"/>
                <a:gd name="T28" fmla="*/ 14 w 43"/>
                <a:gd name="T29" fmla="*/ 10 h 14"/>
                <a:gd name="T30" fmla="*/ 19 w 43"/>
                <a:gd name="T31" fmla="*/ 14 h 14"/>
                <a:gd name="T32" fmla="*/ 29 w 43"/>
                <a:gd name="T33" fmla="*/ 14 h 14"/>
                <a:gd name="T34" fmla="*/ 33 w 43"/>
                <a:gd name="T35" fmla="*/ 14 h 14"/>
                <a:gd name="T36" fmla="*/ 43 w 43"/>
                <a:gd name="T37" fmla="*/ 14 h 14"/>
                <a:gd name="T38" fmla="*/ 43 w 43"/>
                <a:gd name="T39" fmla="*/ 14 h 14"/>
                <a:gd name="T40" fmla="*/ 43 w 43"/>
                <a:gd name="T41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3" h="14">
                  <a:moveTo>
                    <a:pt x="43" y="5"/>
                  </a:moveTo>
                  <a:lnTo>
                    <a:pt x="43" y="5"/>
                  </a:lnTo>
                  <a:lnTo>
                    <a:pt x="33" y="5"/>
                  </a:lnTo>
                  <a:lnTo>
                    <a:pt x="29" y="5"/>
                  </a:lnTo>
                  <a:lnTo>
                    <a:pt x="24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5" y="5"/>
                  </a:lnTo>
                  <a:lnTo>
                    <a:pt x="5" y="10"/>
                  </a:lnTo>
                  <a:lnTo>
                    <a:pt x="9" y="10"/>
                  </a:lnTo>
                  <a:lnTo>
                    <a:pt x="14" y="10"/>
                  </a:lnTo>
                  <a:lnTo>
                    <a:pt x="19" y="14"/>
                  </a:lnTo>
                  <a:lnTo>
                    <a:pt x="29" y="14"/>
                  </a:lnTo>
                  <a:lnTo>
                    <a:pt x="33" y="14"/>
                  </a:lnTo>
                  <a:lnTo>
                    <a:pt x="43" y="14"/>
                  </a:lnTo>
                  <a:lnTo>
                    <a:pt x="43" y="14"/>
                  </a:lnTo>
                  <a:lnTo>
                    <a:pt x="43" y="5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415" name="Freeform 31"/>
            <p:cNvSpPr>
              <a:spLocks/>
            </p:cNvSpPr>
            <p:nvPr/>
          </p:nvSpPr>
          <p:spPr bwMode="auto">
            <a:xfrm>
              <a:off x="4579" y="542"/>
              <a:ext cx="33" cy="24"/>
            </a:xfrm>
            <a:custGeom>
              <a:avLst/>
              <a:gdLst>
                <a:gd name="T0" fmla="*/ 29 w 33"/>
                <a:gd name="T1" fmla="*/ 0 h 24"/>
                <a:gd name="T2" fmla="*/ 29 w 33"/>
                <a:gd name="T3" fmla="*/ 0 h 24"/>
                <a:gd name="T4" fmla="*/ 29 w 33"/>
                <a:gd name="T5" fmla="*/ 5 h 24"/>
                <a:gd name="T6" fmla="*/ 29 w 33"/>
                <a:gd name="T7" fmla="*/ 5 h 24"/>
                <a:gd name="T8" fmla="*/ 24 w 33"/>
                <a:gd name="T9" fmla="*/ 5 h 24"/>
                <a:gd name="T10" fmla="*/ 19 w 33"/>
                <a:gd name="T11" fmla="*/ 10 h 24"/>
                <a:gd name="T12" fmla="*/ 14 w 33"/>
                <a:gd name="T13" fmla="*/ 10 h 24"/>
                <a:gd name="T14" fmla="*/ 10 w 33"/>
                <a:gd name="T15" fmla="*/ 15 h 24"/>
                <a:gd name="T16" fmla="*/ 5 w 33"/>
                <a:gd name="T17" fmla="*/ 15 h 24"/>
                <a:gd name="T18" fmla="*/ 0 w 33"/>
                <a:gd name="T19" fmla="*/ 15 h 24"/>
                <a:gd name="T20" fmla="*/ 0 w 33"/>
                <a:gd name="T21" fmla="*/ 24 h 24"/>
                <a:gd name="T22" fmla="*/ 5 w 33"/>
                <a:gd name="T23" fmla="*/ 24 h 24"/>
                <a:gd name="T24" fmla="*/ 14 w 33"/>
                <a:gd name="T25" fmla="*/ 20 h 24"/>
                <a:gd name="T26" fmla="*/ 19 w 33"/>
                <a:gd name="T27" fmla="*/ 20 h 24"/>
                <a:gd name="T28" fmla="*/ 24 w 33"/>
                <a:gd name="T29" fmla="*/ 15 h 24"/>
                <a:gd name="T30" fmla="*/ 29 w 33"/>
                <a:gd name="T31" fmla="*/ 15 h 24"/>
                <a:gd name="T32" fmla="*/ 33 w 33"/>
                <a:gd name="T33" fmla="*/ 10 h 24"/>
                <a:gd name="T34" fmla="*/ 33 w 33"/>
                <a:gd name="T35" fmla="*/ 5 h 24"/>
                <a:gd name="T36" fmla="*/ 33 w 33"/>
                <a:gd name="T37" fmla="*/ 0 h 24"/>
                <a:gd name="T38" fmla="*/ 33 w 33"/>
                <a:gd name="T39" fmla="*/ 0 h 24"/>
                <a:gd name="T40" fmla="*/ 29 w 33"/>
                <a:gd name="T4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24">
                  <a:moveTo>
                    <a:pt x="29" y="0"/>
                  </a:moveTo>
                  <a:lnTo>
                    <a:pt x="29" y="0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24" y="5"/>
                  </a:lnTo>
                  <a:lnTo>
                    <a:pt x="19" y="10"/>
                  </a:lnTo>
                  <a:lnTo>
                    <a:pt x="14" y="10"/>
                  </a:lnTo>
                  <a:lnTo>
                    <a:pt x="10" y="15"/>
                  </a:lnTo>
                  <a:lnTo>
                    <a:pt x="5" y="15"/>
                  </a:lnTo>
                  <a:lnTo>
                    <a:pt x="0" y="15"/>
                  </a:lnTo>
                  <a:lnTo>
                    <a:pt x="0" y="24"/>
                  </a:lnTo>
                  <a:lnTo>
                    <a:pt x="5" y="24"/>
                  </a:lnTo>
                  <a:lnTo>
                    <a:pt x="14" y="20"/>
                  </a:lnTo>
                  <a:lnTo>
                    <a:pt x="19" y="20"/>
                  </a:lnTo>
                  <a:lnTo>
                    <a:pt x="24" y="15"/>
                  </a:lnTo>
                  <a:lnTo>
                    <a:pt x="29" y="15"/>
                  </a:lnTo>
                  <a:lnTo>
                    <a:pt x="33" y="10"/>
                  </a:lnTo>
                  <a:lnTo>
                    <a:pt x="33" y="5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416" name="Freeform 32"/>
            <p:cNvSpPr>
              <a:spLocks/>
            </p:cNvSpPr>
            <p:nvPr/>
          </p:nvSpPr>
          <p:spPr bwMode="auto">
            <a:xfrm>
              <a:off x="4574" y="528"/>
              <a:ext cx="38" cy="14"/>
            </a:xfrm>
            <a:custGeom>
              <a:avLst/>
              <a:gdLst>
                <a:gd name="T0" fmla="*/ 0 w 38"/>
                <a:gd name="T1" fmla="*/ 10 h 14"/>
                <a:gd name="T2" fmla="*/ 0 w 38"/>
                <a:gd name="T3" fmla="*/ 10 h 14"/>
                <a:gd name="T4" fmla="*/ 5 w 38"/>
                <a:gd name="T5" fmla="*/ 10 h 14"/>
                <a:gd name="T6" fmla="*/ 15 w 38"/>
                <a:gd name="T7" fmla="*/ 10 h 14"/>
                <a:gd name="T8" fmla="*/ 19 w 38"/>
                <a:gd name="T9" fmla="*/ 10 h 14"/>
                <a:gd name="T10" fmla="*/ 24 w 38"/>
                <a:gd name="T11" fmla="*/ 10 h 14"/>
                <a:gd name="T12" fmla="*/ 29 w 38"/>
                <a:gd name="T13" fmla="*/ 10 h 14"/>
                <a:gd name="T14" fmla="*/ 29 w 38"/>
                <a:gd name="T15" fmla="*/ 14 h 14"/>
                <a:gd name="T16" fmla="*/ 34 w 38"/>
                <a:gd name="T17" fmla="*/ 14 h 14"/>
                <a:gd name="T18" fmla="*/ 34 w 38"/>
                <a:gd name="T19" fmla="*/ 14 h 14"/>
                <a:gd name="T20" fmla="*/ 38 w 38"/>
                <a:gd name="T21" fmla="*/ 14 h 14"/>
                <a:gd name="T22" fmla="*/ 38 w 38"/>
                <a:gd name="T23" fmla="*/ 10 h 14"/>
                <a:gd name="T24" fmla="*/ 34 w 38"/>
                <a:gd name="T25" fmla="*/ 10 h 14"/>
                <a:gd name="T26" fmla="*/ 34 w 38"/>
                <a:gd name="T27" fmla="*/ 5 h 14"/>
                <a:gd name="T28" fmla="*/ 24 w 38"/>
                <a:gd name="T29" fmla="*/ 5 h 14"/>
                <a:gd name="T30" fmla="*/ 19 w 38"/>
                <a:gd name="T31" fmla="*/ 0 h 14"/>
                <a:gd name="T32" fmla="*/ 15 w 38"/>
                <a:gd name="T33" fmla="*/ 0 h 14"/>
                <a:gd name="T34" fmla="*/ 5 w 38"/>
                <a:gd name="T35" fmla="*/ 0 h 14"/>
                <a:gd name="T36" fmla="*/ 0 w 38"/>
                <a:gd name="T37" fmla="*/ 0 h 14"/>
                <a:gd name="T38" fmla="*/ 0 w 38"/>
                <a:gd name="T39" fmla="*/ 0 h 14"/>
                <a:gd name="T40" fmla="*/ 0 w 38"/>
                <a:gd name="T41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14">
                  <a:moveTo>
                    <a:pt x="0" y="10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15" y="10"/>
                  </a:lnTo>
                  <a:lnTo>
                    <a:pt x="19" y="10"/>
                  </a:lnTo>
                  <a:lnTo>
                    <a:pt x="24" y="10"/>
                  </a:lnTo>
                  <a:lnTo>
                    <a:pt x="29" y="10"/>
                  </a:lnTo>
                  <a:lnTo>
                    <a:pt x="29" y="14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8" y="14"/>
                  </a:lnTo>
                  <a:lnTo>
                    <a:pt x="38" y="10"/>
                  </a:lnTo>
                  <a:lnTo>
                    <a:pt x="34" y="10"/>
                  </a:lnTo>
                  <a:lnTo>
                    <a:pt x="34" y="5"/>
                  </a:lnTo>
                  <a:lnTo>
                    <a:pt x="24" y="5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417" name="Freeform 33"/>
            <p:cNvSpPr>
              <a:spLocks/>
            </p:cNvSpPr>
            <p:nvPr/>
          </p:nvSpPr>
          <p:spPr bwMode="auto">
            <a:xfrm>
              <a:off x="4536" y="528"/>
              <a:ext cx="38" cy="24"/>
            </a:xfrm>
            <a:custGeom>
              <a:avLst/>
              <a:gdLst>
                <a:gd name="T0" fmla="*/ 9 w 38"/>
                <a:gd name="T1" fmla="*/ 24 h 24"/>
                <a:gd name="T2" fmla="*/ 9 w 38"/>
                <a:gd name="T3" fmla="*/ 24 h 24"/>
                <a:gd name="T4" fmla="*/ 9 w 38"/>
                <a:gd name="T5" fmla="*/ 24 h 24"/>
                <a:gd name="T6" fmla="*/ 9 w 38"/>
                <a:gd name="T7" fmla="*/ 19 h 24"/>
                <a:gd name="T8" fmla="*/ 9 w 38"/>
                <a:gd name="T9" fmla="*/ 19 h 24"/>
                <a:gd name="T10" fmla="*/ 14 w 38"/>
                <a:gd name="T11" fmla="*/ 14 h 24"/>
                <a:gd name="T12" fmla="*/ 19 w 38"/>
                <a:gd name="T13" fmla="*/ 14 h 24"/>
                <a:gd name="T14" fmla="*/ 24 w 38"/>
                <a:gd name="T15" fmla="*/ 10 h 24"/>
                <a:gd name="T16" fmla="*/ 33 w 38"/>
                <a:gd name="T17" fmla="*/ 10 h 24"/>
                <a:gd name="T18" fmla="*/ 38 w 38"/>
                <a:gd name="T19" fmla="*/ 10 h 24"/>
                <a:gd name="T20" fmla="*/ 38 w 38"/>
                <a:gd name="T21" fmla="*/ 0 h 24"/>
                <a:gd name="T22" fmla="*/ 29 w 38"/>
                <a:gd name="T23" fmla="*/ 5 h 24"/>
                <a:gd name="T24" fmla="*/ 24 w 38"/>
                <a:gd name="T25" fmla="*/ 5 h 24"/>
                <a:gd name="T26" fmla="*/ 19 w 38"/>
                <a:gd name="T27" fmla="*/ 5 h 24"/>
                <a:gd name="T28" fmla="*/ 14 w 38"/>
                <a:gd name="T29" fmla="*/ 10 h 24"/>
                <a:gd name="T30" fmla="*/ 9 w 38"/>
                <a:gd name="T31" fmla="*/ 14 h 24"/>
                <a:gd name="T32" fmla="*/ 5 w 38"/>
                <a:gd name="T33" fmla="*/ 14 h 24"/>
                <a:gd name="T34" fmla="*/ 0 w 38"/>
                <a:gd name="T35" fmla="*/ 19 h 24"/>
                <a:gd name="T36" fmla="*/ 0 w 38"/>
                <a:gd name="T37" fmla="*/ 24 h 24"/>
                <a:gd name="T38" fmla="*/ 0 w 38"/>
                <a:gd name="T39" fmla="*/ 24 h 24"/>
                <a:gd name="T40" fmla="*/ 9 w 38"/>
                <a:gd name="T4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24">
                  <a:moveTo>
                    <a:pt x="9" y="24"/>
                  </a:moveTo>
                  <a:lnTo>
                    <a:pt x="9" y="24"/>
                  </a:lnTo>
                  <a:lnTo>
                    <a:pt x="9" y="24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4" y="14"/>
                  </a:lnTo>
                  <a:lnTo>
                    <a:pt x="19" y="14"/>
                  </a:lnTo>
                  <a:lnTo>
                    <a:pt x="24" y="10"/>
                  </a:lnTo>
                  <a:lnTo>
                    <a:pt x="33" y="10"/>
                  </a:lnTo>
                  <a:lnTo>
                    <a:pt x="38" y="10"/>
                  </a:lnTo>
                  <a:lnTo>
                    <a:pt x="38" y="0"/>
                  </a:lnTo>
                  <a:lnTo>
                    <a:pt x="29" y="5"/>
                  </a:lnTo>
                  <a:lnTo>
                    <a:pt x="24" y="5"/>
                  </a:lnTo>
                  <a:lnTo>
                    <a:pt x="19" y="5"/>
                  </a:lnTo>
                  <a:lnTo>
                    <a:pt x="14" y="10"/>
                  </a:lnTo>
                  <a:lnTo>
                    <a:pt x="9" y="14"/>
                  </a:lnTo>
                  <a:lnTo>
                    <a:pt x="5" y="14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9" y="24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418" name="Freeform 34"/>
            <p:cNvSpPr>
              <a:spLocks/>
            </p:cNvSpPr>
            <p:nvPr/>
          </p:nvSpPr>
          <p:spPr bwMode="auto">
            <a:xfrm>
              <a:off x="4507" y="725"/>
              <a:ext cx="254" cy="585"/>
            </a:xfrm>
            <a:custGeom>
              <a:avLst/>
              <a:gdLst>
                <a:gd name="T0" fmla="*/ 0 w 254"/>
                <a:gd name="T1" fmla="*/ 14 h 585"/>
                <a:gd name="T2" fmla="*/ 5 w 254"/>
                <a:gd name="T3" fmla="*/ 19 h 585"/>
                <a:gd name="T4" fmla="*/ 10 w 254"/>
                <a:gd name="T5" fmla="*/ 24 h 585"/>
                <a:gd name="T6" fmla="*/ 19 w 254"/>
                <a:gd name="T7" fmla="*/ 24 h 585"/>
                <a:gd name="T8" fmla="*/ 34 w 254"/>
                <a:gd name="T9" fmla="*/ 28 h 585"/>
                <a:gd name="T10" fmla="*/ 43 w 254"/>
                <a:gd name="T11" fmla="*/ 33 h 585"/>
                <a:gd name="T12" fmla="*/ 58 w 254"/>
                <a:gd name="T13" fmla="*/ 33 h 585"/>
                <a:gd name="T14" fmla="*/ 77 w 254"/>
                <a:gd name="T15" fmla="*/ 33 h 585"/>
                <a:gd name="T16" fmla="*/ 91 w 254"/>
                <a:gd name="T17" fmla="*/ 33 h 585"/>
                <a:gd name="T18" fmla="*/ 101 w 254"/>
                <a:gd name="T19" fmla="*/ 28 h 585"/>
                <a:gd name="T20" fmla="*/ 115 w 254"/>
                <a:gd name="T21" fmla="*/ 28 h 585"/>
                <a:gd name="T22" fmla="*/ 129 w 254"/>
                <a:gd name="T23" fmla="*/ 24 h 585"/>
                <a:gd name="T24" fmla="*/ 139 w 254"/>
                <a:gd name="T25" fmla="*/ 19 h 585"/>
                <a:gd name="T26" fmla="*/ 149 w 254"/>
                <a:gd name="T27" fmla="*/ 14 h 585"/>
                <a:gd name="T28" fmla="*/ 158 w 254"/>
                <a:gd name="T29" fmla="*/ 9 h 585"/>
                <a:gd name="T30" fmla="*/ 163 w 254"/>
                <a:gd name="T31" fmla="*/ 4 h 585"/>
                <a:gd name="T32" fmla="*/ 168 w 254"/>
                <a:gd name="T33" fmla="*/ 0 h 585"/>
                <a:gd name="T34" fmla="*/ 254 w 254"/>
                <a:gd name="T35" fmla="*/ 561 h 585"/>
                <a:gd name="T36" fmla="*/ 29 w 254"/>
                <a:gd name="T37" fmla="*/ 585 h 585"/>
                <a:gd name="T38" fmla="*/ 0 w 254"/>
                <a:gd name="T39" fmla="*/ 14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4" h="585">
                  <a:moveTo>
                    <a:pt x="0" y="14"/>
                  </a:moveTo>
                  <a:lnTo>
                    <a:pt x="5" y="19"/>
                  </a:lnTo>
                  <a:lnTo>
                    <a:pt x="10" y="24"/>
                  </a:lnTo>
                  <a:lnTo>
                    <a:pt x="19" y="24"/>
                  </a:lnTo>
                  <a:lnTo>
                    <a:pt x="34" y="28"/>
                  </a:lnTo>
                  <a:lnTo>
                    <a:pt x="43" y="33"/>
                  </a:lnTo>
                  <a:lnTo>
                    <a:pt x="58" y="33"/>
                  </a:lnTo>
                  <a:lnTo>
                    <a:pt x="77" y="33"/>
                  </a:lnTo>
                  <a:lnTo>
                    <a:pt x="91" y="33"/>
                  </a:lnTo>
                  <a:lnTo>
                    <a:pt x="101" y="28"/>
                  </a:lnTo>
                  <a:lnTo>
                    <a:pt x="115" y="28"/>
                  </a:lnTo>
                  <a:lnTo>
                    <a:pt x="129" y="24"/>
                  </a:lnTo>
                  <a:lnTo>
                    <a:pt x="139" y="19"/>
                  </a:lnTo>
                  <a:lnTo>
                    <a:pt x="149" y="14"/>
                  </a:lnTo>
                  <a:lnTo>
                    <a:pt x="158" y="9"/>
                  </a:lnTo>
                  <a:lnTo>
                    <a:pt x="163" y="4"/>
                  </a:lnTo>
                  <a:lnTo>
                    <a:pt x="168" y="0"/>
                  </a:lnTo>
                  <a:lnTo>
                    <a:pt x="254" y="561"/>
                  </a:lnTo>
                  <a:lnTo>
                    <a:pt x="29" y="58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7FFFFF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419" name="Freeform 35"/>
            <p:cNvSpPr>
              <a:spLocks/>
            </p:cNvSpPr>
            <p:nvPr/>
          </p:nvSpPr>
          <p:spPr bwMode="auto">
            <a:xfrm>
              <a:off x="4502" y="739"/>
              <a:ext cx="96" cy="24"/>
            </a:xfrm>
            <a:custGeom>
              <a:avLst/>
              <a:gdLst>
                <a:gd name="T0" fmla="*/ 96 w 96"/>
                <a:gd name="T1" fmla="*/ 14 h 24"/>
                <a:gd name="T2" fmla="*/ 96 w 96"/>
                <a:gd name="T3" fmla="*/ 14 h 24"/>
                <a:gd name="T4" fmla="*/ 82 w 96"/>
                <a:gd name="T5" fmla="*/ 14 h 24"/>
                <a:gd name="T6" fmla="*/ 63 w 96"/>
                <a:gd name="T7" fmla="*/ 14 h 24"/>
                <a:gd name="T8" fmla="*/ 48 w 96"/>
                <a:gd name="T9" fmla="*/ 14 h 24"/>
                <a:gd name="T10" fmla="*/ 39 w 96"/>
                <a:gd name="T11" fmla="*/ 10 h 24"/>
                <a:gd name="T12" fmla="*/ 24 w 96"/>
                <a:gd name="T13" fmla="*/ 10 h 24"/>
                <a:gd name="T14" fmla="*/ 19 w 96"/>
                <a:gd name="T15" fmla="*/ 5 h 24"/>
                <a:gd name="T16" fmla="*/ 10 w 96"/>
                <a:gd name="T17" fmla="*/ 0 h 24"/>
                <a:gd name="T18" fmla="*/ 10 w 96"/>
                <a:gd name="T19" fmla="*/ 0 h 24"/>
                <a:gd name="T20" fmla="*/ 0 w 96"/>
                <a:gd name="T21" fmla="*/ 5 h 24"/>
                <a:gd name="T22" fmla="*/ 5 w 96"/>
                <a:gd name="T23" fmla="*/ 10 h 24"/>
                <a:gd name="T24" fmla="*/ 15 w 96"/>
                <a:gd name="T25" fmla="*/ 14 h 24"/>
                <a:gd name="T26" fmla="*/ 24 w 96"/>
                <a:gd name="T27" fmla="*/ 14 h 24"/>
                <a:gd name="T28" fmla="*/ 39 w 96"/>
                <a:gd name="T29" fmla="*/ 19 h 24"/>
                <a:gd name="T30" fmla="*/ 48 w 96"/>
                <a:gd name="T31" fmla="*/ 19 h 24"/>
                <a:gd name="T32" fmla="*/ 63 w 96"/>
                <a:gd name="T33" fmla="*/ 24 h 24"/>
                <a:gd name="T34" fmla="*/ 82 w 96"/>
                <a:gd name="T35" fmla="*/ 24 h 24"/>
                <a:gd name="T36" fmla="*/ 96 w 96"/>
                <a:gd name="T37" fmla="*/ 19 h 24"/>
                <a:gd name="T38" fmla="*/ 96 w 96"/>
                <a:gd name="T39" fmla="*/ 19 h 24"/>
                <a:gd name="T40" fmla="*/ 96 w 96"/>
                <a:gd name="T41" fmla="*/ 1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24">
                  <a:moveTo>
                    <a:pt x="96" y="14"/>
                  </a:moveTo>
                  <a:lnTo>
                    <a:pt x="96" y="14"/>
                  </a:lnTo>
                  <a:lnTo>
                    <a:pt x="82" y="14"/>
                  </a:lnTo>
                  <a:lnTo>
                    <a:pt x="63" y="14"/>
                  </a:lnTo>
                  <a:lnTo>
                    <a:pt x="48" y="14"/>
                  </a:lnTo>
                  <a:lnTo>
                    <a:pt x="39" y="10"/>
                  </a:lnTo>
                  <a:lnTo>
                    <a:pt x="24" y="10"/>
                  </a:lnTo>
                  <a:lnTo>
                    <a:pt x="19" y="5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0" y="5"/>
                  </a:lnTo>
                  <a:lnTo>
                    <a:pt x="5" y="10"/>
                  </a:lnTo>
                  <a:lnTo>
                    <a:pt x="15" y="14"/>
                  </a:lnTo>
                  <a:lnTo>
                    <a:pt x="24" y="14"/>
                  </a:lnTo>
                  <a:lnTo>
                    <a:pt x="39" y="19"/>
                  </a:lnTo>
                  <a:lnTo>
                    <a:pt x="48" y="19"/>
                  </a:lnTo>
                  <a:lnTo>
                    <a:pt x="63" y="24"/>
                  </a:lnTo>
                  <a:lnTo>
                    <a:pt x="82" y="24"/>
                  </a:lnTo>
                  <a:lnTo>
                    <a:pt x="96" y="19"/>
                  </a:lnTo>
                  <a:lnTo>
                    <a:pt x="96" y="19"/>
                  </a:lnTo>
                  <a:lnTo>
                    <a:pt x="96" y="14"/>
                  </a:lnTo>
                  <a:close/>
                </a:path>
              </a:pathLst>
            </a:custGeom>
            <a:solidFill>
              <a:srgbClr val="0000FF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420" name="Freeform 36"/>
            <p:cNvSpPr>
              <a:spLocks/>
            </p:cNvSpPr>
            <p:nvPr/>
          </p:nvSpPr>
          <p:spPr bwMode="auto">
            <a:xfrm>
              <a:off x="4598" y="725"/>
              <a:ext cx="81" cy="33"/>
            </a:xfrm>
            <a:custGeom>
              <a:avLst/>
              <a:gdLst>
                <a:gd name="T0" fmla="*/ 81 w 81"/>
                <a:gd name="T1" fmla="*/ 0 h 33"/>
                <a:gd name="T2" fmla="*/ 72 w 81"/>
                <a:gd name="T3" fmla="*/ 0 h 33"/>
                <a:gd name="T4" fmla="*/ 72 w 81"/>
                <a:gd name="T5" fmla="*/ 0 h 33"/>
                <a:gd name="T6" fmla="*/ 67 w 81"/>
                <a:gd name="T7" fmla="*/ 4 h 33"/>
                <a:gd name="T8" fmla="*/ 58 w 81"/>
                <a:gd name="T9" fmla="*/ 9 h 33"/>
                <a:gd name="T10" fmla="*/ 48 w 81"/>
                <a:gd name="T11" fmla="*/ 14 h 33"/>
                <a:gd name="T12" fmla="*/ 34 w 81"/>
                <a:gd name="T13" fmla="*/ 19 h 33"/>
                <a:gd name="T14" fmla="*/ 24 w 81"/>
                <a:gd name="T15" fmla="*/ 24 h 33"/>
                <a:gd name="T16" fmla="*/ 10 w 81"/>
                <a:gd name="T17" fmla="*/ 24 h 33"/>
                <a:gd name="T18" fmla="*/ 0 w 81"/>
                <a:gd name="T19" fmla="*/ 28 h 33"/>
                <a:gd name="T20" fmla="*/ 0 w 81"/>
                <a:gd name="T21" fmla="*/ 33 h 33"/>
                <a:gd name="T22" fmla="*/ 10 w 81"/>
                <a:gd name="T23" fmla="*/ 33 h 33"/>
                <a:gd name="T24" fmla="*/ 24 w 81"/>
                <a:gd name="T25" fmla="*/ 28 h 33"/>
                <a:gd name="T26" fmla="*/ 38 w 81"/>
                <a:gd name="T27" fmla="*/ 24 h 33"/>
                <a:gd name="T28" fmla="*/ 48 w 81"/>
                <a:gd name="T29" fmla="*/ 24 h 33"/>
                <a:gd name="T30" fmla="*/ 62 w 81"/>
                <a:gd name="T31" fmla="*/ 19 h 33"/>
                <a:gd name="T32" fmla="*/ 67 w 81"/>
                <a:gd name="T33" fmla="*/ 9 h 33"/>
                <a:gd name="T34" fmla="*/ 77 w 81"/>
                <a:gd name="T35" fmla="*/ 9 h 33"/>
                <a:gd name="T36" fmla="*/ 81 w 81"/>
                <a:gd name="T37" fmla="*/ 0 h 33"/>
                <a:gd name="T38" fmla="*/ 72 w 81"/>
                <a:gd name="T39" fmla="*/ 0 h 33"/>
                <a:gd name="T40" fmla="*/ 81 w 81"/>
                <a:gd name="T4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" h="33">
                  <a:moveTo>
                    <a:pt x="81" y="0"/>
                  </a:moveTo>
                  <a:lnTo>
                    <a:pt x="72" y="0"/>
                  </a:lnTo>
                  <a:lnTo>
                    <a:pt x="72" y="0"/>
                  </a:lnTo>
                  <a:lnTo>
                    <a:pt x="67" y="4"/>
                  </a:lnTo>
                  <a:lnTo>
                    <a:pt x="58" y="9"/>
                  </a:lnTo>
                  <a:lnTo>
                    <a:pt x="48" y="14"/>
                  </a:lnTo>
                  <a:lnTo>
                    <a:pt x="34" y="19"/>
                  </a:lnTo>
                  <a:lnTo>
                    <a:pt x="24" y="24"/>
                  </a:lnTo>
                  <a:lnTo>
                    <a:pt x="10" y="24"/>
                  </a:lnTo>
                  <a:lnTo>
                    <a:pt x="0" y="28"/>
                  </a:lnTo>
                  <a:lnTo>
                    <a:pt x="0" y="33"/>
                  </a:lnTo>
                  <a:lnTo>
                    <a:pt x="10" y="33"/>
                  </a:lnTo>
                  <a:lnTo>
                    <a:pt x="24" y="28"/>
                  </a:lnTo>
                  <a:lnTo>
                    <a:pt x="38" y="24"/>
                  </a:lnTo>
                  <a:lnTo>
                    <a:pt x="48" y="24"/>
                  </a:lnTo>
                  <a:lnTo>
                    <a:pt x="62" y="19"/>
                  </a:lnTo>
                  <a:lnTo>
                    <a:pt x="67" y="9"/>
                  </a:lnTo>
                  <a:lnTo>
                    <a:pt x="77" y="9"/>
                  </a:lnTo>
                  <a:lnTo>
                    <a:pt x="81" y="0"/>
                  </a:lnTo>
                  <a:lnTo>
                    <a:pt x="72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00FF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421" name="Freeform 37"/>
            <p:cNvSpPr>
              <a:spLocks/>
            </p:cNvSpPr>
            <p:nvPr/>
          </p:nvSpPr>
          <p:spPr bwMode="auto">
            <a:xfrm>
              <a:off x="4670" y="725"/>
              <a:ext cx="91" cy="565"/>
            </a:xfrm>
            <a:custGeom>
              <a:avLst/>
              <a:gdLst>
                <a:gd name="T0" fmla="*/ 91 w 91"/>
                <a:gd name="T1" fmla="*/ 565 h 565"/>
                <a:gd name="T2" fmla="*/ 91 w 91"/>
                <a:gd name="T3" fmla="*/ 561 h 565"/>
                <a:gd name="T4" fmla="*/ 9 w 91"/>
                <a:gd name="T5" fmla="*/ 0 h 565"/>
                <a:gd name="T6" fmla="*/ 0 w 91"/>
                <a:gd name="T7" fmla="*/ 0 h 565"/>
                <a:gd name="T8" fmla="*/ 86 w 91"/>
                <a:gd name="T9" fmla="*/ 561 h 565"/>
                <a:gd name="T10" fmla="*/ 91 w 91"/>
                <a:gd name="T11" fmla="*/ 561 h 565"/>
                <a:gd name="T12" fmla="*/ 91 w 91"/>
                <a:gd name="T13" fmla="*/ 565 h 565"/>
                <a:gd name="T14" fmla="*/ 91 w 91"/>
                <a:gd name="T15" fmla="*/ 565 h 565"/>
                <a:gd name="T16" fmla="*/ 91 w 91"/>
                <a:gd name="T17" fmla="*/ 561 h 565"/>
                <a:gd name="T18" fmla="*/ 91 w 91"/>
                <a:gd name="T19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565">
                  <a:moveTo>
                    <a:pt x="91" y="565"/>
                  </a:moveTo>
                  <a:lnTo>
                    <a:pt x="91" y="561"/>
                  </a:lnTo>
                  <a:lnTo>
                    <a:pt x="9" y="0"/>
                  </a:lnTo>
                  <a:lnTo>
                    <a:pt x="0" y="0"/>
                  </a:lnTo>
                  <a:lnTo>
                    <a:pt x="86" y="561"/>
                  </a:lnTo>
                  <a:lnTo>
                    <a:pt x="91" y="561"/>
                  </a:lnTo>
                  <a:lnTo>
                    <a:pt x="91" y="565"/>
                  </a:lnTo>
                  <a:lnTo>
                    <a:pt x="91" y="565"/>
                  </a:lnTo>
                  <a:lnTo>
                    <a:pt x="91" y="561"/>
                  </a:lnTo>
                  <a:lnTo>
                    <a:pt x="91" y="565"/>
                  </a:lnTo>
                  <a:close/>
                </a:path>
              </a:pathLst>
            </a:custGeom>
            <a:solidFill>
              <a:srgbClr val="0000FF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422" name="Freeform 38"/>
            <p:cNvSpPr>
              <a:spLocks/>
            </p:cNvSpPr>
            <p:nvPr/>
          </p:nvSpPr>
          <p:spPr bwMode="auto">
            <a:xfrm>
              <a:off x="4531" y="1286"/>
              <a:ext cx="230" cy="28"/>
            </a:xfrm>
            <a:custGeom>
              <a:avLst/>
              <a:gdLst>
                <a:gd name="T0" fmla="*/ 0 w 230"/>
                <a:gd name="T1" fmla="*/ 24 h 28"/>
                <a:gd name="T2" fmla="*/ 5 w 230"/>
                <a:gd name="T3" fmla="*/ 28 h 28"/>
                <a:gd name="T4" fmla="*/ 230 w 230"/>
                <a:gd name="T5" fmla="*/ 4 h 28"/>
                <a:gd name="T6" fmla="*/ 230 w 230"/>
                <a:gd name="T7" fmla="*/ 0 h 28"/>
                <a:gd name="T8" fmla="*/ 5 w 230"/>
                <a:gd name="T9" fmla="*/ 19 h 28"/>
                <a:gd name="T10" fmla="*/ 10 w 230"/>
                <a:gd name="T11" fmla="*/ 24 h 28"/>
                <a:gd name="T12" fmla="*/ 0 w 230"/>
                <a:gd name="T13" fmla="*/ 24 h 28"/>
                <a:gd name="T14" fmla="*/ 0 w 230"/>
                <a:gd name="T15" fmla="*/ 28 h 28"/>
                <a:gd name="T16" fmla="*/ 5 w 230"/>
                <a:gd name="T17" fmla="*/ 28 h 28"/>
                <a:gd name="T18" fmla="*/ 0 w 230"/>
                <a:gd name="T1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28">
                  <a:moveTo>
                    <a:pt x="0" y="24"/>
                  </a:moveTo>
                  <a:lnTo>
                    <a:pt x="5" y="28"/>
                  </a:lnTo>
                  <a:lnTo>
                    <a:pt x="230" y="4"/>
                  </a:lnTo>
                  <a:lnTo>
                    <a:pt x="230" y="0"/>
                  </a:lnTo>
                  <a:lnTo>
                    <a:pt x="5" y="19"/>
                  </a:lnTo>
                  <a:lnTo>
                    <a:pt x="10" y="24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5" y="2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FF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423" name="Freeform 39"/>
            <p:cNvSpPr>
              <a:spLocks/>
            </p:cNvSpPr>
            <p:nvPr/>
          </p:nvSpPr>
          <p:spPr bwMode="auto">
            <a:xfrm>
              <a:off x="4502" y="729"/>
              <a:ext cx="39" cy="581"/>
            </a:xfrm>
            <a:custGeom>
              <a:avLst/>
              <a:gdLst>
                <a:gd name="T0" fmla="*/ 10 w 39"/>
                <a:gd name="T1" fmla="*/ 10 h 581"/>
                <a:gd name="T2" fmla="*/ 0 w 39"/>
                <a:gd name="T3" fmla="*/ 10 h 581"/>
                <a:gd name="T4" fmla="*/ 29 w 39"/>
                <a:gd name="T5" fmla="*/ 581 h 581"/>
                <a:gd name="T6" fmla="*/ 39 w 39"/>
                <a:gd name="T7" fmla="*/ 581 h 581"/>
                <a:gd name="T8" fmla="*/ 10 w 39"/>
                <a:gd name="T9" fmla="*/ 10 h 581"/>
                <a:gd name="T10" fmla="*/ 0 w 39"/>
                <a:gd name="T11" fmla="*/ 15 h 581"/>
                <a:gd name="T12" fmla="*/ 10 w 39"/>
                <a:gd name="T13" fmla="*/ 10 h 581"/>
                <a:gd name="T14" fmla="*/ 0 w 39"/>
                <a:gd name="T15" fmla="*/ 0 h 581"/>
                <a:gd name="T16" fmla="*/ 0 w 39"/>
                <a:gd name="T17" fmla="*/ 10 h 581"/>
                <a:gd name="T18" fmla="*/ 10 w 39"/>
                <a:gd name="T19" fmla="*/ 1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581">
                  <a:moveTo>
                    <a:pt x="10" y="10"/>
                  </a:moveTo>
                  <a:lnTo>
                    <a:pt x="0" y="10"/>
                  </a:lnTo>
                  <a:lnTo>
                    <a:pt x="29" y="581"/>
                  </a:lnTo>
                  <a:lnTo>
                    <a:pt x="39" y="581"/>
                  </a:lnTo>
                  <a:lnTo>
                    <a:pt x="10" y="10"/>
                  </a:lnTo>
                  <a:lnTo>
                    <a:pt x="0" y="15"/>
                  </a:lnTo>
                  <a:lnTo>
                    <a:pt x="10" y="1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FF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424" name="Freeform 40"/>
            <p:cNvSpPr>
              <a:spLocks/>
            </p:cNvSpPr>
            <p:nvPr/>
          </p:nvSpPr>
          <p:spPr bwMode="auto">
            <a:xfrm>
              <a:off x="4507" y="1266"/>
              <a:ext cx="297" cy="106"/>
            </a:xfrm>
            <a:custGeom>
              <a:avLst/>
              <a:gdLst>
                <a:gd name="T0" fmla="*/ 5 w 297"/>
                <a:gd name="T1" fmla="*/ 101 h 106"/>
                <a:gd name="T2" fmla="*/ 10 w 297"/>
                <a:gd name="T3" fmla="*/ 101 h 106"/>
                <a:gd name="T4" fmla="*/ 10 w 297"/>
                <a:gd name="T5" fmla="*/ 106 h 106"/>
                <a:gd name="T6" fmla="*/ 14 w 297"/>
                <a:gd name="T7" fmla="*/ 106 h 106"/>
                <a:gd name="T8" fmla="*/ 19 w 297"/>
                <a:gd name="T9" fmla="*/ 106 h 106"/>
                <a:gd name="T10" fmla="*/ 287 w 297"/>
                <a:gd name="T11" fmla="*/ 77 h 106"/>
                <a:gd name="T12" fmla="*/ 292 w 297"/>
                <a:gd name="T13" fmla="*/ 77 h 106"/>
                <a:gd name="T14" fmla="*/ 292 w 297"/>
                <a:gd name="T15" fmla="*/ 72 h 106"/>
                <a:gd name="T16" fmla="*/ 297 w 297"/>
                <a:gd name="T17" fmla="*/ 72 h 106"/>
                <a:gd name="T18" fmla="*/ 297 w 297"/>
                <a:gd name="T19" fmla="*/ 68 h 106"/>
                <a:gd name="T20" fmla="*/ 287 w 297"/>
                <a:gd name="T21" fmla="*/ 5 h 106"/>
                <a:gd name="T22" fmla="*/ 287 w 297"/>
                <a:gd name="T23" fmla="*/ 0 h 106"/>
                <a:gd name="T24" fmla="*/ 287 w 297"/>
                <a:gd name="T25" fmla="*/ 0 h 106"/>
                <a:gd name="T26" fmla="*/ 283 w 297"/>
                <a:gd name="T27" fmla="*/ 0 h 106"/>
                <a:gd name="T28" fmla="*/ 278 w 297"/>
                <a:gd name="T29" fmla="*/ 0 h 106"/>
                <a:gd name="T30" fmla="*/ 10 w 297"/>
                <a:gd name="T31" fmla="*/ 29 h 106"/>
                <a:gd name="T32" fmla="*/ 5 w 297"/>
                <a:gd name="T33" fmla="*/ 29 h 106"/>
                <a:gd name="T34" fmla="*/ 0 w 297"/>
                <a:gd name="T35" fmla="*/ 34 h 106"/>
                <a:gd name="T36" fmla="*/ 0 w 297"/>
                <a:gd name="T37" fmla="*/ 34 h 106"/>
                <a:gd name="T38" fmla="*/ 0 w 297"/>
                <a:gd name="T39" fmla="*/ 39 h 106"/>
                <a:gd name="T40" fmla="*/ 5 w 297"/>
                <a:gd name="T41" fmla="*/ 10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7" h="106">
                  <a:moveTo>
                    <a:pt x="5" y="101"/>
                  </a:moveTo>
                  <a:lnTo>
                    <a:pt x="10" y="101"/>
                  </a:lnTo>
                  <a:lnTo>
                    <a:pt x="10" y="106"/>
                  </a:lnTo>
                  <a:lnTo>
                    <a:pt x="14" y="106"/>
                  </a:lnTo>
                  <a:lnTo>
                    <a:pt x="19" y="106"/>
                  </a:lnTo>
                  <a:lnTo>
                    <a:pt x="287" y="77"/>
                  </a:lnTo>
                  <a:lnTo>
                    <a:pt x="292" y="77"/>
                  </a:lnTo>
                  <a:lnTo>
                    <a:pt x="292" y="72"/>
                  </a:lnTo>
                  <a:lnTo>
                    <a:pt x="297" y="72"/>
                  </a:lnTo>
                  <a:lnTo>
                    <a:pt x="297" y="68"/>
                  </a:lnTo>
                  <a:lnTo>
                    <a:pt x="287" y="5"/>
                  </a:lnTo>
                  <a:lnTo>
                    <a:pt x="287" y="0"/>
                  </a:lnTo>
                  <a:lnTo>
                    <a:pt x="287" y="0"/>
                  </a:lnTo>
                  <a:lnTo>
                    <a:pt x="283" y="0"/>
                  </a:lnTo>
                  <a:lnTo>
                    <a:pt x="278" y="0"/>
                  </a:lnTo>
                  <a:lnTo>
                    <a:pt x="10" y="29"/>
                  </a:lnTo>
                  <a:lnTo>
                    <a:pt x="5" y="29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5" y="101"/>
                  </a:lnTo>
                  <a:close/>
                </a:path>
              </a:pathLst>
            </a:custGeom>
            <a:solidFill>
              <a:srgbClr val="FFFF7F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425" name="Freeform 41"/>
            <p:cNvSpPr>
              <a:spLocks/>
            </p:cNvSpPr>
            <p:nvPr/>
          </p:nvSpPr>
          <p:spPr bwMode="auto">
            <a:xfrm>
              <a:off x="4512" y="1367"/>
              <a:ext cx="14" cy="10"/>
            </a:xfrm>
            <a:custGeom>
              <a:avLst/>
              <a:gdLst>
                <a:gd name="T0" fmla="*/ 14 w 14"/>
                <a:gd name="T1" fmla="*/ 0 h 10"/>
                <a:gd name="T2" fmla="*/ 14 w 14"/>
                <a:gd name="T3" fmla="*/ 0 h 10"/>
                <a:gd name="T4" fmla="*/ 9 w 14"/>
                <a:gd name="T5" fmla="*/ 0 h 10"/>
                <a:gd name="T6" fmla="*/ 5 w 14"/>
                <a:gd name="T7" fmla="*/ 0 h 10"/>
                <a:gd name="T8" fmla="*/ 5 w 14"/>
                <a:gd name="T9" fmla="*/ 0 h 10"/>
                <a:gd name="T10" fmla="*/ 5 w 14"/>
                <a:gd name="T11" fmla="*/ 0 h 10"/>
                <a:gd name="T12" fmla="*/ 0 w 14"/>
                <a:gd name="T13" fmla="*/ 0 h 10"/>
                <a:gd name="T14" fmla="*/ 0 w 14"/>
                <a:gd name="T15" fmla="*/ 5 h 10"/>
                <a:gd name="T16" fmla="*/ 5 w 14"/>
                <a:gd name="T17" fmla="*/ 5 h 10"/>
                <a:gd name="T18" fmla="*/ 9 w 14"/>
                <a:gd name="T19" fmla="*/ 10 h 10"/>
                <a:gd name="T20" fmla="*/ 14 w 14"/>
                <a:gd name="T21" fmla="*/ 10 h 10"/>
                <a:gd name="T22" fmla="*/ 14 w 14"/>
                <a:gd name="T23" fmla="*/ 10 h 10"/>
                <a:gd name="T24" fmla="*/ 14 w 14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10">
                  <a:moveTo>
                    <a:pt x="14" y="0"/>
                  </a:moveTo>
                  <a:lnTo>
                    <a:pt x="14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5" y="5"/>
                  </a:lnTo>
                  <a:lnTo>
                    <a:pt x="9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426" name="Freeform 42"/>
            <p:cNvSpPr>
              <a:spLocks/>
            </p:cNvSpPr>
            <p:nvPr/>
          </p:nvSpPr>
          <p:spPr bwMode="auto">
            <a:xfrm>
              <a:off x="4526" y="1338"/>
              <a:ext cx="268" cy="39"/>
            </a:xfrm>
            <a:custGeom>
              <a:avLst/>
              <a:gdLst>
                <a:gd name="T0" fmla="*/ 264 w 268"/>
                <a:gd name="T1" fmla="*/ 0 h 39"/>
                <a:gd name="T2" fmla="*/ 268 w 268"/>
                <a:gd name="T3" fmla="*/ 0 h 39"/>
                <a:gd name="T4" fmla="*/ 0 w 268"/>
                <a:gd name="T5" fmla="*/ 29 h 39"/>
                <a:gd name="T6" fmla="*/ 0 w 268"/>
                <a:gd name="T7" fmla="*/ 39 h 39"/>
                <a:gd name="T8" fmla="*/ 268 w 268"/>
                <a:gd name="T9" fmla="*/ 5 h 39"/>
                <a:gd name="T10" fmla="*/ 268 w 268"/>
                <a:gd name="T11" fmla="*/ 5 h 39"/>
                <a:gd name="T12" fmla="*/ 264 w 268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8" h="39">
                  <a:moveTo>
                    <a:pt x="264" y="0"/>
                  </a:moveTo>
                  <a:lnTo>
                    <a:pt x="268" y="0"/>
                  </a:lnTo>
                  <a:lnTo>
                    <a:pt x="0" y="29"/>
                  </a:lnTo>
                  <a:lnTo>
                    <a:pt x="0" y="39"/>
                  </a:lnTo>
                  <a:lnTo>
                    <a:pt x="268" y="5"/>
                  </a:lnTo>
                  <a:lnTo>
                    <a:pt x="268" y="5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427" name="Freeform 43"/>
            <p:cNvSpPr>
              <a:spLocks/>
            </p:cNvSpPr>
            <p:nvPr/>
          </p:nvSpPr>
          <p:spPr bwMode="auto">
            <a:xfrm>
              <a:off x="4790" y="1334"/>
              <a:ext cx="19" cy="9"/>
            </a:xfrm>
            <a:custGeom>
              <a:avLst/>
              <a:gdLst>
                <a:gd name="T0" fmla="*/ 9 w 19"/>
                <a:gd name="T1" fmla="*/ 0 h 9"/>
                <a:gd name="T2" fmla="*/ 9 w 19"/>
                <a:gd name="T3" fmla="*/ 0 h 9"/>
                <a:gd name="T4" fmla="*/ 9 w 19"/>
                <a:gd name="T5" fmla="*/ 0 h 9"/>
                <a:gd name="T6" fmla="*/ 9 w 19"/>
                <a:gd name="T7" fmla="*/ 4 h 9"/>
                <a:gd name="T8" fmla="*/ 4 w 19"/>
                <a:gd name="T9" fmla="*/ 4 h 9"/>
                <a:gd name="T10" fmla="*/ 0 w 19"/>
                <a:gd name="T11" fmla="*/ 4 h 9"/>
                <a:gd name="T12" fmla="*/ 4 w 19"/>
                <a:gd name="T13" fmla="*/ 9 h 9"/>
                <a:gd name="T14" fmla="*/ 9 w 19"/>
                <a:gd name="T15" fmla="*/ 9 h 9"/>
                <a:gd name="T16" fmla="*/ 14 w 19"/>
                <a:gd name="T17" fmla="*/ 9 h 9"/>
                <a:gd name="T18" fmla="*/ 14 w 19"/>
                <a:gd name="T19" fmla="*/ 4 h 9"/>
                <a:gd name="T20" fmla="*/ 19 w 19"/>
                <a:gd name="T21" fmla="*/ 0 h 9"/>
                <a:gd name="T22" fmla="*/ 19 w 19"/>
                <a:gd name="T23" fmla="*/ 0 h 9"/>
                <a:gd name="T24" fmla="*/ 9 w 19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9">
                  <a:moveTo>
                    <a:pt x="9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9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14" y="9"/>
                  </a:lnTo>
                  <a:lnTo>
                    <a:pt x="14" y="4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428" name="Freeform 44"/>
            <p:cNvSpPr>
              <a:spLocks/>
            </p:cNvSpPr>
            <p:nvPr/>
          </p:nvSpPr>
          <p:spPr bwMode="auto">
            <a:xfrm>
              <a:off x="4794" y="1271"/>
              <a:ext cx="15" cy="63"/>
            </a:xfrm>
            <a:custGeom>
              <a:avLst/>
              <a:gdLst>
                <a:gd name="T0" fmla="*/ 0 w 15"/>
                <a:gd name="T1" fmla="*/ 0 h 63"/>
                <a:gd name="T2" fmla="*/ 0 w 15"/>
                <a:gd name="T3" fmla="*/ 0 h 63"/>
                <a:gd name="T4" fmla="*/ 5 w 15"/>
                <a:gd name="T5" fmla="*/ 63 h 63"/>
                <a:gd name="T6" fmla="*/ 15 w 15"/>
                <a:gd name="T7" fmla="*/ 63 h 63"/>
                <a:gd name="T8" fmla="*/ 5 w 15"/>
                <a:gd name="T9" fmla="*/ 0 h 63"/>
                <a:gd name="T10" fmla="*/ 5 w 15"/>
                <a:gd name="T11" fmla="*/ 0 h 63"/>
                <a:gd name="T12" fmla="*/ 0 w 15"/>
                <a:gd name="T1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63">
                  <a:moveTo>
                    <a:pt x="0" y="0"/>
                  </a:moveTo>
                  <a:lnTo>
                    <a:pt x="0" y="0"/>
                  </a:lnTo>
                  <a:lnTo>
                    <a:pt x="5" y="63"/>
                  </a:lnTo>
                  <a:lnTo>
                    <a:pt x="15" y="63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429" name="Freeform 45"/>
            <p:cNvSpPr>
              <a:spLocks/>
            </p:cNvSpPr>
            <p:nvPr/>
          </p:nvSpPr>
          <p:spPr bwMode="auto">
            <a:xfrm>
              <a:off x="4785" y="1262"/>
              <a:ext cx="14" cy="9"/>
            </a:xfrm>
            <a:custGeom>
              <a:avLst/>
              <a:gdLst>
                <a:gd name="T0" fmla="*/ 0 w 14"/>
                <a:gd name="T1" fmla="*/ 9 h 9"/>
                <a:gd name="T2" fmla="*/ 0 w 14"/>
                <a:gd name="T3" fmla="*/ 9 h 9"/>
                <a:gd name="T4" fmla="*/ 5 w 14"/>
                <a:gd name="T5" fmla="*/ 9 h 9"/>
                <a:gd name="T6" fmla="*/ 5 w 14"/>
                <a:gd name="T7" fmla="*/ 9 h 9"/>
                <a:gd name="T8" fmla="*/ 9 w 14"/>
                <a:gd name="T9" fmla="*/ 9 h 9"/>
                <a:gd name="T10" fmla="*/ 9 w 14"/>
                <a:gd name="T11" fmla="*/ 9 h 9"/>
                <a:gd name="T12" fmla="*/ 14 w 14"/>
                <a:gd name="T13" fmla="*/ 9 h 9"/>
                <a:gd name="T14" fmla="*/ 14 w 14"/>
                <a:gd name="T15" fmla="*/ 4 h 9"/>
                <a:gd name="T16" fmla="*/ 9 w 14"/>
                <a:gd name="T17" fmla="*/ 0 h 9"/>
                <a:gd name="T18" fmla="*/ 5 w 14"/>
                <a:gd name="T19" fmla="*/ 0 h 9"/>
                <a:gd name="T20" fmla="*/ 0 w 14"/>
                <a:gd name="T21" fmla="*/ 0 h 9"/>
                <a:gd name="T22" fmla="*/ 0 w 14"/>
                <a:gd name="T23" fmla="*/ 0 h 9"/>
                <a:gd name="T24" fmla="*/ 0 w 14"/>
                <a:gd name="T2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9">
                  <a:moveTo>
                    <a:pt x="0" y="9"/>
                  </a:move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14" y="9"/>
                  </a:lnTo>
                  <a:lnTo>
                    <a:pt x="14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430" name="Freeform 46"/>
            <p:cNvSpPr>
              <a:spLocks/>
            </p:cNvSpPr>
            <p:nvPr/>
          </p:nvSpPr>
          <p:spPr bwMode="auto">
            <a:xfrm>
              <a:off x="4517" y="1262"/>
              <a:ext cx="268" cy="38"/>
            </a:xfrm>
            <a:custGeom>
              <a:avLst/>
              <a:gdLst>
                <a:gd name="T0" fmla="*/ 0 w 268"/>
                <a:gd name="T1" fmla="*/ 38 h 38"/>
                <a:gd name="T2" fmla="*/ 0 w 268"/>
                <a:gd name="T3" fmla="*/ 38 h 38"/>
                <a:gd name="T4" fmla="*/ 268 w 268"/>
                <a:gd name="T5" fmla="*/ 9 h 38"/>
                <a:gd name="T6" fmla="*/ 268 w 268"/>
                <a:gd name="T7" fmla="*/ 0 h 38"/>
                <a:gd name="T8" fmla="*/ 0 w 268"/>
                <a:gd name="T9" fmla="*/ 28 h 38"/>
                <a:gd name="T10" fmla="*/ 0 w 268"/>
                <a:gd name="T11" fmla="*/ 28 h 38"/>
                <a:gd name="T12" fmla="*/ 0 w 268"/>
                <a:gd name="T1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8" h="38">
                  <a:moveTo>
                    <a:pt x="0" y="38"/>
                  </a:moveTo>
                  <a:lnTo>
                    <a:pt x="0" y="38"/>
                  </a:lnTo>
                  <a:lnTo>
                    <a:pt x="268" y="9"/>
                  </a:lnTo>
                  <a:lnTo>
                    <a:pt x="268" y="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431" name="Freeform 47"/>
            <p:cNvSpPr>
              <a:spLocks/>
            </p:cNvSpPr>
            <p:nvPr/>
          </p:nvSpPr>
          <p:spPr bwMode="auto">
            <a:xfrm>
              <a:off x="4502" y="1290"/>
              <a:ext cx="15" cy="15"/>
            </a:xfrm>
            <a:custGeom>
              <a:avLst/>
              <a:gdLst>
                <a:gd name="T0" fmla="*/ 10 w 15"/>
                <a:gd name="T1" fmla="*/ 15 h 15"/>
                <a:gd name="T2" fmla="*/ 10 w 15"/>
                <a:gd name="T3" fmla="*/ 10 h 15"/>
                <a:gd name="T4" fmla="*/ 10 w 15"/>
                <a:gd name="T5" fmla="*/ 10 h 15"/>
                <a:gd name="T6" fmla="*/ 10 w 15"/>
                <a:gd name="T7" fmla="*/ 10 h 15"/>
                <a:gd name="T8" fmla="*/ 15 w 15"/>
                <a:gd name="T9" fmla="*/ 10 h 15"/>
                <a:gd name="T10" fmla="*/ 15 w 15"/>
                <a:gd name="T11" fmla="*/ 10 h 15"/>
                <a:gd name="T12" fmla="*/ 15 w 15"/>
                <a:gd name="T13" fmla="*/ 0 h 15"/>
                <a:gd name="T14" fmla="*/ 10 w 15"/>
                <a:gd name="T15" fmla="*/ 5 h 15"/>
                <a:gd name="T16" fmla="*/ 5 w 15"/>
                <a:gd name="T17" fmla="*/ 5 h 15"/>
                <a:gd name="T18" fmla="*/ 0 w 15"/>
                <a:gd name="T19" fmla="*/ 10 h 15"/>
                <a:gd name="T20" fmla="*/ 0 w 15"/>
                <a:gd name="T21" fmla="*/ 15 h 15"/>
                <a:gd name="T22" fmla="*/ 0 w 15"/>
                <a:gd name="T23" fmla="*/ 15 h 15"/>
                <a:gd name="T24" fmla="*/ 10 w 15"/>
                <a:gd name="T2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15">
                  <a:moveTo>
                    <a:pt x="10" y="15"/>
                  </a:move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0"/>
                  </a:lnTo>
                  <a:lnTo>
                    <a:pt x="10" y="5"/>
                  </a:lnTo>
                  <a:lnTo>
                    <a:pt x="5" y="5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0" y="15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432" name="Freeform 48"/>
            <p:cNvSpPr>
              <a:spLocks/>
            </p:cNvSpPr>
            <p:nvPr/>
          </p:nvSpPr>
          <p:spPr bwMode="auto">
            <a:xfrm>
              <a:off x="4502" y="1305"/>
              <a:ext cx="15" cy="62"/>
            </a:xfrm>
            <a:custGeom>
              <a:avLst/>
              <a:gdLst>
                <a:gd name="T0" fmla="*/ 15 w 15"/>
                <a:gd name="T1" fmla="*/ 62 h 62"/>
                <a:gd name="T2" fmla="*/ 15 w 15"/>
                <a:gd name="T3" fmla="*/ 62 h 62"/>
                <a:gd name="T4" fmla="*/ 10 w 15"/>
                <a:gd name="T5" fmla="*/ 0 h 62"/>
                <a:gd name="T6" fmla="*/ 0 w 15"/>
                <a:gd name="T7" fmla="*/ 0 h 62"/>
                <a:gd name="T8" fmla="*/ 10 w 15"/>
                <a:gd name="T9" fmla="*/ 62 h 62"/>
                <a:gd name="T10" fmla="*/ 10 w 15"/>
                <a:gd name="T11" fmla="*/ 62 h 62"/>
                <a:gd name="T12" fmla="*/ 15 w 15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62">
                  <a:moveTo>
                    <a:pt x="15" y="62"/>
                  </a:moveTo>
                  <a:lnTo>
                    <a:pt x="15" y="6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15" y="62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433" name="Freeform 49"/>
            <p:cNvSpPr>
              <a:spLocks/>
            </p:cNvSpPr>
            <p:nvPr/>
          </p:nvSpPr>
          <p:spPr bwMode="auto">
            <a:xfrm>
              <a:off x="4526" y="480"/>
              <a:ext cx="106" cy="134"/>
            </a:xfrm>
            <a:custGeom>
              <a:avLst/>
              <a:gdLst>
                <a:gd name="T0" fmla="*/ 106 w 106"/>
                <a:gd name="T1" fmla="*/ 106 h 134"/>
                <a:gd name="T2" fmla="*/ 106 w 106"/>
                <a:gd name="T3" fmla="*/ 110 h 134"/>
                <a:gd name="T4" fmla="*/ 101 w 106"/>
                <a:gd name="T5" fmla="*/ 115 h 134"/>
                <a:gd name="T6" fmla="*/ 96 w 106"/>
                <a:gd name="T7" fmla="*/ 120 h 134"/>
                <a:gd name="T8" fmla="*/ 91 w 106"/>
                <a:gd name="T9" fmla="*/ 125 h 134"/>
                <a:gd name="T10" fmla="*/ 82 w 106"/>
                <a:gd name="T11" fmla="*/ 129 h 134"/>
                <a:gd name="T12" fmla="*/ 77 w 106"/>
                <a:gd name="T13" fmla="*/ 134 h 134"/>
                <a:gd name="T14" fmla="*/ 63 w 106"/>
                <a:gd name="T15" fmla="*/ 134 h 134"/>
                <a:gd name="T16" fmla="*/ 53 w 106"/>
                <a:gd name="T17" fmla="*/ 134 h 134"/>
                <a:gd name="T18" fmla="*/ 43 w 106"/>
                <a:gd name="T19" fmla="*/ 134 h 134"/>
                <a:gd name="T20" fmla="*/ 34 w 106"/>
                <a:gd name="T21" fmla="*/ 134 h 134"/>
                <a:gd name="T22" fmla="*/ 24 w 106"/>
                <a:gd name="T23" fmla="*/ 134 h 134"/>
                <a:gd name="T24" fmla="*/ 15 w 106"/>
                <a:gd name="T25" fmla="*/ 129 h 134"/>
                <a:gd name="T26" fmla="*/ 10 w 106"/>
                <a:gd name="T27" fmla="*/ 125 h 134"/>
                <a:gd name="T28" fmla="*/ 5 w 106"/>
                <a:gd name="T29" fmla="*/ 120 h 134"/>
                <a:gd name="T30" fmla="*/ 0 w 106"/>
                <a:gd name="T31" fmla="*/ 115 h 134"/>
                <a:gd name="T32" fmla="*/ 0 w 106"/>
                <a:gd name="T33" fmla="*/ 110 h 134"/>
                <a:gd name="T34" fmla="*/ 5 w 106"/>
                <a:gd name="T35" fmla="*/ 19 h 134"/>
                <a:gd name="T36" fmla="*/ 5 w 106"/>
                <a:gd name="T37" fmla="*/ 14 h 134"/>
                <a:gd name="T38" fmla="*/ 10 w 106"/>
                <a:gd name="T39" fmla="*/ 14 h 134"/>
                <a:gd name="T40" fmla="*/ 15 w 106"/>
                <a:gd name="T41" fmla="*/ 10 h 134"/>
                <a:gd name="T42" fmla="*/ 19 w 106"/>
                <a:gd name="T43" fmla="*/ 10 h 134"/>
                <a:gd name="T44" fmla="*/ 24 w 106"/>
                <a:gd name="T45" fmla="*/ 5 h 134"/>
                <a:gd name="T46" fmla="*/ 29 w 106"/>
                <a:gd name="T47" fmla="*/ 5 h 134"/>
                <a:gd name="T48" fmla="*/ 39 w 106"/>
                <a:gd name="T49" fmla="*/ 0 h 134"/>
                <a:gd name="T50" fmla="*/ 43 w 106"/>
                <a:gd name="T51" fmla="*/ 0 h 134"/>
                <a:gd name="T52" fmla="*/ 53 w 106"/>
                <a:gd name="T53" fmla="*/ 0 h 134"/>
                <a:gd name="T54" fmla="*/ 58 w 106"/>
                <a:gd name="T55" fmla="*/ 0 h 134"/>
                <a:gd name="T56" fmla="*/ 67 w 106"/>
                <a:gd name="T57" fmla="*/ 0 h 134"/>
                <a:gd name="T58" fmla="*/ 72 w 106"/>
                <a:gd name="T59" fmla="*/ 5 h 134"/>
                <a:gd name="T60" fmla="*/ 77 w 106"/>
                <a:gd name="T61" fmla="*/ 5 h 134"/>
                <a:gd name="T62" fmla="*/ 82 w 106"/>
                <a:gd name="T63" fmla="*/ 5 h 134"/>
                <a:gd name="T64" fmla="*/ 82 w 106"/>
                <a:gd name="T65" fmla="*/ 10 h 134"/>
                <a:gd name="T66" fmla="*/ 82 w 106"/>
                <a:gd name="T67" fmla="*/ 14 h 134"/>
                <a:gd name="T68" fmla="*/ 106 w 106"/>
                <a:gd name="T69" fmla="*/ 10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134">
                  <a:moveTo>
                    <a:pt x="106" y="106"/>
                  </a:moveTo>
                  <a:lnTo>
                    <a:pt x="106" y="110"/>
                  </a:lnTo>
                  <a:lnTo>
                    <a:pt x="101" y="115"/>
                  </a:lnTo>
                  <a:lnTo>
                    <a:pt x="96" y="120"/>
                  </a:lnTo>
                  <a:lnTo>
                    <a:pt x="91" y="125"/>
                  </a:lnTo>
                  <a:lnTo>
                    <a:pt x="82" y="129"/>
                  </a:lnTo>
                  <a:lnTo>
                    <a:pt x="77" y="134"/>
                  </a:lnTo>
                  <a:lnTo>
                    <a:pt x="63" y="134"/>
                  </a:lnTo>
                  <a:lnTo>
                    <a:pt x="53" y="134"/>
                  </a:lnTo>
                  <a:lnTo>
                    <a:pt x="43" y="134"/>
                  </a:lnTo>
                  <a:lnTo>
                    <a:pt x="34" y="134"/>
                  </a:lnTo>
                  <a:lnTo>
                    <a:pt x="24" y="134"/>
                  </a:lnTo>
                  <a:lnTo>
                    <a:pt x="15" y="129"/>
                  </a:lnTo>
                  <a:lnTo>
                    <a:pt x="10" y="125"/>
                  </a:lnTo>
                  <a:lnTo>
                    <a:pt x="5" y="120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5" y="19"/>
                  </a:lnTo>
                  <a:lnTo>
                    <a:pt x="5" y="14"/>
                  </a:lnTo>
                  <a:lnTo>
                    <a:pt x="10" y="14"/>
                  </a:lnTo>
                  <a:lnTo>
                    <a:pt x="15" y="10"/>
                  </a:lnTo>
                  <a:lnTo>
                    <a:pt x="19" y="10"/>
                  </a:lnTo>
                  <a:lnTo>
                    <a:pt x="24" y="5"/>
                  </a:lnTo>
                  <a:lnTo>
                    <a:pt x="29" y="5"/>
                  </a:lnTo>
                  <a:lnTo>
                    <a:pt x="39" y="0"/>
                  </a:lnTo>
                  <a:lnTo>
                    <a:pt x="43" y="0"/>
                  </a:lnTo>
                  <a:lnTo>
                    <a:pt x="53" y="0"/>
                  </a:lnTo>
                  <a:lnTo>
                    <a:pt x="58" y="0"/>
                  </a:lnTo>
                  <a:lnTo>
                    <a:pt x="67" y="0"/>
                  </a:lnTo>
                  <a:lnTo>
                    <a:pt x="72" y="5"/>
                  </a:lnTo>
                  <a:lnTo>
                    <a:pt x="77" y="5"/>
                  </a:lnTo>
                  <a:lnTo>
                    <a:pt x="82" y="5"/>
                  </a:lnTo>
                  <a:lnTo>
                    <a:pt x="82" y="10"/>
                  </a:lnTo>
                  <a:lnTo>
                    <a:pt x="82" y="14"/>
                  </a:lnTo>
                  <a:lnTo>
                    <a:pt x="106" y="106"/>
                  </a:lnTo>
                  <a:close/>
                </a:path>
              </a:pathLst>
            </a:custGeom>
            <a:solidFill>
              <a:srgbClr val="FF00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434" name="Freeform 50"/>
            <p:cNvSpPr>
              <a:spLocks/>
            </p:cNvSpPr>
            <p:nvPr/>
          </p:nvSpPr>
          <p:spPr bwMode="auto">
            <a:xfrm>
              <a:off x="4579" y="586"/>
              <a:ext cx="57" cy="33"/>
            </a:xfrm>
            <a:custGeom>
              <a:avLst/>
              <a:gdLst>
                <a:gd name="T0" fmla="*/ 0 w 57"/>
                <a:gd name="T1" fmla="*/ 33 h 33"/>
                <a:gd name="T2" fmla="*/ 0 w 57"/>
                <a:gd name="T3" fmla="*/ 33 h 33"/>
                <a:gd name="T4" fmla="*/ 14 w 57"/>
                <a:gd name="T5" fmla="*/ 33 h 33"/>
                <a:gd name="T6" fmla="*/ 24 w 57"/>
                <a:gd name="T7" fmla="*/ 28 h 33"/>
                <a:gd name="T8" fmla="*/ 33 w 57"/>
                <a:gd name="T9" fmla="*/ 28 h 33"/>
                <a:gd name="T10" fmla="*/ 38 w 57"/>
                <a:gd name="T11" fmla="*/ 23 h 33"/>
                <a:gd name="T12" fmla="*/ 48 w 57"/>
                <a:gd name="T13" fmla="*/ 19 h 33"/>
                <a:gd name="T14" fmla="*/ 53 w 57"/>
                <a:gd name="T15" fmla="*/ 9 h 33"/>
                <a:gd name="T16" fmla="*/ 57 w 57"/>
                <a:gd name="T17" fmla="*/ 4 h 33"/>
                <a:gd name="T18" fmla="*/ 57 w 57"/>
                <a:gd name="T19" fmla="*/ 0 h 33"/>
                <a:gd name="T20" fmla="*/ 48 w 57"/>
                <a:gd name="T21" fmla="*/ 0 h 33"/>
                <a:gd name="T22" fmla="*/ 48 w 57"/>
                <a:gd name="T23" fmla="*/ 4 h 33"/>
                <a:gd name="T24" fmla="*/ 48 w 57"/>
                <a:gd name="T25" fmla="*/ 9 h 33"/>
                <a:gd name="T26" fmla="*/ 43 w 57"/>
                <a:gd name="T27" fmla="*/ 14 h 33"/>
                <a:gd name="T28" fmla="*/ 38 w 57"/>
                <a:gd name="T29" fmla="*/ 19 h 33"/>
                <a:gd name="T30" fmla="*/ 29 w 57"/>
                <a:gd name="T31" fmla="*/ 19 h 33"/>
                <a:gd name="T32" fmla="*/ 19 w 57"/>
                <a:gd name="T33" fmla="*/ 23 h 33"/>
                <a:gd name="T34" fmla="*/ 10 w 57"/>
                <a:gd name="T35" fmla="*/ 28 h 33"/>
                <a:gd name="T36" fmla="*/ 0 w 57"/>
                <a:gd name="T37" fmla="*/ 28 h 33"/>
                <a:gd name="T38" fmla="*/ 0 w 57"/>
                <a:gd name="T39" fmla="*/ 28 h 33"/>
                <a:gd name="T40" fmla="*/ 0 w 57"/>
                <a:gd name="T4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33">
                  <a:moveTo>
                    <a:pt x="0" y="33"/>
                  </a:moveTo>
                  <a:lnTo>
                    <a:pt x="0" y="33"/>
                  </a:lnTo>
                  <a:lnTo>
                    <a:pt x="14" y="33"/>
                  </a:lnTo>
                  <a:lnTo>
                    <a:pt x="24" y="28"/>
                  </a:lnTo>
                  <a:lnTo>
                    <a:pt x="33" y="28"/>
                  </a:lnTo>
                  <a:lnTo>
                    <a:pt x="38" y="23"/>
                  </a:lnTo>
                  <a:lnTo>
                    <a:pt x="48" y="19"/>
                  </a:lnTo>
                  <a:lnTo>
                    <a:pt x="53" y="9"/>
                  </a:lnTo>
                  <a:lnTo>
                    <a:pt x="57" y="4"/>
                  </a:lnTo>
                  <a:lnTo>
                    <a:pt x="57" y="0"/>
                  </a:lnTo>
                  <a:lnTo>
                    <a:pt x="48" y="0"/>
                  </a:lnTo>
                  <a:lnTo>
                    <a:pt x="48" y="4"/>
                  </a:lnTo>
                  <a:lnTo>
                    <a:pt x="48" y="9"/>
                  </a:lnTo>
                  <a:lnTo>
                    <a:pt x="43" y="14"/>
                  </a:lnTo>
                  <a:lnTo>
                    <a:pt x="38" y="19"/>
                  </a:lnTo>
                  <a:lnTo>
                    <a:pt x="29" y="19"/>
                  </a:lnTo>
                  <a:lnTo>
                    <a:pt x="19" y="23"/>
                  </a:lnTo>
                  <a:lnTo>
                    <a:pt x="10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435" name="Freeform 51"/>
            <p:cNvSpPr>
              <a:spLocks/>
            </p:cNvSpPr>
            <p:nvPr/>
          </p:nvSpPr>
          <p:spPr bwMode="auto">
            <a:xfrm>
              <a:off x="4521" y="590"/>
              <a:ext cx="58" cy="29"/>
            </a:xfrm>
            <a:custGeom>
              <a:avLst/>
              <a:gdLst>
                <a:gd name="T0" fmla="*/ 0 w 58"/>
                <a:gd name="T1" fmla="*/ 0 h 29"/>
                <a:gd name="T2" fmla="*/ 0 w 58"/>
                <a:gd name="T3" fmla="*/ 0 h 29"/>
                <a:gd name="T4" fmla="*/ 0 w 58"/>
                <a:gd name="T5" fmla="*/ 10 h 29"/>
                <a:gd name="T6" fmla="*/ 5 w 58"/>
                <a:gd name="T7" fmla="*/ 15 h 29"/>
                <a:gd name="T8" fmla="*/ 10 w 58"/>
                <a:gd name="T9" fmla="*/ 19 h 29"/>
                <a:gd name="T10" fmla="*/ 20 w 58"/>
                <a:gd name="T11" fmla="*/ 24 h 29"/>
                <a:gd name="T12" fmla="*/ 29 w 58"/>
                <a:gd name="T13" fmla="*/ 29 h 29"/>
                <a:gd name="T14" fmla="*/ 39 w 58"/>
                <a:gd name="T15" fmla="*/ 29 h 29"/>
                <a:gd name="T16" fmla="*/ 48 w 58"/>
                <a:gd name="T17" fmla="*/ 29 h 29"/>
                <a:gd name="T18" fmla="*/ 58 w 58"/>
                <a:gd name="T19" fmla="*/ 29 h 29"/>
                <a:gd name="T20" fmla="*/ 58 w 58"/>
                <a:gd name="T21" fmla="*/ 24 h 29"/>
                <a:gd name="T22" fmla="*/ 48 w 58"/>
                <a:gd name="T23" fmla="*/ 24 h 29"/>
                <a:gd name="T24" fmla="*/ 39 w 58"/>
                <a:gd name="T25" fmla="*/ 24 h 29"/>
                <a:gd name="T26" fmla="*/ 29 w 58"/>
                <a:gd name="T27" fmla="*/ 19 h 29"/>
                <a:gd name="T28" fmla="*/ 20 w 58"/>
                <a:gd name="T29" fmla="*/ 19 h 29"/>
                <a:gd name="T30" fmla="*/ 15 w 58"/>
                <a:gd name="T31" fmla="*/ 15 h 29"/>
                <a:gd name="T32" fmla="*/ 10 w 58"/>
                <a:gd name="T33" fmla="*/ 10 h 29"/>
                <a:gd name="T34" fmla="*/ 10 w 58"/>
                <a:gd name="T35" fmla="*/ 5 h 29"/>
                <a:gd name="T36" fmla="*/ 5 w 58"/>
                <a:gd name="T37" fmla="*/ 0 h 29"/>
                <a:gd name="T38" fmla="*/ 5 w 58"/>
                <a:gd name="T39" fmla="*/ 0 h 29"/>
                <a:gd name="T40" fmla="*/ 0 w 58"/>
                <a:gd name="T4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" h="29">
                  <a:moveTo>
                    <a:pt x="0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5" y="15"/>
                  </a:lnTo>
                  <a:lnTo>
                    <a:pt x="10" y="19"/>
                  </a:lnTo>
                  <a:lnTo>
                    <a:pt x="20" y="24"/>
                  </a:lnTo>
                  <a:lnTo>
                    <a:pt x="29" y="29"/>
                  </a:lnTo>
                  <a:lnTo>
                    <a:pt x="39" y="29"/>
                  </a:lnTo>
                  <a:lnTo>
                    <a:pt x="48" y="29"/>
                  </a:lnTo>
                  <a:lnTo>
                    <a:pt x="58" y="29"/>
                  </a:lnTo>
                  <a:lnTo>
                    <a:pt x="58" y="24"/>
                  </a:lnTo>
                  <a:lnTo>
                    <a:pt x="48" y="24"/>
                  </a:lnTo>
                  <a:lnTo>
                    <a:pt x="39" y="24"/>
                  </a:lnTo>
                  <a:lnTo>
                    <a:pt x="29" y="19"/>
                  </a:lnTo>
                  <a:lnTo>
                    <a:pt x="20" y="19"/>
                  </a:lnTo>
                  <a:lnTo>
                    <a:pt x="15" y="15"/>
                  </a:lnTo>
                  <a:lnTo>
                    <a:pt x="10" y="10"/>
                  </a:lnTo>
                  <a:lnTo>
                    <a:pt x="10" y="5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436" name="Freeform 52"/>
            <p:cNvSpPr>
              <a:spLocks/>
            </p:cNvSpPr>
            <p:nvPr/>
          </p:nvSpPr>
          <p:spPr bwMode="auto">
            <a:xfrm>
              <a:off x="4521" y="499"/>
              <a:ext cx="15" cy="91"/>
            </a:xfrm>
            <a:custGeom>
              <a:avLst/>
              <a:gdLst>
                <a:gd name="T0" fmla="*/ 5 w 15"/>
                <a:gd name="T1" fmla="*/ 0 h 91"/>
                <a:gd name="T2" fmla="*/ 10 w 15"/>
                <a:gd name="T3" fmla="*/ 0 h 91"/>
                <a:gd name="T4" fmla="*/ 0 w 15"/>
                <a:gd name="T5" fmla="*/ 91 h 91"/>
                <a:gd name="T6" fmla="*/ 5 w 15"/>
                <a:gd name="T7" fmla="*/ 91 h 91"/>
                <a:gd name="T8" fmla="*/ 15 w 15"/>
                <a:gd name="T9" fmla="*/ 0 h 91"/>
                <a:gd name="T10" fmla="*/ 15 w 15"/>
                <a:gd name="T11" fmla="*/ 0 h 91"/>
                <a:gd name="T12" fmla="*/ 5 w 15"/>
                <a:gd name="T13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91">
                  <a:moveTo>
                    <a:pt x="5" y="0"/>
                  </a:moveTo>
                  <a:lnTo>
                    <a:pt x="10" y="0"/>
                  </a:lnTo>
                  <a:lnTo>
                    <a:pt x="0" y="91"/>
                  </a:lnTo>
                  <a:lnTo>
                    <a:pt x="5" y="91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437" name="Freeform 53"/>
            <p:cNvSpPr>
              <a:spLocks/>
            </p:cNvSpPr>
            <p:nvPr/>
          </p:nvSpPr>
          <p:spPr bwMode="auto">
            <a:xfrm>
              <a:off x="4526" y="480"/>
              <a:ext cx="43" cy="19"/>
            </a:xfrm>
            <a:custGeom>
              <a:avLst/>
              <a:gdLst>
                <a:gd name="T0" fmla="*/ 43 w 43"/>
                <a:gd name="T1" fmla="*/ 0 h 19"/>
                <a:gd name="T2" fmla="*/ 43 w 43"/>
                <a:gd name="T3" fmla="*/ 0 h 19"/>
                <a:gd name="T4" fmla="*/ 39 w 43"/>
                <a:gd name="T5" fmla="*/ 0 h 19"/>
                <a:gd name="T6" fmla="*/ 29 w 43"/>
                <a:gd name="T7" fmla="*/ 0 h 19"/>
                <a:gd name="T8" fmla="*/ 24 w 43"/>
                <a:gd name="T9" fmla="*/ 0 h 19"/>
                <a:gd name="T10" fmla="*/ 15 w 43"/>
                <a:gd name="T11" fmla="*/ 5 h 19"/>
                <a:gd name="T12" fmla="*/ 10 w 43"/>
                <a:gd name="T13" fmla="*/ 5 h 19"/>
                <a:gd name="T14" fmla="*/ 5 w 43"/>
                <a:gd name="T15" fmla="*/ 10 h 19"/>
                <a:gd name="T16" fmla="*/ 5 w 43"/>
                <a:gd name="T17" fmla="*/ 14 h 19"/>
                <a:gd name="T18" fmla="*/ 0 w 43"/>
                <a:gd name="T19" fmla="*/ 19 h 19"/>
                <a:gd name="T20" fmla="*/ 10 w 43"/>
                <a:gd name="T21" fmla="*/ 19 h 19"/>
                <a:gd name="T22" fmla="*/ 10 w 43"/>
                <a:gd name="T23" fmla="*/ 14 h 19"/>
                <a:gd name="T24" fmla="*/ 10 w 43"/>
                <a:gd name="T25" fmla="*/ 14 h 19"/>
                <a:gd name="T26" fmla="*/ 15 w 43"/>
                <a:gd name="T27" fmla="*/ 14 h 19"/>
                <a:gd name="T28" fmla="*/ 19 w 43"/>
                <a:gd name="T29" fmla="*/ 10 h 19"/>
                <a:gd name="T30" fmla="*/ 24 w 43"/>
                <a:gd name="T31" fmla="*/ 10 h 19"/>
                <a:gd name="T32" fmla="*/ 29 w 43"/>
                <a:gd name="T33" fmla="*/ 5 h 19"/>
                <a:gd name="T34" fmla="*/ 39 w 43"/>
                <a:gd name="T35" fmla="*/ 5 h 19"/>
                <a:gd name="T36" fmla="*/ 43 w 43"/>
                <a:gd name="T37" fmla="*/ 5 h 19"/>
                <a:gd name="T38" fmla="*/ 43 w 43"/>
                <a:gd name="T39" fmla="*/ 5 h 19"/>
                <a:gd name="T40" fmla="*/ 43 w 43"/>
                <a:gd name="T4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3" h="19">
                  <a:moveTo>
                    <a:pt x="43" y="0"/>
                  </a:moveTo>
                  <a:lnTo>
                    <a:pt x="43" y="0"/>
                  </a:lnTo>
                  <a:lnTo>
                    <a:pt x="39" y="0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15" y="5"/>
                  </a:lnTo>
                  <a:lnTo>
                    <a:pt x="10" y="5"/>
                  </a:lnTo>
                  <a:lnTo>
                    <a:pt x="5" y="10"/>
                  </a:lnTo>
                  <a:lnTo>
                    <a:pt x="5" y="14"/>
                  </a:lnTo>
                  <a:lnTo>
                    <a:pt x="0" y="19"/>
                  </a:lnTo>
                  <a:lnTo>
                    <a:pt x="10" y="19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5" y="14"/>
                  </a:lnTo>
                  <a:lnTo>
                    <a:pt x="19" y="10"/>
                  </a:lnTo>
                  <a:lnTo>
                    <a:pt x="24" y="10"/>
                  </a:lnTo>
                  <a:lnTo>
                    <a:pt x="29" y="5"/>
                  </a:lnTo>
                  <a:lnTo>
                    <a:pt x="39" y="5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438" name="Freeform 54"/>
            <p:cNvSpPr>
              <a:spLocks/>
            </p:cNvSpPr>
            <p:nvPr/>
          </p:nvSpPr>
          <p:spPr bwMode="auto">
            <a:xfrm>
              <a:off x="4569" y="475"/>
              <a:ext cx="43" cy="19"/>
            </a:xfrm>
            <a:custGeom>
              <a:avLst/>
              <a:gdLst>
                <a:gd name="T0" fmla="*/ 43 w 43"/>
                <a:gd name="T1" fmla="*/ 15 h 19"/>
                <a:gd name="T2" fmla="*/ 43 w 43"/>
                <a:gd name="T3" fmla="*/ 19 h 19"/>
                <a:gd name="T4" fmla="*/ 43 w 43"/>
                <a:gd name="T5" fmla="*/ 15 h 19"/>
                <a:gd name="T6" fmla="*/ 39 w 43"/>
                <a:gd name="T7" fmla="*/ 10 h 19"/>
                <a:gd name="T8" fmla="*/ 34 w 43"/>
                <a:gd name="T9" fmla="*/ 5 h 19"/>
                <a:gd name="T10" fmla="*/ 29 w 43"/>
                <a:gd name="T11" fmla="*/ 5 h 19"/>
                <a:gd name="T12" fmla="*/ 24 w 43"/>
                <a:gd name="T13" fmla="*/ 5 h 19"/>
                <a:gd name="T14" fmla="*/ 15 w 43"/>
                <a:gd name="T15" fmla="*/ 5 h 19"/>
                <a:gd name="T16" fmla="*/ 10 w 43"/>
                <a:gd name="T17" fmla="*/ 0 h 19"/>
                <a:gd name="T18" fmla="*/ 0 w 43"/>
                <a:gd name="T19" fmla="*/ 5 h 19"/>
                <a:gd name="T20" fmla="*/ 0 w 43"/>
                <a:gd name="T21" fmla="*/ 10 h 19"/>
                <a:gd name="T22" fmla="*/ 10 w 43"/>
                <a:gd name="T23" fmla="*/ 10 h 19"/>
                <a:gd name="T24" fmla="*/ 15 w 43"/>
                <a:gd name="T25" fmla="*/ 10 h 19"/>
                <a:gd name="T26" fmla="*/ 24 w 43"/>
                <a:gd name="T27" fmla="*/ 10 h 19"/>
                <a:gd name="T28" fmla="*/ 29 w 43"/>
                <a:gd name="T29" fmla="*/ 10 h 19"/>
                <a:gd name="T30" fmla="*/ 34 w 43"/>
                <a:gd name="T31" fmla="*/ 15 h 19"/>
                <a:gd name="T32" fmla="*/ 34 w 43"/>
                <a:gd name="T33" fmla="*/ 15 h 19"/>
                <a:gd name="T34" fmla="*/ 34 w 43"/>
                <a:gd name="T35" fmla="*/ 15 h 19"/>
                <a:gd name="T36" fmla="*/ 39 w 43"/>
                <a:gd name="T37" fmla="*/ 19 h 19"/>
                <a:gd name="T38" fmla="*/ 39 w 43"/>
                <a:gd name="T39" fmla="*/ 19 h 19"/>
                <a:gd name="T40" fmla="*/ 43 w 43"/>
                <a:gd name="T4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3" h="19">
                  <a:moveTo>
                    <a:pt x="43" y="15"/>
                  </a:moveTo>
                  <a:lnTo>
                    <a:pt x="43" y="19"/>
                  </a:lnTo>
                  <a:lnTo>
                    <a:pt x="43" y="15"/>
                  </a:lnTo>
                  <a:lnTo>
                    <a:pt x="39" y="10"/>
                  </a:lnTo>
                  <a:lnTo>
                    <a:pt x="34" y="5"/>
                  </a:lnTo>
                  <a:lnTo>
                    <a:pt x="29" y="5"/>
                  </a:lnTo>
                  <a:lnTo>
                    <a:pt x="24" y="5"/>
                  </a:lnTo>
                  <a:lnTo>
                    <a:pt x="15" y="5"/>
                  </a:lnTo>
                  <a:lnTo>
                    <a:pt x="10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10" y="10"/>
                  </a:lnTo>
                  <a:lnTo>
                    <a:pt x="15" y="10"/>
                  </a:lnTo>
                  <a:lnTo>
                    <a:pt x="24" y="10"/>
                  </a:lnTo>
                  <a:lnTo>
                    <a:pt x="29" y="10"/>
                  </a:lnTo>
                  <a:lnTo>
                    <a:pt x="34" y="15"/>
                  </a:lnTo>
                  <a:lnTo>
                    <a:pt x="34" y="15"/>
                  </a:lnTo>
                  <a:lnTo>
                    <a:pt x="34" y="15"/>
                  </a:lnTo>
                  <a:lnTo>
                    <a:pt x="39" y="19"/>
                  </a:lnTo>
                  <a:lnTo>
                    <a:pt x="39" y="19"/>
                  </a:lnTo>
                  <a:lnTo>
                    <a:pt x="43" y="15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439" name="Freeform 55"/>
            <p:cNvSpPr>
              <a:spLocks/>
            </p:cNvSpPr>
            <p:nvPr/>
          </p:nvSpPr>
          <p:spPr bwMode="auto">
            <a:xfrm>
              <a:off x="4608" y="490"/>
              <a:ext cx="28" cy="96"/>
            </a:xfrm>
            <a:custGeom>
              <a:avLst/>
              <a:gdLst>
                <a:gd name="T0" fmla="*/ 28 w 28"/>
                <a:gd name="T1" fmla="*/ 96 h 96"/>
                <a:gd name="T2" fmla="*/ 28 w 28"/>
                <a:gd name="T3" fmla="*/ 96 h 96"/>
                <a:gd name="T4" fmla="*/ 4 w 28"/>
                <a:gd name="T5" fmla="*/ 0 h 96"/>
                <a:gd name="T6" fmla="*/ 0 w 28"/>
                <a:gd name="T7" fmla="*/ 4 h 96"/>
                <a:gd name="T8" fmla="*/ 19 w 28"/>
                <a:gd name="T9" fmla="*/ 96 h 96"/>
                <a:gd name="T10" fmla="*/ 19 w 28"/>
                <a:gd name="T11" fmla="*/ 96 h 96"/>
                <a:gd name="T12" fmla="*/ 28 w 28"/>
                <a:gd name="T13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96">
                  <a:moveTo>
                    <a:pt x="28" y="96"/>
                  </a:moveTo>
                  <a:lnTo>
                    <a:pt x="28" y="96"/>
                  </a:lnTo>
                  <a:lnTo>
                    <a:pt x="4" y="0"/>
                  </a:lnTo>
                  <a:lnTo>
                    <a:pt x="0" y="4"/>
                  </a:lnTo>
                  <a:lnTo>
                    <a:pt x="19" y="96"/>
                  </a:lnTo>
                  <a:lnTo>
                    <a:pt x="19" y="96"/>
                  </a:lnTo>
                  <a:lnTo>
                    <a:pt x="28" y="96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440" name="Freeform 56"/>
            <p:cNvSpPr>
              <a:spLocks/>
            </p:cNvSpPr>
            <p:nvPr/>
          </p:nvSpPr>
          <p:spPr bwMode="auto">
            <a:xfrm>
              <a:off x="4536" y="485"/>
              <a:ext cx="72" cy="24"/>
            </a:xfrm>
            <a:custGeom>
              <a:avLst/>
              <a:gdLst>
                <a:gd name="T0" fmla="*/ 0 w 72"/>
                <a:gd name="T1" fmla="*/ 14 h 24"/>
                <a:gd name="T2" fmla="*/ 0 w 72"/>
                <a:gd name="T3" fmla="*/ 14 h 24"/>
                <a:gd name="T4" fmla="*/ 5 w 72"/>
                <a:gd name="T5" fmla="*/ 19 h 24"/>
                <a:gd name="T6" fmla="*/ 9 w 72"/>
                <a:gd name="T7" fmla="*/ 19 h 24"/>
                <a:gd name="T8" fmla="*/ 9 w 72"/>
                <a:gd name="T9" fmla="*/ 24 h 24"/>
                <a:gd name="T10" fmla="*/ 14 w 72"/>
                <a:gd name="T11" fmla="*/ 24 h 24"/>
                <a:gd name="T12" fmla="*/ 24 w 72"/>
                <a:gd name="T13" fmla="*/ 24 h 24"/>
                <a:gd name="T14" fmla="*/ 29 w 72"/>
                <a:gd name="T15" fmla="*/ 24 h 24"/>
                <a:gd name="T16" fmla="*/ 38 w 72"/>
                <a:gd name="T17" fmla="*/ 24 h 24"/>
                <a:gd name="T18" fmla="*/ 43 w 72"/>
                <a:gd name="T19" fmla="*/ 24 h 24"/>
                <a:gd name="T20" fmla="*/ 48 w 72"/>
                <a:gd name="T21" fmla="*/ 24 h 24"/>
                <a:gd name="T22" fmla="*/ 53 w 72"/>
                <a:gd name="T23" fmla="*/ 19 h 24"/>
                <a:gd name="T24" fmla="*/ 62 w 72"/>
                <a:gd name="T25" fmla="*/ 19 h 24"/>
                <a:gd name="T26" fmla="*/ 62 w 72"/>
                <a:gd name="T27" fmla="*/ 19 h 24"/>
                <a:gd name="T28" fmla="*/ 67 w 72"/>
                <a:gd name="T29" fmla="*/ 14 h 24"/>
                <a:gd name="T30" fmla="*/ 67 w 72"/>
                <a:gd name="T31" fmla="*/ 9 h 24"/>
                <a:gd name="T32" fmla="*/ 72 w 72"/>
                <a:gd name="T33" fmla="*/ 9 h 24"/>
                <a:gd name="T34" fmla="*/ 67 w 72"/>
                <a:gd name="T35" fmla="*/ 9 h 24"/>
                <a:gd name="T36" fmla="*/ 67 w 72"/>
                <a:gd name="T37" fmla="*/ 5 h 24"/>
                <a:gd name="T38" fmla="*/ 62 w 72"/>
                <a:gd name="T39" fmla="*/ 5 h 24"/>
                <a:gd name="T40" fmla="*/ 57 w 72"/>
                <a:gd name="T41" fmla="*/ 0 h 24"/>
                <a:gd name="T42" fmla="*/ 53 w 72"/>
                <a:gd name="T43" fmla="*/ 0 h 24"/>
                <a:gd name="T44" fmla="*/ 48 w 72"/>
                <a:gd name="T45" fmla="*/ 0 h 24"/>
                <a:gd name="T46" fmla="*/ 43 w 72"/>
                <a:gd name="T47" fmla="*/ 0 h 24"/>
                <a:gd name="T48" fmla="*/ 33 w 72"/>
                <a:gd name="T49" fmla="*/ 0 h 24"/>
                <a:gd name="T50" fmla="*/ 29 w 72"/>
                <a:gd name="T51" fmla="*/ 0 h 24"/>
                <a:gd name="T52" fmla="*/ 19 w 72"/>
                <a:gd name="T53" fmla="*/ 0 h 24"/>
                <a:gd name="T54" fmla="*/ 14 w 72"/>
                <a:gd name="T55" fmla="*/ 5 h 24"/>
                <a:gd name="T56" fmla="*/ 9 w 72"/>
                <a:gd name="T57" fmla="*/ 5 h 24"/>
                <a:gd name="T58" fmla="*/ 5 w 72"/>
                <a:gd name="T59" fmla="*/ 9 h 24"/>
                <a:gd name="T60" fmla="*/ 5 w 72"/>
                <a:gd name="T61" fmla="*/ 9 h 24"/>
                <a:gd name="T62" fmla="*/ 0 w 72"/>
                <a:gd name="T63" fmla="*/ 9 h 24"/>
                <a:gd name="T64" fmla="*/ 0 w 72"/>
                <a:gd name="T65" fmla="*/ 1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24">
                  <a:moveTo>
                    <a:pt x="0" y="14"/>
                  </a:moveTo>
                  <a:lnTo>
                    <a:pt x="0" y="14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9" y="24"/>
                  </a:lnTo>
                  <a:lnTo>
                    <a:pt x="14" y="24"/>
                  </a:lnTo>
                  <a:lnTo>
                    <a:pt x="24" y="24"/>
                  </a:lnTo>
                  <a:lnTo>
                    <a:pt x="29" y="24"/>
                  </a:lnTo>
                  <a:lnTo>
                    <a:pt x="38" y="24"/>
                  </a:lnTo>
                  <a:lnTo>
                    <a:pt x="43" y="24"/>
                  </a:lnTo>
                  <a:lnTo>
                    <a:pt x="48" y="24"/>
                  </a:lnTo>
                  <a:lnTo>
                    <a:pt x="53" y="19"/>
                  </a:lnTo>
                  <a:lnTo>
                    <a:pt x="62" y="19"/>
                  </a:lnTo>
                  <a:lnTo>
                    <a:pt x="62" y="19"/>
                  </a:lnTo>
                  <a:lnTo>
                    <a:pt x="67" y="14"/>
                  </a:lnTo>
                  <a:lnTo>
                    <a:pt x="67" y="9"/>
                  </a:lnTo>
                  <a:lnTo>
                    <a:pt x="72" y="9"/>
                  </a:lnTo>
                  <a:lnTo>
                    <a:pt x="67" y="9"/>
                  </a:lnTo>
                  <a:lnTo>
                    <a:pt x="67" y="5"/>
                  </a:lnTo>
                  <a:lnTo>
                    <a:pt x="62" y="5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48" y="0"/>
                  </a:lnTo>
                  <a:lnTo>
                    <a:pt x="43" y="0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19" y="0"/>
                  </a:lnTo>
                  <a:lnTo>
                    <a:pt x="14" y="5"/>
                  </a:lnTo>
                  <a:lnTo>
                    <a:pt x="9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0" y="9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00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441" name="Freeform 57"/>
            <p:cNvSpPr>
              <a:spLocks/>
            </p:cNvSpPr>
            <p:nvPr/>
          </p:nvSpPr>
          <p:spPr bwMode="auto">
            <a:xfrm>
              <a:off x="4531" y="499"/>
              <a:ext cx="43" cy="15"/>
            </a:xfrm>
            <a:custGeom>
              <a:avLst/>
              <a:gdLst>
                <a:gd name="T0" fmla="*/ 43 w 43"/>
                <a:gd name="T1" fmla="*/ 5 h 15"/>
                <a:gd name="T2" fmla="*/ 43 w 43"/>
                <a:gd name="T3" fmla="*/ 5 h 15"/>
                <a:gd name="T4" fmla="*/ 34 w 43"/>
                <a:gd name="T5" fmla="*/ 5 h 15"/>
                <a:gd name="T6" fmla="*/ 29 w 43"/>
                <a:gd name="T7" fmla="*/ 5 h 15"/>
                <a:gd name="T8" fmla="*/ 24 w 43"/>
                <a:gd name="T9" fmla="*/ 5 h 15"/>
                <a:gd name="T10" fmla="*/ 19 w 43"/>
                <a:gd name="T11" fmla="*/ 5 h 15"/>
                <a:gd name="T12" fmla="*/ 14 w 43"/>
                <a:gd name="T13" fmla="*/ 5 h 15"/>
                <a:gd name="T14" fmla="*/ 10 w 43"/>
                <a:gd name="T15" fmla="*/ 0 h 15"/>
                <a:gd name="T16" fmla="*/ 10 w 43"/>
                <a:gd name="T17" fmla="*/ 0 h 15"/>
                <a:gd name="T18" fmla="*/ 10 w 43"/>
                <a:gd name="T19" fmla="*/ 0 h 15"/>
                <a:gd name="T20" fmla="*/ 0 w 43"/>
                <a:gd name="T21" fmla="*/ 0 h 15"/>
                <a:gd name="T22" fmla="*/ 5 w 43"/>
                <a:gd name="T23" fmla="*/ 5 h 15"/>
                <a:gd name="T24" fmla="*/ 5 w 43"/>
                <a:gd name="T25" fmla="*/ 10 h 15"/>
                <a:gd name="T26" fmla="*/ 10 w 43"/>
                <a:gd name="T27" fmla="*/ 10 h 15"/>
                <a:gd name="T28" fmla="*/ 14 w 43"/>
                <a:gd name="T29" fmla="*/ 10 h 15"/>
                <a:gd name="T30" fmla="*/ 19 w 43"/>
                <a:gd name="T31" fmla="*/ 15 h 15"/>
                <a:gd name="T32" fmla="*/ 29 w 43"/>
                <a:gd name="T33" fmla="*/ 15 h 15"/>
                <a:gd name="T34" fmla="*/ 34 w 43"/>
                <a:gd name="T35" fmla="*/ 15 h 15"/>
                <a:gd name="T36" fmla="*/ 43 w 43"/>
                <a:gd name="T37" fmla="*/ 15 h 15"/>
                <a:gd name="T38" fmla="*/ 43 w 43"/>
                <a:gd name="T39" fmla="*/ 15 h 15"/>
                <a:gd name="T40" fmla="*/ 43 w 43"/>
                <a:gd name="T41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3" h="15">
                  <a:moveTo>
                    <a:pt x="43" y="5"/>
                  </a:moveTo>
                  <a:lnTo>
                    <a:pt x="43" y="5"/>
                  </a:lnTo>
                  <a:lnTo>
                    <a:pt x="34" y="5"/>
                  </a:lnTo>
                  <a:lnTo>
                    <a:pt x="29" y="5"/>
                  </a:lnTo>
                  <a:lnTo>
                    <a:pt x="24" y="5"/>
                  </a:lnTo>
                  <a:lnTo>
                    <a:pt x="19" y="5"/>
                  </a:lnTo>
                  <a:lnTo>
                    <a:pt x="14" y="5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5" y="5"/>
                  </a:lnTo>
                  <a:lnTo>
                    <a:pt x="5" y="10"/>
                  </a:lnTo>
                  <a:lnTo>
                    <a:pt x="10" y="10"/>
                  </a:lnTo>
                  <a:lnTo>
                    <a:pt x="14" y="10"/>
                  </a:lnTo>
                  <a:lnTo>
                    <a:pt x="19" y="15"/>
                  </a:lnTo>
                  <a:lnTo>
                    <a:pt x="29" y="15"/>
                  </a:lnTo>
                  <a:lnTo>
                    <a:pt x="34" y="15"/>
                  </a:lnTo>
                  <a:lnTo>
                    <a:pt x="43" y="15"/>
                  </a:lnTo>
                  <a:lnTo>
                    <a:pt x="43" y="15"/>
                  </a:lnTo>
                  <a:lnTo>
                    <a:pt x="43" y="5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442" name="Freeform 58"/>
            <p:cNvSpPr>
              <a:spLocks/>
            </p:cNvSpPr>
            <p:nvPr/>
          </p:nvSpPr>
          <p:spPr bwMode="auto">
            <a:xfrm>
              <a:off x="4574" y="494"/>
              <a:ext cx="34" cy="20"/>
            </a:xfrm>
            <a:custGeom>
              <a:avLst/>
              <a:gdLst>
                <a:gd name="T0" fmla="*/ 29 w 34"/>
                <a:gd name="T1" fmla="*/ 0 h 20"/>
                <a:gd name="T2" fmla="*/ 29 w 34"/>
                <a:gd name="T3" fmla="*/ 0 h 20"/>
                <a:gd name="T4" fmla="*/ 29 w 34"/>
                <a:gd name="T5" fmla="*/ 0 h 20"/>
                <a:gd name="T6" fmla="*/ 29 w 34"/>
                <a:gd name="T7" fmla="*/ 5 h 20"/>
                <a:gd name="T8" fmla="*/ 24 w 34"/>
                <a:gd name="T9" fmla="*/ 5 h 20"/>
                <a:gd name="T10" fmla="*/ 19 w 34"/>
                <a:gd name="T11" fmla="*/ 5 h 20"/>
                <a:gd name="T12" fmla="*/ 15 w 34"/>
                <a:gd name="T13" fmla="*/ 10 h 20"/>
                <a:gd name="T14" fmla="*/ 10 w 34"/>
                <a:gd name="T15" fmla="*/ 10 h 20"/>
                <a:gd name="T16" fmla="*/ 5 w 34"/>
                <a:gd name="T17" fmla="*/ 10 h 20"/>
                <a:gd name="T18" fmla="*/ 0 w 34"/>
                <a:gd name="T19" fmla="*/ 10 h 20"/>
                <a:gd name="T20" fmla="*/ 0 w 34"/>
                <a:gd name="T21" fmla="*/ 20 h 20"/>
                <a:gd name="T22" fmla="*/ 5 w 34"/>
                <a:gd name="T23" fmla="*/ 20 h 20"/>
                <a:gd name="T24" fmla="*/ 10 w 34"/>
                <a:gd name="T25" fmla="*/ 15 h 20"/>
                <a:gd name="T26" fmla="*/ 19 w 34"/>
                <a:gd name="T27" fmla="*/ 15 h 20"/>
                <a:gd name="T28" fmla="*/ 24 w 34"/>
                <a:gd name="T29" fmla="*/ 15 h 20"/>
                <a:gd name="T30" fmla="*/ 29 w 34"/>
                <a:gd name="T31" fmla="*/ 10 h 20"/>
                <a:gd name="T32" fmla="*/ 29 w 34"/>
                <a:gd name="T33" fmla="*/ 10 h 20"/>
                <a:gd name="T34" fmla="*/ 34 w 34"/>
                <a:gd name="T35" fmla="*/ 5 h 20"/>
                <a:gd name="T36" fmla="*/ 34 w 34"/>
                <a:gd name="T37" fmla="*/ 0 h 20"/>
                <a:gd name="T38" fmla="*/ 34 w 34"/>
                <a:gd name="T39" fmla="*/ 0 h 20"/>
                <a:gd name="T40" fmla="*/ 29 w 34"/>
                <a:gd name="T4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" h="20">
                  <a:moveTo>
                    <a:pt x="29" y="0"/>
                  </a:moveTo>
                  <a:lnTo>
                    <a:pt x="29" y="0"/>
                  </a:lnTo>
                  <a:lnTo>
                    <a:pt x="29" y="0"/>
                  </a:lnTo>
                  <a:lnTo>
                    <a:pt x="29" y="5"/>
                  </a:lnTo>
                  <a:lnTo>
                    <a:pt x="24" y="5"/>
                  </a:lnTo>
                  <a:lnTo>
                    <a:pt x="19" y="5"/>
                  </a:lnTo>
                  <a:lnTo>
                    <a:pt x="15" y="10"/>
                  </a:lnTo>
                  <a:lnTo>
                    <a:pt x="10" y="10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20"/>
                  </a:lnTo>
                  <a:lnTo>
                    <a:pt x="5" y="20"/>
                  </a:lnTo>
                  <a:lnTo>
                    <a:pt x="10" y="15"/>
                  </a:lnTo>
                  <a:lnTo>
                    <a:pt x="19" y="15"/>
                  </a:lnTo>
                  <a:lnTo>
                    <a:pt x="24" y="15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34" y="5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443" name="Freeform 59"/>
            <p:cNvSpPr>
              <a:spLocks/>
            </p:cNvSpPr>
            <p:nvPr/>
          </p:nvSpPr>
          <p:spPr bwMode="auto">
            <a:xfrm>
              <a:off x="4569" y="480"/>
              <a:ext cx="39" cy="14"/>
            </a:xfrm>
            <a:custGeom>
              <a:avLst/>
              <a:gdLst>
                <a:gd name="T0" fmla="*/ 0 w 39"/>
                <a:gd name="T1" fmla="*/ 10 h 14"/>
                <a:gd name="T2" fmla="*/ 0 w 39"/>
                <a:gd name="T3" fmla="*/ 10 h 14"/>
                <a:gd name="T4" fmla="*/ 10 w 39"/>
                <a:gd name="T5" fmla="*/ 10 h 14"/>
                <a:gd name="T6" fmla="*/ 15 w 39"/>
                <a:gd name="T7" fmla="*/ 10 h 14"/>
                <a:gd name="T8" fmla="*/ 20 w 39"/>
                <a:gd name="T9" fmla="*/ 10 h 14"/>
                <a:gd name="T10" fmla="*/ 24 w 39"/>
                <a:gd name="T11" fmla="*/ 10 h 14"/>
                <a:gd name="T12" fmla="*/ 29 w 39"/>
                <a:gd name="T13" fmla="*/ 10 h 14"/>
                <a:gd name="T14" fmla="*/ 34 w 39"/>
                <a:gd name="T15" fmla="*/ 14 h 14"/>
                <a:gd name="T16" fmla="*/ 34 w 39"/>
                <a:gd name="T17" fmla="*/ 14 h 14"/>
                <a:gd name="T18" fmla="*/ 34 w 39"/>
                <a:gd name="T19" fmla="*/ 14 h 14"/>
                <a:gd name="T20" fmla="*/ 39 w 39"/>
                <a:gd name="T21" fmla="*/ 14 h 14"/>
                <a:gd name="T22" fmla="*/ 39 w 39"/>
                <a:gd name="T23" fmla="*/ 10 h 14"/>
                <a:gd name="T24" fmla="*/ 34 w 39"/>
                <a:gd name="T25" fmla="*/ 5 h 14"/>
                <a:gd name="T26" fmla="*/ 34 w 39"/>
                <a:gd name="T27" fmla="*/ 5 h 14"/>
                <a:gd name="T28" fmla="*/ 24 w 39"/>
                <a:gd name="T29" fmla="*/ 5 h 14"/>
                <a:gd name="T30" fmla="*/ 20 w 39"/>
                <a:gd name="T31" fmla="*/ 0 h 14"/>
                <a:gd name="T32" fmla="*/ 15 w 39"/>
                <a:gd name="T33" fmla="*/ 0 h 14"/>
                <a:gd name="T34" fmla="*/ 10 w 39"/>
                <a:gd name="T35" fmla="*/ 0 h 14"/>
                <a:gd name="T36" fmla="*/ 0 w 39"/>
                <a:gd name="T37" fmla="*/ 0 h 14"/>
                <a:gd name="T38" fmla="*/ 0 w 39"/>
                <a:gd name="T39" fmla="*/ 0 h 14"/>
                <a:gd name="T40" fmla="*/ 0 w 39"/>
                <a:gd name="T41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14">
                  <a:moveTo>
                    <a:pt x="0" y="10"/>
                  </a:moveTo>
                  <a:lnTo>
                    <a:pt x="0" y="10"/>
                  </a:lnTo>
                  <a:lnTo>
                    <a:pt x="10" y="10"/>
                  </a:lnTo>
                  <a:lnTo>
                    <a:pt x="15" y="10"/>
                  </a:lnTo>
                  <a:lnTo>
                    <a:pt x="20" y="10"/>
                  </a:lnTo>
                  <a:lnTo>
                    <a:pt x="24" y="10"/>
                  </a:lnTo>
                  <a:lnTo>
                    <a:pt x="29" y="10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9" y="14"/>
                  </a:lnTo>
                  <a:lnTo>
                    <a:pt x="39" y="10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24" y="5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444" name="Freeform 60"/>
            <p:cNvSpPr>
              <a:spLocks/>
            </p:cNvSpPr>
            <p:nvPr/>
          </p:nvSpPr>
          <p:spPr bwMode="auto">
            <a:xfrm>
              <a:off x="4531" y="480"/>
              <a:ext cx="38" cy="19"/>
            </a:xfrm>
            <a:custGeom>
              <a:avLst/>
              <a:gdLst>
                <a:gd name="T0" fmla="*/ 10 w 38"/>
                <a:gd name="T1" fmla="*/ 19 h 19"/>
                <a:gd name="T2" fmla="*/ 10 w 38"/>
                <a:gd name="T3" fmla="*/ 19 h 19"/>
                <a:gd name="T4" fmla="*/ 10 w 38"/>
                <a:gd name="T5" fmla="*/ 19 h 19"/>
                <a:gd name="T6" fmla="*/ 10 w 38"/>
                <a:gd name="T7" fmla="*/ 14 h 19"/>
                <a:gd name="T8" fmla="*/ 14 w 38"/>
                <a:gd name="T9" fmla="*/ 14 h 19"/>
                <a:gd name="T10" fmla="*/ 14 w 38"/>
                <a:gd name="T11" fmla="*/ 14 h 19"/>
                <a:gd name="T12" fmla="*/ 19 w 38"/>
                <a:gd name="T13" fmla="*/ 10 h 19"/>
                <a:gd name="T14" fmla="*/ 29 w 38"/>
                <a:gd name="T15" fmla="*/ 10 h 19"/>
                <a:gd name="T16" fmla="*/ 34 w 38"/>
                <a:gd name="T17" fmla="*/ 10 h 19"/>
                <a:gd name="T18" fmla="*/ 38 w 38"/>
                <a:gd name="T19" fmla="*/ 10 h 19"/>
                <a:gd name="T20" fmla="*/ 38 w 38"/>
                <a:gd name="T21" fmla="*/ 0 h 19"/>
                <a:gd name="T22" fmla="*/ 34 w 38"/>
                <a:gd name="T23" fmla="*/ 0 h 19"/>
                <a:gd name="T24" fmla="*/ 24 w 38"/>
                <a:gd name="T25" fmla="*/ 5 h 19"/>
                <a:gd name="T26" fmla="*/ 19 w 38"/>
                <a:gd name="T27" fmla="*/ 5 h 19"/>
                <a:gd name="T28" fmla="*/ 14 w 38"/>
                <a:gd name="T29" fmla="*/ 5 h 19"/>
                <a:gd name="T30" fmla="*/ 10 w 38"/>
                <a:gd name="T31" fmla="*/ 10 h 19"/>
                <a:gd name="T32" fmla="*/ 5 w 38"/>
                <a:gd name="T33" fmla="*/ 14 h 19"/>
                <a:gd name="T34" fmla="*/ 5 w 38"/>
                <a:gd name="T35" fmla="*/ 14 h 19"/>
                <a:gd name="T36" fmla="*/ 5 w 38"/>
                <a:gd name="T37" fmla="*/ 19 h 19"/>
                <a:gd name="T38" fmla="*/ 0 w 38"/>
                <a:gd name="T39" fmla="*/ 19 h 19"/>
                <a:gd name="T40" fmla="*/ 10 w 38"/>
                <a:gd name="T4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19">
                  <a:moveTo>
                    <a:pt x="10" y="19"/>
                  </a:moveTo>
                  <a:lnTo>
                    <a:pt x="10" y="19"/>
                  </a:lnTo>
                  <a:lnTo>
                    <a:pt x="10" y="19"/>
                  </a:lnTo>
                  <a:lnTo>
                    <a:pt x="10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9" y="10"/>
                  </a:lnTo>
                  <a:lnTo>
                    <a:pt x="29" y="10"/>
                  </a:lnTo>
                  <a:lnTo>
                    <a:pt x="34" y="10"/>
                  </a:lnTo>
                  <a:lnTo>
                    <a:pt x="38" y="10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24" y="5"/>
                  </a:lnTo>
                  <a:lnTo>
                    <a:pt x="19" y="5"/>
                  </a:lnTo>
                  <a:lnTo>
                    <a:pt x="14" y="5"/>
                  </a:lnTo>
                  <a:lnTo>
                    <a:pt x="10" y="10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9"/>
                  </a:lnTo>
                  <a:lnTo>
                    <a:pt x="0" y="19"/>
                  </a:lnTo>
                  <a:lnTo>
                    <a:pt x="10" y="19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16445" name="AutoShape 61"/>
          <p:cNvSpPr>
            <a:spLocks noChangeArrowheads="1"/>
          </p:cNvSpPr>
          <p:nvPr/>
        </p:nvSpPr>
        <p:spPr bwMode="auto">
          <a:xfrm>
            <a:off x="7451725" y="188913"/>
            <a:ext cx="1195388" cy="17526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147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4000"/>
              <a:t>Ecstasy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675"/>
            <a:ext cx="8229600" cy="3671888"/>
          </a:xfrm>
        </p:spPr>
        <p:txBody>
          <a:bodyPr/>
          <a:lstStyle/>
          <a:p>
            <a:r>
              <a:rPr lang="tr-TR" altLang="tr-TR" sz="2000"/>
              <a:t>Tablet ya da kaps</a:t>
            </a:r>
            <a:r>
              <a:rPr lang="tr-TR" altLang="tr-TR" sz="2000">
                <a:latin typeface="Verdana" panose="020B0604030504040204" pitchFamily="34" charset="0"/>
              </a:rPr>
              <a:t>ü</a:t>
            </a:r>
            <a:r>
              <a:rPr lang="tr-TR" altLang="tr-TR" sz="2000"/>
              <a:t>ller halinde satılır. </a:t>
            </a:r>
            <a:r>
              <a:rPr lang="tr-TR" altLang="tr-TR" sz="2000">
                <a:latin typeface="Verdana" panose="020B0604030504040204" pitchFamily="34" charset="0"/>
              </a:rPr>
              <a:t>Ü</a:t>
            </a:r>
            <a:r>
              <a:rPr lang="tr-TR" altLang="tr-TR" sz="2000"/>
              <a:t>st</a:t>
            </a:r>
            <a:r>
              <a:rPr lang="tr-TR" altLang="tr-TR" sz="2000">
                <a:latin typeface="Verdana" panose="020B0604030504040204" pitchFamily="34" charset="0"/>
              </a:rPr>
              <a:t>ü</a:t>
            </a:r>
            <a:r>
              <a:rPr lang="tr-TR" altLang="tr-TR" sz="2000"/>
              <a:t>nde kuş, fil, g</a:t>
            </a:r>
            <a:r>
              <a:rPr lang="tr-TR" altLang="tr-TR" sz="2000">
                <a:latin typeface="Verdana" panose="020B0604030504040204" pitchFamily="34" charset="0"/>
              </a:rPr>
              <a:t>ü</a:t>
            </a:r>
            <a:r>
              <a:rPr lang="tr-TR" altLang="tr-TR" sz="2000"/>
              <a:t>len surat, Mitsubishi amblemi gibi resimler vardır. </a:t>
            </a:r>
          </a:p>
          <a:p>
            <a:r>
              <a:rPr lang="tr-TR" altLang="tr-TR" sz="2000"/>
              <a:t>Ex, İx, kanat, u</a:t>
            </a:r>
            <a:r>
              <a:rPr lang="tr-TR" altLang="tr-TR" sz="2000">
                <a:latin typeface="Verdana" panose="020B0604030504040204" pitchFamily="34" charset="0"/>
              </a:rPr>
              <a:t>ç</a:t>
            </a:r>
            <a:r>
              <a:rPr lang="tr-TR" altLang="tr-TR" sz="2000"/>
              <a:t>uş, balık gibi sokak adları vardır.</a:t>
            </a:r>
          </a:p>
          <a:p>
            <a:r>
              <a:rPr lang="tr-TR" altLang="tr-TR" sz="2000"/>
              <a:t>Enerji artışı, canlılık, algıda artış, karşı cinse yakınlık hissi ortaya </a:t>
            </a:r>
            <a:r>
              <a:rPr lang="tr-TR" altLang="tr-TR" sz="2000">
                <a:latin typeface="Verdana" panose="020B0604030504040204" pitchFamily="34" charset="0"/>
              </a:rPr>
              <a:t>ç</a:t>
            </a:r>
            <a:r>
              <a:rPr lang="tr-TR" altLang="tr-TR" sz="2000"/>
              <a:t>ıkar. </a:t>
            </a:r>
          </a:p>
          <a:p>
            <a:r>
              <a:rPr lang="tr-TR" altLang="tr-TR" sz="2000"/>
              <a:t>Koordinasyon bozukluğu, v</a:t>
            </a:r>
            <a:r>
              <a:rPr lang="tr-TR" altLang="tr-TR" sz="2000">
                <a:latin typeface="Verdana" panose="020B0604030504040204" pitchFamily="34" charset="0"/>
              </a:rPr>
              <a:t>ü</a:t>
            </a:r>
            <a:r>
              <a:rPr lang="tr-TR" altLang="tr-TR" sz="2000"/>
              <a:t>cut ısısında artış, kan basıncında artış, b</a:t>
            </a:r>
            <a:r>
              <a:rPr lang="tr-TR" altLang="tr-TR" sz="2000">
                <a:latin typeface="Verdana" panose="020B0604030504040204" pitchFamily="34" charset="0"/>
              </a:rPr>
              <a:t>ö</a:t>
            </a:r>
            <a:r>
              <a:rPr lang="tr-TR" altLang="tr-TR" sz="2000"/>
              <a:t>breklerde hasar, kalp ritminde bozukluğa neden olur. </a:t>
            </a:r>
          </a:p>
          <a:p>
            <a:r>
              <a:rPr lang="tr-TR" altLang="tr-TR" sz="2000">
                <a:latin typeface="Verdana" panose="020B0604030504040204" pitchFamily="34" charset="0"/>
              </a:rPr>
              <a:t>Ö</a:t>
            </a:r>
            <a:r>
              <a:rPr lang="tr-TR" altLang="tr-TR" sz="2000"/>
              <a:t>l</a:t>
            </a:r>
            <a:r>
              <a:rPr lang="tr-TR" altLang="tr-TR" sz="2000">
                <a:latin typeface="Verdana" panose="020B0604030504040204" pitchFamily="34" charset="0"/>
              </a:rPr>
              <a:t>ü</a:t>
            </a:r>
            <a:r>
              <a:rPr lang="tr-TR" altLang="tr-TR" sz="2000"/>
              <a:t>m vakaları genellikle y</a:t>
            </a:r>
            <a:r>
              <a:rPr lang="tr-TR" altLang="tr-TR" sz="2000">
                <a:latin typeface="Verdana" panose="020B0604030504040204" pitchFamily="34" charset="0"/>
              </a:rPr>
              <a:t>ü</a:t>
            </a:r>
            <a:r>
              <a:rPr lang="tr-TR" altLang="tr-TR" sz="2000"/>
              <a:t>ksek ateş ve aşırı sıvı kaybından olmaktadır.</a:t>
            </a:r>
          </a:p>
          <a:p>
            <a:r>
              <a:rPr lang="tr-TR" altLang="tr-TR" sz="2000"/>
              <a:t>Kişi bir s</a:t>
            </a:r>
            <a:r>
              <a:rPr lang="tr-TR" altLang="tr-TR" sz="2000">
                <a:latin typeface="Verdana" panose="020B0604030504040204" pitchFamily="34" charset="0"/>
              </a:rPr>
              <a:t>ü</a:t>
            </a:r>
            <a:r>
              <a:rPr lang="tr-TR" altLang="tr-TR" sz="2000"/>
              <a:t>re sonra onsuz eğlenemediği i</a:t>
            </a:r>
            <a:r>
              <a:rPr lang="tr-TR" altLang="tr-TR" sz="2000">
                <a:latin typeface="Verdana" panose="020B0604030504040204" pitchFamily="34" charset="0"/>
              </a:rPr>
              <a:t>ç</a:t>
            </a:r>
            <a:r>
              <a:rPr lang="tr-TR" altLang="tr-TR" sz="2000"/>
              <a:t>in bağımlı hale gelir.</a:t>
            </a:r>
          </a:p>
        </p:txBody>
      </p:sp>
      <p:pic>
        <p:nvPicPr>
          <p:cNvPr id="18436" name="Picture 4" descr="e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260350"/>
            <a:ext cx="55245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 descr="ecs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260350"/>
            <a:ext cx="542925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ecs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836613"/>
            <a:ext cx="663575" cy="70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9" name="AutoShape 7"/>
          <p:cNvSpPr>
            <a:spLocks noChangeArrowheads="1"/>
          </p:cNvSpPr>
          <p:nvPr/>
        </p:nvSpPr>
        <p:spPr bwMode="auto">
          <a:xfrm>
            <a:off x="7380288" y="115888"/>
            <a:ext cx="1335087" cy="1524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701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4000"/>
              <a:t>Eroin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3413" y="14478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altLang="tr-TR" sz="2000"/>
              <a:t>A</a:t>
            </a:r>
            <a:r>
              <a:rPr lang="tr-TR" altLang="tr-TR" sz="2000">
                <a:latin typeface="Verdana" panose="020B0604030504040204" pitchFamily="34" charset="0"/>
              </a:rPr>
              <a:t>ç</a:t>
            </a:r>
            <a:r>
              <a:rPr lang="tr-TR" altLang="tr-TR" sz="2000"/>
              <a:t>ık kahverengi renkte, toz halinde satılır</a:t>
            </a:r>
          </a:p>
          <a:p>
            <a:pPr>
              <a:lnSpc>
                <a:spcPct val="90000"/>
              </a:lnSpc>
            </a:pPr>
            <a:r>
              <a:rPr lang="tr-TR" altLang="tr-TR" sz="2000"/>
              <a:t>Toz, beyaz, H (ey</a:t>
            </a:r>
            <a:r>
              <a:rPr lang="tr-TR" altLang="tr-TR" sz="2000">
                <a:latin typeface="Verdana" panose="020B0604030504040204" pitchFamily="34" charset="0"/>
              </a:rPr>
              <a:t>ç</a:t>
            </a:r>
            <a:r>
              <a:rPr lang="tr-TR" altLang="tr-TR" sz="2000"/>
              <a:t>) adı verilir.</a:t>
            </a:r>
          </a:p>
          <a:p>
            <a:pPr>
              <a:lnSpc>
                <a:spcPct val="90000"/>
              </a:lnSpc>
            </a:pPr>
            <a:r>
              <a:rPr lang="tr-TR" altLang="tr-TR" sz="2000"/>
              <a:t>Buruna </a:t>
            </a:r>
            <a:r>
              <a:rPr lang="tr-TR" altLang="tr-TR" sz="2000">
                <a:latin typeface="Verdana" panose="020B0604030504040204" pitchFamily="34" charset="0"/>
              </a:rPr>
              <a:t>ç</a:t>
            </a:r>
            <a:r>
              <a:rPr lang="tr-TR" altLang="tr-TR" sz="2000"/>
              <a:t>ekilerek, damardan enjekte ederek (shot), buharını i</a:t>
            </a:r>
            <a:r>
              <a:rPr lang="tr-TR" altLang="tr-TR" sz="2000">
                <a:latin typeface="Verdana" panose="020B0604030504040204" pitchFamily="34" charset="0"/>
              </a:rPr>
              <a:t>ç</a:t>
            </a:r>
            <a:r>
              <a:rPr lang="tr-TR" altLang="tr-TR" sz="2000"/>
              <a:t>e </a:t>
            </a:r>
            <a:r>
              <a:rPr lang="tr-TR" altLang="tr-TR" sz="2000">
                <a:latin typeface="Verdana" panose="020B0604030504040204" pitchFamily="34" charset="0"/>
              </a:rPr>
              <a:t>ç</a:t>
            </a:r>
            <a:r>
              <a:rPr lang="tr-TR" altLang="tr-TR" sz="2000"/>
              <a:t>ekerek (kaydırma) ve sigara bi</a:t>
            </a:r>
            <a:r>
              <a:rPr lang="tr-TR" altLang="tr-TR" sz="2000">
                <a:latin typeface="Verdana" panose="020B0604030504040204" pitchFamily="34" charset="0"/>
              </a:rPr>
              <a:t>ç</a:t>
            </a:r>
            <a:r>
              <a:rPr lang="tr-TR" altLang="tr-TR" sz="2000"/>
              <a:t>iminde (koreks) kullanılabilir.</a:t>
            </a:r>
          </a:p>
          <a:p>
            <a:pPr>
              <a:lnSpc>
                <a:spcPct val="90000"/>
              </a:lnSpc>
            </a:pPr>
            <a:r>
              <a:rPr lang="tr-TR" altLang="tr-TR" sz="2000"/>
              <a:t>Gevşeme, hareket ve konuşmada yavaşlama, g</a:t>
            </a:r>
            <a:r>
              <a:rPr lang="tr-TR" altLang="tr-TR" sz="2000">
                <a:latin typeface="Verdana" panose="020B0604030504040204" pitchFamily="34" charset="0"/>
              </a:rPr>
              <a:t>ö</a:t>
            </a:r>
            <a:r>
              <a:rPr lang="tr-TR" altLang="tr-TR" sz="2000"/>
              <a:t>z bebeklerinde k</a:t>
            </a:r>
            <a:r>
              <a:rPr lang="tr-TR" altLang="tr-TR" sz="2000">
                <a:latin typeface="Verdana" panose="020B0604030504040204" pitchFamily="34" charset="0"/>
              </a:rPr>
              <a:t>üçü</a:t>
            </a:r>
            <a:r>
              <a:rPr lang="tr-TR" altLang="tr-TR" sz="2000"/>
              <a:t>lme, y</a:t>
            </a:r>
            <a:r>
              <a:rPr lang="tr-TR" altLang="tr-TR" sz="2000">
                <a:latin typeface="Verdana" panose="020B0604030504040204" pitchFamily="34" charset="0"/>
              </a:rPr>
              <a:t>ü</a:t>
            </a:r>
            <a:r>
              <a:rPr lang="tr-TR" altLang="tr-TR" sz="2000"/>
              <a:t>zde kızarıklık g</a:t>
            </a:r>
            <a:r>
              <a:rPr lang="tr-TR" altLang="tr-TR" sz="2000">
                <a:latin typeface="Verdana" panose="020B0604030504040204" pitchFamily="34" charset="0"/>
              </a:rPr>
              <a:t>ö</a:t>
            </a:r>
            <a:r>
              <a:rPr lang="tr-TR" altLang="tr-TR" sz="2000"/>
              <a:t>zlenir.</a:t>
            </a:r>
          </a:p>
          <a:p>
            <a:pPr>
              <a:lnSpc>
                <a:spcPct val="90000"/>
              </a:lnSpc>
            </a:pPr>
            <a:r>
              <a:rPr lang="tr-TR" altLang="tr-TR" sz="2000"/>
              <a:t>Etkisi 6-8 saatte ge</a:t>
            </a:r>
            <a:r>
              <a:rPr lang="tr-TR" altLang="tr-TR" sz="2000">
                <a:latin typeface="Verdana" panose="020B0604030504040204" pitchFamily="34" charset="0"/>
              </a:rPr>
              <a:t>ç</a:t>
            </a:r>
            <a:r>
              <a:rPr lang="tr-TR" altLang="tr-TR" sz="2000"/>
              <a:t>tiği i</a:t>
            </a:r>
            <a:r>
              <a:rPr lang="tr-TR" altLang="tr-TR" sz="2000">
                <a:latin typeface="Verdana" panose="020B0604030504040204" pitchFamily="34" charset="0"/>
              </a:rPr>
              <a:t>ç</a:t>
            </a:r>
            <a:r>
              <a:rPr lang="tr-TR" altLang="tr-TR" sz="2000"/>
              <a:t>in g</a:t>
            </a:r>
            <a:r>
              <a:rPr lang="tr-TR" altLang="tr-TR" sz="2000">
                <a:latin typeface="Verdana" panose="020B0604030504040204" pitchFamily="34" charset="0"/>
              </a:rPr>
              <a:t>ü</a:t>
            </a:r>
            <a:r>
              <a:rPr lang="tr-TR" altLang="tr-TR" sz="2000"/>
              <a:t>n i</a:t>
            </a:r>
            <a:r>
              <a:rPr lang="tr-TR" altLang="tr-TR" sz="2000">
                <a:latin typeface="Verdana" panose="020B0604030504040204" pitchFamily="34" charset="0"/>
              </a:rPr>
              <a:t>ç</a:t>
            </a:r>
            <a:r>
              <a:rPr lang="tr-TR" altLang="tr-TR" sz="2000"/>
              <a:t>inde 3-4 kez kullanma zorunluluğu ortaya </a:t>
            </a:r>
            <a:r>
              <a:rPr lang="tr-TR" altLang="tr-TR" sz="2000">
                <a:latin typeface="Verdana" panose="020B0604030504040204" pitchFamily="34" charset="0"/>
              </a:rPr>
              <a:t>ç</a:t>
            </a:r>
            <a:r>
              <a:rPr lang="tr-TR" altLang="tr-TR" sz="2000"/>
              <a:t>ıkar.</a:t>
            </a:r>
          </a:p>
          <a:p>
            <a:pPr>
              <a:lnSpc>
                <a:spcPct val="90000"/>
              </a:lnSpc>
            </a:pPr>
            <a:r>
              <a:rPr lang="tr-TR" altLang="tr-TR" sz="2000"/>
              <a:t>Y</a:t>
            </a:r>
            <a:r>
              <a:rPr lang="tr-TR" altLang="tr-TR" sz="2000">
                <a:latin typeface="Verdana" panose="020B0604030504040204" pitchFamily="34" charset="0"/>
              </a:rPr>
              <a:t>ü</a:t>
            </a:r>
            <a:r>
              <a:rPr lang="tr-TR" altLang="tr-TR" sz="2000"/>
              <a:t>ksek dozda alındığında solunum yavaşlar, koma hali başlar ve kişiyi </a:t>
            </a:r>
            <a:r>
              <a:rPr lang="tr-TR" altLang="tr-TR" sz="2000">
                <a:latin typeface="Verdana" panose="020B0604030504040204" pitchFamily="34" charset="0"/>
              </a:rPr>
              <a:t>ö</a:t>
            </a:r>
            <a:r>
              <a:rPr lang="tr-TR" altLang="tr-TR" sz="2000"/>
              <a:t>ld</a:t>
            </a:r>
            <a:r>
              <a:rPr lang="tr-TR" altLang="tr-TR" sz="2000">
                <a:latin typeface="Verdana" panose="020B0604030504040204" pitchFamily="34" charset="0"/>
              </a:rPr>
              <a:t>ü</a:t>
            </a:r>
            <a:r>
              <a:rPr lang="tr-TR" altLang="tr-TR" sz="2000"/>
              <a:t>r</a:t>
            </a:r>
            <a:r>
              <a:rPr lang="tr-TR" altLang="tr-TR" sz="2000">
                <a:latin typeface="Verdana" panose="020B0604030504040204" pitchFamily="34" charset="0"/>
              </a:rPr>
              <a:t>ü</a:t>
            </a:r>
            <a:r>
              <a:rPr lang="tr-TR" altLang="tr-TR" sz="2000"/>
              <a:t>r.</a:t>
            </a:r>
          </a:p>
          <a:p>
            <a:pPr>
              <a:lnSpc>
                <a:spcPct val="90000"/>
              </a:lnSpc>
            </a:pPr>
            <a:r>
              <a:rPr lang="tr-TR" altLang="tr-TR" sz="2000"/>
              <a:t>Alınmadığı zaman burun akıntısı, halsizlik, uykusuzluk, kas ağrıları ve kramplar g</a:t>
            </a:r>
            <a:r>
              <a:rPr lang="tr-TR" altLang="tr-TR" sz="2000">
                <a:latin typeface="Verdana" panose="020B0604030504040204" pitchFamily="34" charset="0"/>
              </a:rPr>
              <a:t>ö</a:t>
            </a:r>
            <a:r>
              <a:rPr lang="tr-TR" altLang="tr-TR" sz="2000"/>
              <a:t>r</a:t>
            </a:r>
            <a:r>
              <a:rPr lang="tr-TR" altLang="tr-TR" sz="2000">
                <a:latin typeface="Verdana" panose="020B0604030504040204" pitchFamily="34" charset="0"/>
              </a:rPr>
              <a:t>ü</a:t>
            </a:r>
            <a:r>
              <a:rPr lang="tr-TR" altLang="tr-TR" sz="2000"/>
              <a:t>l</a:t>
            </a:r>
            <a:r>
              <a:rPr lang="tr-TR" altLang="tr-TR" sz="2000">
                <a:latin typeface="Verdana" panose="020B0604030504040204" pitchFamily="34" charset="0"/>
              </a:rPr>
              <a:t>ü</a:t>
            </a:r>
            <a:r>
              <a:rPr lang="tr-TR" altLang="tr-TR" sz="2000"/>
              <a:t>r.</a:t>
            </a:r>
          </a:p>
        </p:txBody>
      </p:sp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6681788" y="381000"/>
          <a:ext cx="1389062" cy="149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Bitmap Image" r:id="rId4" imgW="1504762" imgH="1495634" progId="Paint.Picture">
                  <p:embed/>
                </p:oleObj>
              </mc:Choice>
              <mc:Fallback>
                <p:oleObj name="Bitmap Image" r:id="rId4" imgW="1504762" imgH="1495634" progId="Paint.Picture">
                  <p:embed/>
                  <p:pic>
                    <p:nvPicPr>
                      <p:cNvPr id="2048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1788" y="381000"/>
                        <a:ext cx="1389062" cy="149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5" name="AutoShape 5"/>
          <p:cNvSpPr>
            <a:spLocks noChangeArrowheads="1"/>
          </p:cNvSpPr>
          <p:nvPr/>
        </p:nvSpPr>
        <p:spPr bwMode="auto">
          <a:xfrm>
            <a:off x="6611938" y="304800"/>
            <a:ext cx="1547812" cy="16002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053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2349500"/>
            <a:ext cx="8229600" cy="3078163"/>
          </a:xfrm>
        </p:spPr>
        <p:txBody>
          <a:bodyPr/>
          <a:lstStyle/>
          <a:p>
            <a:r>
              <a:rPr lang="tr-TR" altLang="tr-TR" sz="2400"/>
              <a:t>Eczanelerde yeşil ve kırmızı reçete ile satılan ilaçlardır.</a:t>
            </a:r>
          </a:p>
          <a:p>
            <a:r>
              <a:rPr lang="en-US" altLang="tr-TR" sz="2400"/>
              <a:t>Diazem, Nervium, </a:t>
            </a:r>
            <a:r>
              <a:rPr lang="tr-TR" altLang="tr-TR" sz="2400"/>
              <a:t>Xanax, </a:t>
            </a:r>
            <a:r>
              <a:rPr lang="en-US" altLang="tr-TR" sz="2400"/>
              <a:t>Tranxilene</a:t>
            </a:r>
            <a:r>
              <a:rPr lang="en-US" altLang="tr-TR" sz="2400">
                <a:cs typeface="Times New Roman" panose="02020603050405020304" pitchFamily="18" charset="0"/>
              </a:rPr>
              <a:t>, Ativan, Rivotril</a:t>
            </a:r>
            <a:r>
              <a:rPr lang="tr-TR" altLang="tr-TR" sz="2400"/>
              <a:t>, </a:t>
            </a:r>
            <a:r>
              <a:rPr lang="en-US" altLang="tr-TR" sz="2400">
                <a:cs typeface="Times New Roman" panose="02020603050405020304" pitchFamily="18" charset="0"/>
              </a:rPr>
              <a:t>Akineton</a:t>
            </a:r>
            <a:r>
              <a:rPr lang="tr-TR" altLang="tr-TR" sz="2400"/>
              <a:t>, </a:t>
            </a:r>
            <a:r>
              <a:rPr lang="en-US" altLang="tr-TR" sz="2400">
                <a:cs typeface="Times New Roman" panose="02020603050405020304" pitchFamily="18" charset="0"/>
              </a:rPr>
              <a:t>Rohypnol </a:t>
            </a:r>
            <a:r>
              <a:rPr lang="tr-TR" altLang="tr-TR" sz="2400"/>
              <a:t>ve </a:t>
            </a:r>
            <a:r>
              <a:rPr lang="en-US" altLang="tr-TR" sz="2400">
                <a:cs typeface="Times New Roman" panose="02020603050405020304" pitchFamily="18" charset="0"/>
              </a:rPr>
              <a:t>Lomotil</a:t>
            </a:r>
            <a:r>
              <a:rPr lang="tr-TR" altLang="tr-TR" sz="2400"/>
              <a:t> gibi...</a:t>
            </a:r>
          </a:p>
          <a:p>
            <a:r>
              <a:rPr lang="tr-TR" altLang="tr-TR" sz="2400"/>
              <a:t>Alındıkları zaman rahatlama ve gevşemeye yol açarlar. </a:t>
            </a:r>
          </a:p>
          <a:p>
            <a:r>
              <a:rPr lang="tr-TR" altLang="tr-TR" sz="2400"/>
              <a:t>Reflekslerde zayıflama ve uyku hali belirir. </a:t>
            </a:r>
          </a:p>
          <a:p>
            <a:r>
              <a:rPr lang="tr-TR" altLang="tr-TR" sz="2400"/>
              <a:t>Alkol ile alındıklarında etkileri daha da artar.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7069138" cy="1143000"/>
          </a:xfrm>
          <a:noFill/>
          <a:ln/>
        </p:spPr>
        <p:txBody>
          <a:bodyPr>
            <a:normAutofit fontScale="90000"/>
          </a:bodyPr>
          <a:lstStyle/>
          <a:p>
            <a:r>
              <a:rPr lang="tr-TR" altLang="tr-TR" sz="3600"/>
              <a:t>İ</a:t>
            </a:r>
            <a:r>
              <a:rPr lang="tr-TR" altLang="tr-TR" sz="3600">
                <a:cs typeface="Times New Roman" panose="02020603050405020304" pitchFamily="18" charset="0"/>
              </a:rPr>
              <a:t>laç Olarak Kullan</a:t>
            </a:r>
            <a:r>
              <a:rPr lang="tr-TR" altLang="tr-TR" sz="3600"/>
              <a:t>ı</a:t>
            </a:r>
            <a:r>
              <a:rPr lang="tr-TR" altLang="tr-TR" sz="3600">
                <a:cs typeface="Times New Roman" panose="02020603050405020304" pitchFamily="18" charset="0"/>
              </a:rPr>
              <a:t>lan Ancak Ba</a:t>
            </a:r>
            <a:r>
              <a:rPr lang="tr-TR" altLang="tr-TR" sz="3600"/>
              <a:t>ğı</a:t>
            </a:r>
            <a:r>
              <a:rPr lang="tr-TR" altLang="tr-TR" sz="3600">
                <a:cs typeface="Times New Roman" panose="02020603050405020304" pitchFamily="18" charset="0"/>
              </a:rPr>
              <a:t>ml</a:t>
            </a:r>
            <a:r>
              <a:rPr lang="tr-TR" altLang="tr-TR" sz="3600"/>
              <a:t>ı</a:t>
            </a:r>
            <a:r>
              <a:rPr lang="tr-TR" altLang="tr-TR" sz="3600">
                <a:cs typeface="Times New Roman" panose="02020603050405020304" pitchFamily="18" charset="0"/>
              </a:rPr>
              <a:t>l</a:t>
            </a:r>
            <a:r>
              <a:rPr lang="tr-TR" altLang="tr-TR" sz="3600"/>
              <a:t>ı</a:t>
            </a:r>
            <a:r>
              <a:rPr lang="tr-TR" altLang="tr-TR" sz="3600">
                <a:cs typeface="Times New Roman" panose="02020603050405020304" pitchFamily="18" charset="0"/>
              </a:rPr>
              <a:t>k Yapabilecek Maddeler</a:t>
            </a:r>
            <a:endParaRPr lang="tr-TR" altLang="tr-TR" sz="3600"/>
          </a:p>
        </p:txBody>
      </p:sp>
      <p:grpSp>
        <p:nvGrpSpPr>
          <p:cNvPr id="22532" name="Group 4"/>
          <p:cNvGrpSpPr>
            <a:grpSpLocks/>
          </p:cNvGrpSpPr>
          <p:nvPr/>
        </p:nvGrpSpPr>
        <p:grpSpPr bwMode="auto">
          <a:xfrm>
            <a:off x="7596188" y="685800"/>
            <a:ext cx="1012825" cy="396875"/>
            <a:chOff x="4160" y="899"/>
            <a:chExt cx="691" cy="250"/>
          </a:xfrm>
        </p:grpSpPr>
        <p:sp>
          <p:nvSpPr>
            <p:cNvPr id="22533" name="Freeform 5"/>
            <p:cNvSpPr>
              <a:spLocks/>
            </p:cNvSpPr>
            <p:nvPr/>
          </p:nvSpPr>
          <p:spPr bwMode="auto">
            <a:xfrm>
              <a:off x="4611" y="899"/>
              <a:ext cx="240" cy="154"/>
            </a:xfrm>
            <a:custGeom>
              <a:avLst/>
              <a:gdLst>
                <a:gd name="T0" fmla="*/ 118 w 240"/>
                <a:gd name="T1" fmla="*/ 154 h 154"/>
                <a:gd name="T2" fmla="*/ 144 w 240"/>
                <a:gd name="T3" fmla="*/ 154 h 154"/>
                <a:gd name="T4" fmla="*/ 166 w 240"/>
                <a:gd name="T5" fmla="*/ 154 h 154"/>
                <a:gd name="T6" fmla="*/ 185 w 240"/>
                <a:gd name="T7" fmla="*/ 147 h 154"/>
                <a:gd name="T8" fmla="*/ 205 w 240"/>
                <a:gd name="T9" fmla="*/ 138 h 154"/>
                <a:gd name="T10" fmla="*/ 217 w 240"/>
                <a:gd name="T11" fmla="*/ 131 h 154"/>
                <a:gd name="T12" fmla="*/ 227 w 240"/>
                <a:gd name="T13" fmla="*/ 122 h 154"/>
                <a:gd name="T14" fmla="*/ 233 w 240"/>
                <a:gd name="T15" fmla="*/ 109 h 154"/>
                <a:gd name="T16" fmla="*/ 240 w 240"/>
                <a:gd name="T17" fmla="*/ 83 h 154"/>
                <a:gd name="T18" fmla="*/ 240 w 240"/>
                <a:gd name="T19" fmla="*/ 61 h 154"/>
                <a:gd name="T20" fmla="*/ 233 w 240"/>
                <a:gd name="T21" fmla="*/ 48 h 154"/>
                <a:gd name="T22" fmla="*/ 227 w 240"/>
                <a:gd name="T23" fmla="*/ 39 h 154"/>
                <a:gd name="T24" fmla="*/ 217 w 240"/>
                <a:gd name="T25" fmla="*/ 29 h 154"/>
                <a:gd name="T26" fmla="*/ 205 w 240"/>
                <a:gd name="T27" fmla="*/ 19 h 154"/>
                <a:gd name="T28" fmla="*/ 185 w 240"/>
                <a:gd name="T29" fmla="*/ 13 h 154"/>
                <a:gd name="T30" fmla="*/ 166 w 240"/>
                <a:gd name="T31" fmla="*/ 7 h 154"/>
                <a:gd name="T32" fmla="*/ 144 w 240"/>
                <a:gd name="T33" fmla="*/ 0 h 154"/>
                <a:gd name="T34" fmla="*/ 118 w 240"/>
                <a:gd name="T35" fmla="*/ 0 h 154"/>
                <a:gd name="T36" fmla="*/ 96 w 240"/>
                <a:gd name="T37" fmla="*/ 0 h 154"/>
                <a:gd name="T38" fmla="*/ 74 w 240"/>
                <a:gd name="T39" fmla="*/ 7 h 154"/>
                <a:gd name="T40" fmla="*/ 51 w 240"/>
                <a:gd name="T41" fmla="*/ 13 h 154"/>
                <a:gd name="T42" fmla="*/ 35 w 240"/>
                <a:gd name="T43" fmla="*/ 19 h 154"/>
                <a:gd name="T44" fmla="*/ 19 w 240"/>
                <a:gd name="T45" fmla="*/ 29 h 154"/>
                <a:gd name="T46" fmla="*/ 10 w 240"/>
                <a:gd name="T47" fmla="*/ 39 h 154"/>
                <a:gd name="T48" fmla="*/ 3 w 240"/>
                <a:gd name="T49" fmla="*/ 48 h 154"/>
                <a:gd name="T50" fmla="*/ 0 w 240"/>
                <a:gd name="T51" fmla="*/ 61 h 154"/>
                <a:gd name="T52" fmla="*/ 0 w 240"/>
                <a:gd name="T53" fmla="*/ 83 h 154"/>
                <a:gd name="T54" fmla="*/ 3 w 240"/>
                <a:gd name="T55" fmla="*/ 109 h 154"/>
                <a:gd name="T56" fmla="*/ 10 w 240"/>
                <a:gd name="T57" fmla="*/ 122 h 154"/>
                <a:gd name="T58" fmla="*/ 19 w 240"/>
                <a:gd name="T59" fmla="*/ 131 h 154"/>
                <a:gd name="T60" fmla="*/ 35 w 240"/>
                <a:gd name="T61" fmla="*/ 138 h 154"/>
                <a:gd name="T62" fmla="*/ 51 w 240"/>
                <a:gd name="T63" fmla="*/ 147 h 154"/>
                <a:gd name="T64" fmla="*/ 74 w 240"/>
                <a:gd name="T65" fmla="*/ 154 h 154"/>
                <a:gd name="T66" fmla="*/ 96 w 240"/>
                <a:gd name="T67" fmla="*/ 154 h 154"/>
                <a:gd name="T68" fmla="*/ 118 w 240"/>
                <a:gd name="T6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0" h="154">
                  <a:moveTo>
                    <a:pt x="118" y="154"/>
                  </a:moveTo>
                  <a:lnTo>
                    <a:pt x="144" y="154"/>
                  </a:lnTo>
                  <a:lnTo>
                    <a:pt x="166" y="154"/>
                  </a:lnTo>
                  <a:lnTo>
                    <a:pt x="185" y="147"/>
                  </a:lnTo>
                  <a:lnTo>
                    <a:pt x="205" y="138"/>
                  </a:lnTo>
                  <a:lnTo>
                    <a:pt x="217" y="131"/>
                  </a:lnTo>
                  <a:lnTo>
                    <a:pt x="227" y="122"/>
                  </a:lnTo>
                  <a:lnTo>
                    <a:pt x="233" y="109"/>
                  </a:lnTo>
                  <a:lnTo>
                    <a:pt x="240" y="83"/>
                  </a:lnTo>
                  <a:lnTo>
                    <a:pt x="240" y="61"/>
                  </a:lnTo>
                  <a:lnTo>
                    <a:pt x="233" y="48"/>
                  </a:lnTo>
                  <a:lnTo>
                    <a:pt x="227" y="39"/>
                  </a:lnTo>
                  <a:lnTo>
                    <a:pt x="217" y="29"/>
                  </a:lnTo>
                  <a:lnTo>
                    <a:pt x="205" y="19"/>
                  </a:lnTo>
                  <a:lnTo>
                    <a:pt x="185" y="13"/>
                  </a:lnTo>
                  <a:lnTo>
                    <a:pt x="166" y="7"/>
                  </a:lnTo>
                  <a:lnTo>
                    <a:pt x="144" y="0"/>
                  </a:lnTo>
                  <a:lnTo>
                    <a:pt x="118" y="0"/>
                  </a:lnTo>
                  <a:lnTo>
                    <a:pt x="96" y="0"/>
                  </a:lnTo>
                  <a:lnTo>
                    <a:pt x="74" y="7"/>
                  </a:lnTo>
                  <a:lnTo>
                    <a:pt x="51" y="13"/>
                  </a:lnTo>
                  <a:lnTo>
                    <a:pt x="35" y="19"/>
                  </a:lnTo>
                  <a:lnTo>
                    <a:pt x="19" y="29"/>
                  </a:lnTo>
                  <a:lnTo>
                    <a:pt x="10" y="39"/>
                  </a:lnTo>
                  <a:lnTo>
                    <a:pt x="3" y="48"/>
                  </a:lnTo>
                  <a:lnTo>
                    <a:pt x="0" y="61"/>
                  </a:lnTo>
                  <a:lnTo>
                    <a:pt x="0" y="83"/>
                  </a:lnTo>
                  <a:lnTo>
                    <a:pt x="3" y="109"/>
                  </a:lnTo>
                  <a:lnTo>
                    <a:pt x="10" y="122"/>
                  </a:lnTo>
                  <a:lnTo>
                    <a:pt x="19" y="131"/>
                  </a:lnTo>
                  <a:lnTo>
                    <a:pt x="35" y="138"/>
                  </a:lnTo>
                  <a:lnTo>
                    <a:pt x="51" y="147"/>
                  </a:lnTo>
                  <a:lnTo>
                    <a:pt x="74" y="154"/>
                  </a:lnTo>
                  <a:lnTo>
                    <a:pt x="96" y="154"/>
                  </a:lnTo>
                  <a:lnTo>
                    <a:pt x="118" y="154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2534" name="Freeform 6"/>
            <p:cNvSpPr>
              <a:spLocks/>
            </p:cNvSpPr>
            <p:nvPr/>
          </p:nvSpPr>
          <p:spPr bwMode="auto">
            <a:xfrm>
              <a:off x="4611" y="957"/>
              <a:ext cx="240" cy="48"/>
            </a:xfrm>
            <a:custGeom>
              <a:avLst/>
              <a:gdLst>
                <a:gd name="T0" fmla="*/ 0 w 240"/>
                <a:gd name="T1" fmla="*/ 0 h 48"/>
                <a:gd name="T2" fmla="*/ 3 w 240"/>
                <a:gd name="T3" fmla="*/ 9 h 48"/>
                <a:gd name="T4" fmla="*/ 6 w 240"/>
                <a:gd name="T5" fmla="*/ 16 h 48"/>
                <a:gd name="T6" fmla="*/ 16 w 240"/>
                <a:gd name="T7" fmla="*/ 25 h 48"/>
                <a:gd name="T8" fmla="*/ 32 w 240"/>
                <a:gd name="T9" fmla="*/ 35 h 48"/>
                <a:gd name="T10" fmla="*/ 48 w 240"/>
                <a:gd name="T11" fmla="*/ 38 h 48"/>
                <a:gd name="T12" fmla="*/ 70 w 240"/>
                <a:gd name="T13" fmla="*/ 45 h 48"/>
                <a:gd name="T14" fmla="*/ 93 w 240"/>
                <a:gd name="T15" fmla="*/ 48 h 48"/>
                <a:gd name="T16" fmla="*/ 118 w 240"/>
                <a:gd name="T17" fmla="*/ 48 h 48"/>
                <a:gd name="T18" fmla="*/ 147 w 240"/>
                <a:gd name="T19" fmla="*/ 48 h 48"/>
                <a:gd name="T20" fmla="*/ 166 w 240"/>
                <a:gd name="T21" fmla="*/ 45 h 48"/>
                <a:gd name="T22" fmla="*/ 185 w 240"/>
                <a:gd name="T23" fmla="*/ 38 h 48"/>
                <a:gd name="T24" fmla="*/ 208 w 240"/>
                <a:gd name="T25" fmla="*/ 35 h 48"/>
                <a:gd name="T26" fmla="*/ 221 w 240"/>
                <a:gd name="T27" fmla="*/ 25 h 48"/>
                <a:gd name="T28" fmla="*/ 230 w 240"/>
                <a:gd name="T29" fmla="*/ 16 h 48"/>
                <a:gd name="T30" fmla="*/ 237 w 240"/>
                <a:gd name="T31" fmla="*/ 9 h 48"/>
                <a:gd name="T32" fmla="*/ 240 w 240"/>
                <a:gd name="T3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0" h="48">
                  <a:moveTo>
                    <a:pt x="0" y="0"/>
                  </a:moveTo>
                  <a:lnTo>
                    <a:pt x="3" y="9"/>
                  </a:lnTo>
                  <a:lnTo>
                    <a:pt x="6" y="16"/>
                  </a:lnTo>
                  <a:lnTo>
                    <a:pt x="16" y="25"/>
                  </a:lnTo>
                  <a:lnTo>
                    <a:pt x="32" y="35"/>
                  </a:lnTo>
                  <a:lnTo>
                    <a:pt x="48" y="38"/>
                  </a:lnTo>
                  <a:lnTo>
                    <a:pt x="70" y="45"/>
                  </a:lnTo>
                  <a:lnTo>
                    <a:pt x="93" y="48"/>
                  </a:lnTo>
                  <a:lnTo>
                    <a:pt x="118" y="48"/>
                  </a:lnTo>
                  <a:lnTo>
                    <a:pt x="147" y="48"/>
                  </a:lnTo>
                  <a:lnTo>
                    <a:pt x="166" y="45"/>
                  </a:lnTo>
                  <a:lnTo>
                    <a:pt x="185" y="38"/>
                  </a:lnTo>
                  <a:lnTo>
                    <a:pt x="208" y="35"/>
                  </a:lnTo>
                  <a:lnTo>
                    <a:pt x="221" y="25"/>
                  </a:lnTo>
                  <a:lnTo>
                    <a:pt x="230" y="16"/>
                  </a:lnTo>
                  <a:lnTo>
                    <a:pt x="237" y="9"/>
                  </a:lnTo>
                  <a:lnTo>
                    <a:pt x="240" y="0"/>
                  </a:lnTo>
                </a:path>
              </a:pathLst>
            </a:custGeom>
            <a:noFill/>
            <a:ln w="4763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2535" name="Freeform 7"/>
            <p:cNvSpPr>
              <a:spLocks/>
            </p:cNvSpPr>
            <p:nvPr/>
          </p:nvSpPr>
          <p:spPr bwMode="auto">
            <a:xfrm>
              <a:off x="4160" y="899"/>
              <a:ext cx="237" cy="154"/>
            </a:xfrm>
            <a:custGeom>
              <a:avLst/>
              <a:gdLst>
                <a:gd name="T0" fmla="*/ 118 w 237"/>
                <a:gd name="T1" fmla="*/ 154 h 154"/>
                <a:gd name="T2" fmla="*/ 141 w 237"/>
                <a:gd name="T3" fmla="*/ 154 h 154"/>
                <a:gd name="T4" fmla="*/ 166 w 237"/>
                <a:gd name="T5" fmla="*/ 154 h 154"/>
                <a:gd name="T6" fmla="*/ 185 w 237"/>
                <a:gd name="T7" fmla="*/ 147 h 154"/>
                <a:gd name="T8" fmla="*/ 201 w 237"/>
                <a:gd name="T9" fmla="*/ 138 h 154"/>
                <a:gd name="T10" fmla="*/ 214 w 237"/>
                <a:gd name="T11" fmla="*/ 131 h 154"/>
                <a:gd name="T12" fmla="*/ 227 w 237"/>
                <a:gd name="T13" fmla="*/ 122 h 154"/>
                <a:gd name="T14" fmla="*/ 233 w 237"/>
                <a:gd name="T15" fmla="*/ 109 h 154"/>
                <a:gd name="T16" fmla="*/ 237 w 237"/>
                <a:gd name="T17" fmla="*/ 83 h 154"/>
                <a:gd name="T18" fmla="*/ 237 w 237"/>
                <a:gd name="T19" fmla="*/ 61 h 154"/>
                <a:gd name="T20" fmla="*/ 233 w 237"/>
                <a:gd name="T21" fmla="*/ 48 h 154"/>
                <a:gd name="T22" fmla="*/ 227 w 237"/>
                <a:gd name="T23" fmla="*/ 39 h 154"/>
                <a:gd name="T24" fmla="*/ 214 w 237"/>
                <a:gd name="T25" fmla="*/ 29 h 154"/>
                <a:gd name="T26" fmla="*/ 201 w 237"/>
                <a:gd name="T27" fmla="*/ 19 h 154"/>
                <a:gd name="T28" fmla="*/ 185 w 237"/>
                <a:gd name="T29" fmla="*/ 13 h 154"/>
                <a:gd name="T30" fmla="*/ 166 w 237"/>
                <a:gd name="T31" fmla="*/ 7 h 154"/>
                <a:gd name="T32" fmla="*/ 141 w 237"/>
                <a:gd name="T33" fmla="*/ 0 h 154"/>
                <a:gd name="T34" fmla="*/ 118 w 237"/>
                <a:gd name="T35" fmla="*/ 0 h 154"/>
                <a:gd name="T36" fmla="*/ 93 w 237"/>
                <a:gd name="T37" fmla="*/ 0 h 154"/>
                <a:gd name="T38" fmla="*/ 70 w 237"/>
                <a:gd name="T39" fmla="*/ 7 h 154"/>
                <a:gd name="T40" fmla="*/ 51 w 237"/>
                <a:gd name="T41" fmla="*/ 13 h 154"/>
                <a:gd name="T42" fmla="*/ 32 w 237"/>
                <a:gd name="T43" fmla="*/ 19 h 154"/>
                <a:gd name="T44" fmla="*/ 19 w 237"/>
                <a:gd name="T45" fmla="*/ 29 h 154"/>
                <a:gd name="T46" fmla="*/ 6 w 237"/>
                <a:gd name="T47" fmla="*/ 39 h 154"/>
                <a:gd name="T48" fmla="*/ 0 w 237"/>
                <a:gd name="T49" fmla="*/ 48 h 154"/>
                <a:gd name="T50" fmla="*/ 0 w 237"/>
                <a:gd name="T51" fmla="*/ 61 h 154"/>
                <a:gd name="T52" fmla="*/ 0 w 237"/>
                <a:gd name="T53" fmla="*/ 83 h 154"/>
                <a:gd name="T54" fmla="*/ 0 w 237"/>
                <a:gd name="T55" fmla="*/ 109 h 154"/>
                <a:gd name="T56" fmla="*/ 6 w 237"/>
                <a:gd name="T57" fmla="*/ 122 h 154"/>
                <a:gd name="T58" fmla="*/ 19 w 237"/>
                <a:gd name="T59" fmla="*/ 131 h 154"/>
                <a:gd name="T60" fmla="*/ 32 w 237"/>
                <a:gd name="T61" fmla="*/ 138 h 154"/>
                <a:gd name="T62" fmla="*/ 51 w 237"/>
                <a:gd name="T63" fmla="*/ 147 h 154"/>
                <a:gd name="T64" fmla="*/ 70 w 237"/>
                <a:gd name="T65" fmla="*/ 154 h 154"/>
                <a:gd name="T66" fmla="*/ 93 w 237"/>
                <a:gd name="T67" fmla="*/ 154 h 154"/>
                <a:gd name="T68" fmla="*/ 118 w 237"/>
                <a:gd name="T6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7" h="154">
                  <a:moveTo>
                    <a:pt x="118" y="154"/>
                  </a:moveTo>
                  <a:lnTo>
                    <a:pt x="141" y="154"/>
                  </a:lnTo>
                  <a:lnTo>
                    <a:pt x="166" y="154"/>
                  </a:lnTo>
                  <a:lnTo>
                    <a:pt x="185" y="147"/>
                  </a:lnTo>
                  <a:lnTo>
                    <a:pt x="201" y="138"/>
                  </a:lnTo>
                  <a:lnTo>
                    <a:pt x="214" y="131"/>
                  </a:lnTo>
                  <a:lnTo>
                    <a:pt x="227" y="122"/>
                  </a:lnTo>
                  <a:lnTo>
                    <a:pt x="233" y="109"/>
                  </a:lnTo>
                  <a:lnTo>
                    <a:pt x="237" y="83"/>
                  </a:lnTo>
                  <a:lnTo>
                    <a:pt x="237" y="61"/>
                  </a:lnTo>
                  <a:lnTo>
                    <a:pt x="233" y="48"/>
                  </a:lnTo>
                  <a:lnTo>
                    <a:pt x="227" y="39"/>
                  </a:lnTo>
                  <a:lnTo>
                    <a:pt x="214" y="29"/>
                  </a:lnTo>
                  <a:lnTo>
                    <a:pt x="201" y="19"/>
                  </a:lnTo>
                  <a:lnTo>
                    <a:pt x="185" y="13"/>
                  </a:lnTo>
                  <a:lnTo>
                    <a:pt x="166" y="7"/>
                  </a:lnTo>
                  <a:lnTo>
                    <a:pt x="141" y="0"/>
                  </a:lnTo>
                  <a:lnTo>
                    <a:pt x="118" y="0"/>
                  </a:lnTo>
                  <a:lnTo>
                    <a:pt x="93" y="0"/>
                  </a:lnTo>
                  <a:lnTo>
                    <a:pt x="70" y="7"/>
                  </a:lnTo>
                  <a:lnTo>
                    <a:pt x="51" y="13"/>
                  </a:lnTo>
                  <a:lnTo>
                    <a:pt x="32" y="19"/>
                  </a:lnTo>
                  <a:lnTo>
                    <a:pt x="19" y="29"/>
                  </a:lnTo>
                  <a:lnTo>
                    <a:pt x="6" y="39"/>
                  </a:lnTo>
                  <a:lnTo>
                    <a:pt x="0" y="48"/>
                  </a:lnTo>
                  <a:lnTo>
                    <a:pt x="0" y="61"/>
                  </a:lnTo>
                  <a:lnTo>
                    <a:pt x="0" y="83"/>
                  </a:lnTo>
                  <a:lnTo>
                    <a:pt x="0" y="109"/>
                  </a:lnTo>
                  <a:lnTo>
                    <a:pt x="6" y="122"/>
                  </a:lnTo>
                  <a:lnTo>
                    <a:pt x="19" y="131"/>
                  </a:lnTo>
                  <a:lnTo>
                    <a:pt x="32" y="138"/>
                  </a:lnTo>
                  <a:lnTo>
                    <a:pt x="51" y="147"/>
                  </a:lnTo>
                  <a:lnTo>
                    <a:pt x="70" y="154"/>
                  </a:lnTo>
                  <a:lnTo>
                    <a:pt x="93" y="154"/>
                  </a:lnTo>
                  <a:lnTo>
                    <a:pt x="118" y="154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2536" name="Freeform 8"/>
            <p:cNvSpPr>
              <a:spLocks/>
            </p:cNvSpPr>
            <p:nvPr/>
          </p:nvSpPr>
          <p:spPr bwMode="auto">
            <a:xfrm>
              <a:off x="4160" y="957"/>
              <a:ext cx="237" cy="48"/>
            </a:xfrm>
            <a:custGeom>
              <a:avLst/>
              <a:gdLst>
                <a:gd name="T0" fmla="*/ 0 w 237"/>
                <a:gd name="T1" fmla="*/ 0 h 48"/>
                <a:gd name="T2" fmla="*/ 0 w 237"/>
                <a:gd name="T3" fmla="*/ 9 h 48"/>
                <a:gd name="T4" fmla="*/ 6 w 237"/>
                <a:gd name="T5" fmla="*/ 16 h 48"/>
                <a:gd name="T6" fmla="*/ 16 w 237"/>
                <a:gd name="T7" fmla="*/ 25 h 48"/>
                <a:gd name="T8" fmla="*/ 32 w 237"/>
                <a:gd name="T9" fmla="*/ 35 h 48"/>
                <a:gd name="T10" fmla="*/ 45 w 237"/>
                <a:gd name="T11" fmla="*/ 38 h 48"/>
                <a:gd name="T12" fmla="*/ 67 w 237"/>
                <a:gd name="T13" fmla="*/ 45 h 48"/>
                <a:gd name="T14" fmla="*/ 89 w 237"/>
                <a:gd name="T15" fmla="*/ 48 h 48"/>
                <a:gd name="T16" fmla="*/ 118 w 237"/>
                <a:gd name="T17" fmla="*/ 48 h 48"/>
                <a:gd name="T18" fmla="*/ 144 w 237"/>
                <a:gd name="T19" fmla="*/ 48 h 48"/>
                <a:gd name="T20" fmla="*/ 166 w 237"/>
                <a:gd name="T21" fmla="*/ 45 h 48"/>
                <a:gd name="T22" fmla="*/ 185 w 237"/>
                <a:gd name="T23" fmla="*/ 38 h 48"/>
                <a:gd name="T24" fmla="*/ 205 w 237"/>
                <a:gd name="T25" fmla="*/ 35 h 48"/>
                <a:gd name="T26" fmla="*/ 217 w 237"/>
                <a:gd name="T27" fmla="*/ 25 h 48"/>
                <a:gd name="T28" fmla="*/ 227 w 237"/>
                <a:gd name="T29" fmla="*/ 16 h 48"/>
                <a:gd name="T30" fmla="*/ 237 w 237"/>
                <a:gd name="T31" fmla="*/ 9 h 48"/>
                <a:gd name="T32" fmla="*/ 237 w 237"/>
                <a:gd name="T3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48">
                  <a:moveTo>
                    <a:pt x="0" y="0"/>
                  </a:moveTo>
                  <a:lnTo>
                    <a:pt x="0" y="9"/>
                  </a:lnTo>
                  <a:lnTo>
                    <a:pt x="6" y="16"/>
                  </a:lnTo>
                  <a:lnTo>
                    <a:pt x="16" y="25"/>
                  </a:lnTo>
                  <a:lnTo>
                    <a:pt x="32" y="35"/>
                  </a:lnTo>
                  <a:lnTo>
                    <a:pt x="45" y="38"/>
                  </a:lnTo>
                  <a:lnTo>
                    <a:pt x="67" y="45"/>
                  </a:lnTo>
                  <a:lnTo>
                    <a:pt x="89" y="48"/>
                  </a:lnTo>
                  <a:lnTo>
                    <a:pt x="118" y="48"/>
                  </a:lnTo>
                  <a:lnTo>
                    <a:pt x="144" y="48"/>
                  </a:lnTo>
                  <a:lnTo>
                    <a:pt x="166" y="45"/>
                  </a:lnTo>
                  <a:lnTo>
                    <a:pt x="185" y="38"/>
                  </a:lnTo>
                  <a:lnTo>
                    <a:pt x="205" y="35"/>
                  </a:lnTo>
                  <a:lnTo>
                    <a:pt x="217" y="25"/>
                  </a:lnTo>
                  <a:lnTo>
                    <a:pt x="227" y="16"/>
                  </a:lnTo>
                  <a:lnTo>
                    <a:pt x="237" y="9"/>
                  </a:lnTo>
                  <a:lnTo>
                    <a:pt x="237" y="0"/>
                  </a:lnTo>
                </a:path>
              </a:pathLst>
            </a:custGeom>
            <a:noFill/>
            <a:ln w="4763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2537" name="Freeform 9"/>
            <p:cNvSpPr>
              <a:spLocks/>
            </p:cNvSpPr>
            <p:nvPr/>
          </p:nvSpPr>
          <p:spPr bwMode="auto">
            <a:xfrm>
              <a:off x="4310" y="992"/>
              <a:ext cx="240" cy="157"/>
            </a:xfrm>
            <a:custGeom>
              <a:avLst/>
              <a:gdLst>
                <a:gd name="T0" fmla="*/ 122 w 240"/>
                <a:gd name="T1" fmla="*/ 157 h 157"/>
                <a:gd name="T2" fmla="*/ 144 w 240"/>
                <a:gd name="T3" fmla="*/ 157 h 157"/>
                <a:gd name="T4" fmla="*/ 167 w 240"/>
                <a:gd name="T5" fmla="*/ 150 h 157"/>
                <a:gd name="T6" fmla="*/ 183 w 240"/>
                <a:gd name="T7" fmla="*/ 147 h 157"/>
                <a:gd name="T8" fmla="*/ 202 w 240"/>
                <a:gd name="T9" fmla="*/ 138 h 157"/>
                <a:gd name="T10" fmla="*/ 215 w 240"/>
                <a:gd name="T11" fmla="*/ 128 h 157"/>
                <a:gd name="T12" fmla="*/ 227 w 240"/>
                <a:gd name="T13" fmla="*/ 118 h 157"/>
                <a:gd name="T14" fmla="*/ 234 w 240"/>
                <a:gd name="T15" fmla="*/ 109 h 157"/>
                <a:gd name="T16" fmla="*/ 240 w 240"/>
                <a:gd name="T17" fmla="*/ 83 h 157"/>
                <a:gd name="T18" fmla="*/ 240 w 240"/>
                <a:gd name="T19" fmla="*/ 58 h 157"/>
                <a:gd name="T20" fmla="*/ 234 w 240"/>
                <a:gd name="T21" fmla="*/ 48 h 157"/>
                <a:gd name="T22" fmla="*/ 227 w 240"/>
                <a:gd name="T23" fmla="*/ 35 h 157"/>
                <a:gd name="T24" fmla="*/ 215 w 240"/>
                <a:gd name="T25" fmla="*/ 26 h 157"/>
                <a:gd name="T26" fmla="*/ 202 w 240"/>
                <a:gd name="T27" fmla="*/ 16 h 157"/>
                <a:gd name="T28" fmla="*/ 183 w 240"/>
                <a:gd name="T29" fmla="*/ 10 h 157"/>
                <a:gd name="T30" fmla="*/ 167 w 240"/>
                <a:gd name="T31" fmla="*/ 3 h 157"/>
                <a:gd name="T32" fmla="*/ 144 w 240"/>
                <a:gd name="T33" fmla="*/ 0 h 157"/>
                <a:gd name="T34" fmla="*/ 122 w 240"/>
                <a:gd name="T35" fmla="*/ 0 h 157"/>
                <a:gd name="T36" fmla="*/ 93 w 240"/>
                <a:gd name="T37" fmla="*/ 0 h 157"/>
                <a:gd name="T38" fmla="*/ 74 w 240"/>
                <a:gd name="T39" fmla="*/ 3 h 157"/>
                <a:gd name="T40" fmla="*/ 51 w 240"/>
                <a:gd name="T41" fmla="*/ 10 h 157"/>
                <a:gd name="T42" fmla="*/ 35 w 240"/>
                <a:gd name="T43" fmla="*/ 16 h 157"/>
                <a:gd name="T44" fmla="*/ 19 w 240"/>
                <a:gd name="T45" fmla="*/ 26 h 157"/>
                <a:gd name="T46" fmla="*/ 10 w 240"/>
                <a:gd name="T47" fmla="*/ 35 h 157"/>
                <a:gd name="T48" fmla="*/ 3 w 240"/>
                <a:gd name="T49" fmla="*/ 48 h 157"/>
                <a:gd name="T50" fmla="*/ 0 w 240"/>
                <a:gd name="T51" fmla="*/ 58 h 157"/>
                <a:gd name="T52" fmla="*/ 0 w 240"/>
                <a:gd name="T53" fmla="*/ 83 h 157"/>
                <a:gd name="T54" fmla="*/ 3 w 240"/>
                <a:gd name="T55" fmla="*/ 109 h 157"/>
                <a:gd name="T56" fmla="*/ 10 w 240"/>
                <a:gd name="T57" fmla="*/ 118 h 157"/>
                <a:gd name="T58" fmla="*/ 19 w 240"/>
                <a:gd name="T59" fmla="*/ 128 h 157"/>
                <a:gd name="T60" fmla="*/ 35 w 240"/>
                <a:gd name="T61" fmla="*/ 138 h 157"/>
                <a:gd name="T62" fmla="*/ 51 w 240"/>
                <a:gd name="T63" fmla="*/ 147 h 157"/>
                <a:gd name="T64" fmla="*/ 74 w 240"/>
                <a:gd name="T65" fmla="*/ 150 h 157"/>
                <a:gd name="T66" fmla="*/ 93 w 240"/>
                <a:gd name="T67" fmla="*/ 157 h 157"/>
                <a:gd name="T68" fmla="*/ 122 w 240"/>
                <a:gd name="T6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0" h="157">
                  <a:moveTo>
                    <a:pt x="122" y="157"/>
                  </a:moveTo>
                  <a:lnTo>
                    <a:pt x="144" y="157"/>
                  </a:lnTo>
                  <a:lnTo>
                    <a:pt x="167" y="150"/>
                  </a:lnTo>
                  <a:lnTo>
                    <a:pt x="183" y="147"/>
                  </a:lnTo>
                  <a:lnTo>
                    <a:pt x="202" y="138"/>
                  </a:lnTo>
                  <a:lnTo>
                    <a:pt x="215" y="128"/>
                  </a:lnTo>
                  <a:lnTo>
                    <a:pt x="227" y="118"/>
                  </a:lnTo>
                  <a:lnTo>
                    <a:pt x="234" y="109"/>
                  </a:lnTo>
                  <a:lnTo>
                    <a:pt x="240" y="83"/>
                  </a:lnTo>
                  <a:lnTo>
                    <a:pt x="240" y="58"/>
                  </a:lnTo>
                  <a:lnTo>
                    <a:pt x="234" y="48"/>
                  </a:lnTo>
                  <a:lnTo>
                    <a:pt x="227" y="35"/>
                  </a:lnTo>
                  <a:lnTo>
                    <a:pt x="215" y="26"/>
                  </a:lnTo>
                  <a:lnTo>
                    <a:pt x="202" y="16"/>
                  </a:lnTo>
                  <a:lnTo>
                    <a:pt x="183" y="10"/>
                  </a:lnTo>
                  <a:lnTo>
                    <a:pt x="167" y="3"/>
                  </a:lnTo>
                  <a:lnTo>
                    <a:pt x="144" y="0"/>
                  </a:lnTo>
                  <a:lnTo>
                    <a:pt x="122" y="0"/>
                  </a:lnTo>
                  <a:lnTo>
                    <a:pt x="93" y="0"/>
                  </a:lnTo>
                  <a:lnTo>
                    <a:pt x="74" y="3"/>
                  </a:lnTo>
                  <a:lnTo>
                    <a:pt x="51" y="10"/>
                  </a:lnTo>
                  <a:lnTo>
                    <a:pt x="35" y="16"/>
                  </a:lnTo>
                  <a:lnTo>
                    <a:pt x="19" y="26"/>
                  </a:lnTo>
                  <a:lnTo>
                    <a:pt x="10" y="35"/>
                  </a:lnTo>
                  <a:lnTo>
                    <a:pt x="3" y="48"/>
                  </a:lnTo>
                  <a:lnTo>
                    <a:pt x="0" y="58"/>
                  </a:lnTo>
                  <a:lnTo>
                    <a:pt x="0" y="83"/>
                  </a:lnTo>
                  <a:lnTo>
                    <a:pt x="3" y="109"/>
                  </a:lnTo>
                  <a:lnTo>
                    <a:pt x="10" y="118"/>
                  </a:lnTo>
                  <a:lnTo>
                    <a:pt x="19" y="128"/>
                  </a:lnTo>
                  <a:lnTo>
                    <a:pt x="35" y="138"/>
                  </a:lnTo>
                  <a:lnTo>
                    <a:pt x="51" y="147"/>
                  </a:lnTo>
                  <a:lnTo>
                    <a:pt x="74" y="150"/>
                  </a:lnTo>
                  <a:lnTo>
                    <a:pt x="93" y="157"/>
                  </a:lnTo>
                  <a:lnTo>
                    <a:pt x="122" y="157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2538" name="Freeform 10"/>
            <p:cNvSpPr>
              <a:spLocks/>
            </p:cNvSpPr>
            <p:nvPr/>
          </p:nvSpPr>
          <p:spPr bwMode="auto">
            <a:xfrm>
              <a:off x="4310" y="1050"/>
              <a:ext cx="240" cy="44"/>
            </a:xfrm>
            <a:custGeom>
              <a:avLst/>
              <a:gdLst>
                <a:gd name="T0" fmla="*/ 0 w 240"/>
                <a:gd name="T1" fmla="*/ 0 h 44"/>
                <a:gd name="T2" fmla="*/ 0 w 240"/>
                <a:gd name="T3" fmla="*/ 9 h 44"/>
                <a:gd name="T4" fmla="*/ 7 w 240"/>
                <a:gd name="T5" fmla="*/ 16 h 44"/>
                <a:gd name="T6" fmla="*/ 16 w 240"/>
                <a:gd name="T7" fmla="*/ 25 h 44"/>
                <a:gd name="T8" fmla="*/ 29 w 240"/>
                <a:gd name="T9" fmla="*/ 32 h 44"/>
                <a:gd name="T10" fmla="*/ 48 w 240"/>
                <a:gd name="T11" fmla="*/ 38 h 44"/>
                <a:gd name="T12" fmla="*/ 67 w 240"/>
                <a:gd name="T13" fmla="*/ 44 h 44"/>
                <a:gd name="T14" fmla="*/ 90 w 240"/>
                <a:gd name="T15" fmla="*/ 44 h 44"/>
                <a:gd name="T16" fmla="*/ 119 w 240"/>
                <a:gd name="T17" fmla="*/ 44 h 44"/>
                <a:gd name="T18" fmla="*/ 144 w 240"/>
                <a:gd name="T19" fmla="*/ 44 h 44"/>
                <a:gd name="T20" fmla="*/ 167 w 240"/>
                <a:gd name="T21" fmla="*/ 44 h 44"/>
                <a:gd name="T22" fmla="*/ 186 w 240"/>
                <a:gd name="T23" fmla="*/ 38 h 44"/>
                <a:gd name="T24" fmla="*/ 205 w 240"/>
                <a:gd name="T25" fmla="*/ 32 h 44"/>
                <a:gd name="T26" fmla="*/ 221 w 240"/>
                <a:gd name="T27" fmla="*/ 25 h 44"/>
                <a:gd name="T28" fmla="*/ 227 w 240"/>
                <a:gd name="T29" fmla="*/ 16 h 44"/>
                <a:gd name="T30" fmla="*/ 237 w 240"/>
                <a:gd name="T31" fmla="*/ 9 h 44"/>
                <a:gd name="T32" fmla="*/ 240 w 240"/>
                <a:gd name="T3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0" h="44">
                  <a:moveTo>
                    <a:pt x="0" y="0"/>
                  </a:moveTo>
                  <a:lnTo>
                    <a:pt x="0" y="9"/>
                  </a:lnTo>
                  <a:lnTo>
                    <a:pt x="7" y="16"/>
                  </a:lnTo>
                  <a:lnTo>
                    <a:pt x="16" y="25"/>
                  </a:lnTo>
                  <a:lnTo>
                    <a:pt x="29" y="32"/>
                  </a:lnTo>
                  <a:lnTo>
                    <a:pt x="48" y="38"/>
                  </a:lnTo>
                  <a:lnTo>
                    <a:pt x="67" y="44"/>
                  </a:lnTo>
                  <a:lnTo>
                    <a:pt x="90" y="44"/>
                  </a:lnTo>
                  <a:lnTo>
                    <a:pt x="119" y="44"/>
                  </a:lnTo>
                  <a:lnTo>
                    <a:pt x="144" y="44"/>
                  </a:lnTo>
                  <a:lnTo>
                    <a:pt x="167" y="44"/>
                  </a:lnTo>
                  <a:lnTo>
                    <a:pt x="186" y="38"/>
                  </a:lnTo>
                  <a:lnTo>
                    <a:pt x="205" y="32"/>
                  </a:lnTo>
                  <a:lnTo>
                    <a:pt x="221" y="25"/>
                  </a:lnTo>
                  <a:lnTo>
                    <a:pt x="227" y="16"/>
                  </a:lnTo>
                  <a:lnTo>
                    <a:pt x="237" y="9"/>
                  </a:lnTo>
                  <a:lnTo>
                    <a:pt x="240" y="0"/>
                  </a:lnTo>
                </a:path>
              </a:pathLst>
            </a:custGeom>
            <a:noFill/>
            <a:ln w="4763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22539" name="Group 11"/>
          <p:cNvGrpSpPr>
            <a:grpSpLocks/>
          </p:cNvGrpSpPr>
          <p:nvPr/>
        </p:nvGrpSpPr>
        <p:grpSpPr bwMode="auto">
          <a:xfrm>
            <a:off x="7769225" y="1184275"/>
            <a:ext cx="665163" cy="422275"/>
            <a:chOff x="4886" y="438"/>
            <a:chExt cx="656" cy="404"/>
          </a:xfrm>
        </p:grpSpPr>
        <p:sp>
          <p:nvSpPr>
            <p:cNvPr id="22540" name="Freeform 12"/>
            <p:cNvSpPr>
              <a:spLocks/>
            </p:cNvSpPr>
            <p:nvPr/>
          </p:nvSpPr>
          <p:spPr bwMode="auto">
            <a:xfrm>
              <a:off x="5225" y="438"/>
              <a:ext cx="317" cy="221"/>
            </a:xfrm>
            <a:custGeom>
              <a:avLst/>
              <a:gdLst>
                <a:gd name="T0" fmla="*/ 42 w 317"/>
                <a:gd name="T1" fmla="*/ 221 h 221"/>
                <a:gd name="T2" fmla="*/ 240 w 317"/>
                <a:gd name="T3" fmla="*/ 180 h 221"/>
                <a:gd name="T4" fmla="*/ 275 w 317"/>
                <a:gd name="T5" fmla="*/ 164 h 221"/>
                <a:gd name="T6" fmla="*/ 301 w 317"/>
                <a:gd name="T7" fmla="*/ 141 h 221"/>
                <a:gd name="T8" fmla="*/ 314 w 317"/>
                <a:gd name="T9" fmla="*/ 109 h 221"/>
                <a:gd name="T10" fmla="*/ 317 w 317"/>
                <a:gd name="T11" fmla="*/ 71 h 221"/>
                <a:gd name="T12" fmla="*/ 298 w 317"/>
                <a:gd name="T13" fmla="*/ 39 h 221"/>
                <a:gd name="T14" fmla="*/ 275 w 317"/>
                <a:gd name="T15" fmla="*/ 10 h 221"/>
                <a:gd name="T16" fmla="*/ 240 w 317"/>
                <a:gd name="T17" fmla="*/ 0 h 221"/>
                <a:gd name="T18" fmla="*/ 202 w 317"/>
                <a:gd name="T19" fmla="*/ 0 h 221"/>
                <a:gd name="T20" fmla="*/ 0 w 317"/>
                <a:gd name="T21" fmla="*/ 45 h 221"/>
                <a:gd name="T22" fmla="*/ 42 w 317"/>
                <a:gd name="T23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7" h="221">
                  <a:moveTo>
                    <a:pt x="42" y="221"/>
                  </a:moveTo>
                  <a:lnTo>
                    <a:pt x="240" y="180"/>
                  </a:lnTo>
                  <a:lnTo>
                    <a:pt x="275" y="164"/>
                  </a:lnTo>
                  <a:lnTo>
                    <a:pt x="301" y="141"/>
                  </a:lnTo>
                  <a:lnTo>
                    <a:pt x="314" y="109"/>
                  </a:lnTo>
                  <a:lnTo>
                    <a:pt x="317" y="71"/>
                  </a:lnTo>
                  <a:lnTo>
                    <a:pt x="298" y="39"/>
                  </a:lnTo>
                  <a:lnTo>
                    <a:pt x="275" y="10"/>
                  </a:lnTo>
                  <a:lnTo>
                    <a:pt x="240" y="0"/>
                  </a:lnTo>
                  <a:lnTo>
                    <a:pt x="202" y="0"/>
                  </a:lnTo>
                  <a:lnTo>
                    <a:pt x="0" y="45"/>
                  </a:lnTo>
                  <a:lnTo>
                    <a:pt x="42" y="221"/>
                  </a:lnTo>
                  <a:close/>
                </a:path>
              </a:pathLst>
            </a:custGeom>
            <a:solidFill>
              <a:srgbClr val="FFFF14"/>
            </a:solidFill>
            <a:ln w="4763">
              <a:solidFill>
                <a:srgbClr val="FF88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2541" name="Freeform 13"/>
            <p:cNvSpPr>
              <a:spLocks/>
            </p:cNvSpPr>
            <p:nvPr/>
          </p:nvSpPr>
          <p:spPr bwMode="auto">
            <a:xfrm>
              <a:off x="4982" y="477"/>
              <a:ext cx="320" cy="224"/>
            </a:xfrm>
            <a:custGeom>
              <a:avLst/>
              <a:gdLst>
                <a:gd name="T0" fmla="*/ 275 w 320"/>
                <a:gd name="T1" fmla="*/ 0 h 224"/>
                <a:gd name="T2" fmla="*/ 74 w 320"/>
                <a:gd name="T3" fmla="*/ 41 h 224"/>
                <a:gd name="T4" fmla="*/ 38 w 320"/>
                <a:gd name="T5" fmla="*/ 57 h 224"/>
                <a:gd name="T6" fmla="*/ 13 w 320"/>
                <a:gd name="T7" fmla="*/ 80 h 224"/>
                <a:gd name="T8" fmla="*/ 0 w 320"/>
                <a:gd name="T9" fmla="*/ 112 h 224"/>
                <a:gd name="T10" fmla="*/ 0 w 320"/>
                <a:gd name="T11" fmla="*/ 150 h 224"/>
                <a:gd name="T12" fmla="*/ 13 w 320"/>
                <a:gd name="T13" fmla="*/ 185 h 224"/>
                <a:gd name="T14" fmla="*/ 38 w 320"/>
                <a:gd name="T15" fmla="*/ 208 h 224"/>
                <a:gd name="T16" fmla="*/ 74 w 320"/>
                <a:gd name="T17" fmla="*/ 224 h 224"/>
                <a:gd name="T18" fmla="*/ 112 w 320"/>
                <a:gd name="T19" fmla="*/ 221 h 224"/>
                <a:gd name="T20" fmla="*/ 314 w 320"/>
                <a:gd name="T21" fmla="*/ 176 h 224"/>
                <a:gd name="T22" fmla="*/ 317 w 320"/>
                <a:gd name="T23" fmla="*/ 153 h 224"/>
                <a:gd name="T24" fmla="*/ 320 w 320"/>
                <a:gd name="T25" fmla="*/ 131 h 224"/>
                <a:gd name="T26" fmla="*/ 320 w 320"/>
                <a:gd name="T27" fmla="*/ 109 h 224"/>
                <a:gd name="T28" fmla="*/ 317 w 320"/>
                <a:gd name="T29" fmla="*/ 83 h 224"/>
                <a:gd name="T30" fmla="*/ 310 w 320"/>
                <a:gd name="T31" fmla="*/ 61 h 224"/>
                <a:gd name="T32" fmla="*/ 301 w 320"/>
                <a:gd name="T33" fmla="*/ 41 h 224"/>
                <a:gd name="T34" fmla="*/ 288 w 320"/>
                <a:gd name="T35" fmla="*/ 19 h 224"/>
                <a:gd name="T36" fmla="*/ 275 w 320"/>
                <a:gd name="T37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0" h="224">
                  <a:moveTo>
                    <a:pt x="275" y="0"/>
                  </a:moveTo>
                  <a:lnTo>
                    <a:pt x="74" y="41"/>
                  </a:lnTo>
                  <a:lnTo>
                    <a:pt x="38" y="57"/>
                  </a:lnTo>
                  <a:lnTo>
                    <a:pt x="13" y="80"/>
                  </a:lnTo>
                  <a:lnTo>
                    <a:pt x="0" y="112"/>
                  </a:lnTo>
                  <a:lnTo>
                    <a:pt x="0" y="150"/>
                  </a:lnTo>
                  <a:lnTo>
                    <a:pt x="13" y="185"/>
                  </a:lnTo>
                  <a:lnTo>
                    <a:pt x="38" y="208"/>
                  </a:lnTo>
                  <a:lnTo>
                    <a:pt x="74" y="224"/>
                  </a:lnTo>
                  <a:lnTo>
                    <a:pt x="112" y="221"/>
                  </a:lnTo>
                  <a:lnTo>
                    <a:pt x="314" y="176"/>
                  </a:lnTo>
                  <a:lnTo>
                    <a:pt x="317" y="153"/>
                  </a:lnTo>
                  <a:lnTo>
                    <a:pt x="320" y="131"/>
                  </a:lnTo>
                  <a:lnTo>
                    <a:pt x="320" y="109"/>
                  </a:lnTo>
                  <a:lnTo>
                    <a:pt x="317" y="83"/>
                  </a:lnTo>
                  <a:lnTo>
                    <a:pt x="310" y="61"/>
                  </a:lnTo>
                  <a:lnTo>
                    <a:pt x="301" y="41"/>
                  </a:lnTo>
                  <a:lnTo>
                    <a:pt x="288" y="19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0000FF"/>
            </a:solidFill>
            <a:ln w="4763">
              <a:solidFill>
                <a:srgbClr val="05058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2542" name="Line 14"/>
            <p:cNvSpPr>
              <a:spLocks noChangeShapeType="1"/>
            </p:cNvSpPr>
            <p:nvPr/>
          </p:nvSpPr>
          <p:spPr bwMode="auto">
            <a:xfrm flipV="1">
              <a:off x="5084" y="506"/>
              <a:ext cx="176" cy="35"/>
            </a:xfrm>
            <a:prstGeom prst="line">
              <a:avLst/>
            </a:prstGeom>
            <a:noFill/>
            <a:ln w="476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2543" name="Line 15"/>
            <p:cNvSpPr>
              <a:spLocks noChangeShapeType="1"/>
            </p:cNvSpPr>
            <p:nvPr/>
          </p:nvSpPr>
          <p:spPr bwMode="auto">
            <a:xfrm flipV="1">
              <a:off x="5292" y="474"/>
              <a:ext cx="119" cy="22"/>
            </a:xfrm>
            <a:prstGeom prst="line">
              <a:avLst/>
            </a:prstGeom>
            <a:noFill/>
            <a:ln w="4763">
              <a:solidFill>
                <a:srgbClr val="C2C2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2544" name="Freeform 16"/>
            <p:cNvSpPr>
              <a:spLocks/>
            </p:cNvSpPr>
            <p:nvPr/>
          </p:nvSpPr>
          <p:spPr bwMode="auto">
            <a:xfrm>
              <a:off x="5155" y="656"/>
              <a:ext cx="300" cy="186"/>
            </a:xfrm>
            <a:custGeom>
              <a:avLst/>
              <a:gdLst>
                <a:gd name="T0" fmla="*/ 0 w 300"/>
                <a:gd name="T1" fmla="*/ 186 h 186"/>
                <a:gd name="T2" fmla="*/ 204 w 300"/>
                <a:gd name="T3" fmla="*/ 186 h 186"/>
                <a:gd name="T4" fmla="*/ 243 w 300"/>
                <a:gd name="T5" fmla="*/ 179 h 186"/>
                <a:gd name="T6" fmla="*/ 272 w 300"/>
                <a:gd name="T7" fmla="*/ 160 h 186"/>
                <a:gd name="T8" fmla="*/ 291 w 300"/>
                <a:gd name="T9" fmla="*/ 128 h 186"/>
                <a:gd name="T10" fmla="*/ 300 w 300"/>
                <a:gd name="T11" fmla="*/ 93 h 186"/>
                <a:gd name="T12" fmla="*/ 291 w 300"/>
                <a:gd name="T13" fmla="*/ 58 h 186"/>
                <a:gd name="T14" fmla="*/ 272 w 300"/>
                <a:gd name="T15" fmla="*/ 29 h 186"/>
                <a:gd name="T16" fmla="*/ 243 w 300"/>
                <a:gd name="T17" fmla="*/ 10 h 186"/>
                <a:gd name="T18" fmla="*/ 204 w 300"/>
                <a:gd name="T19" fmla="*/ 0 h 186"/>
                <a:gd name="T20" fmla="*/ 0 w 300"/>
                <a:gd name="T21" fmla="*/ 0 h 186"/>
                <a:gd name="T22" fmla="*/ 0 w 300"/>
                <a:gd name="T23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0" h="186">
                  <a:moveTo>
                    <a:pt x="0" y="186"/>
                  </a:moveTo>
                  <a:lnTo>
                    <a:pt x="204" y="186"/>
                  </a:lnTo>
                  <a:lnTo>
                    <a:pt x="243" y="179"/>
                  </a:lnTo>
                  <a:lnTo>
                    <a:pt x="272" y="160"/>
                  </a:lnTo>
                  <a:lnTo>
                    <a:pt x="291" y="128"/>
                  </a:lnTo>
                  <a:lnTo>
                    <a:pt x="300" y="93"/>
                  </a:lnTo>
                  <a:lnTo>
                    <a:pt x="291" y="58"/>
                  </a:lnTo>
                  <a:lnTo>
                    <a:pt x="272" y="29"/>
                  </a:lnTo>
                  <a:lnTo>
                    <a:pt x="243" y="10"/>
                  </a:lnTo>
                  <a:lnTo>
                    <a:pt x="204" y="0"/>
                  </a:lnTo>
                  <a:lnTo>
                    <a:pt x="0" y="0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FFFF14"/>
            </a:solidFill>
            <a:ln w="4763">
              <a:solidFill>
                <a:srgbClr val="FF88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2545" name="Freeform 17"/>
            <p:cNvSpPr>
              <a:spLocks/>
            </p:cNvSpPr>
            <p:nvPr/>
          </p:nvSpPr>
          <p:spPr bwMode="auto">
            <a:xfrm>
              <a:off x="4886" y="656"/>
              <a:ext cx="323" cy="186"/>
            </a:xfrm>
            <a:custGeom>
              <a:avLst/>
              <a:gdLst>
                <a:gd name="T0" fmla="*/ 301 w 323"/>
                <a:gd name="T1" fmla="*/ 0 h 186"/>
                <a:gd name="T2" fmla="*/ 93 w 323"/>
                <a:gd name="T3" fmla="*/ 0 h 186"/>
                <a:gd name="T4" fmla="*/ 54 w 323"/>
                <a:gd name="T5" fmla="*/ 10 h 186"/>
                <a:gd name="T6" fmla="*/ 26 w 323"/>
                <a:gd name="T7" fmla="*/ 29 h 186"/>
                <a:gd name="T8" fmla="*/ 3 w 323"/>
                <a:gd name="T9" fmla="*/ 58 h 186"/>
                <a:gd name="T10" fmla="*/ 0 w 323"/>
                <a:gd name="T11" fmla="*/ 93 h 186"/>
                <a:gd name="T12" fmla="*/ 3 w 323"/>
                <a:gd name="T13" fmla="*/ 128 h 186"/>
                <a:gd name="T14" fmla="*/ 26 w 323"/>
                <a:gd name="T15" fmla="*/ 160 h 186"/>
                <a:gd name="T16" fmla="*/ 54 w 323"/>
                <a:gd name="T17" fmla="*/ 179 h 186"/>
                <a:gd name="T18" fmla="*/ 93 w 323"/>
                <a:gd name="T19" fmla="*/ 186 h 186"/>
                <a:gd name="T20" fmla="*/ 301 w 323"/>
                <a:gd name="T21" fmla="*/ 186 h 186"/>
                <a:gd name="T22" fmla="*/ 310 w 323"/>
                <a:gd name="T23" fmla="*/ 163 h 186"/>
                <a:gd name="T24" fmla="*/ 317 w 323"/>
                <a:gd name="T25" fmla="*/ 141 h 186"/>
                <a:gd name="T26" fmla="*/ 320 w 323"/>
                <a:gd name="T27" fmla="*/ 118 h 186"/>
                <a:gd name="T28" fmla="*/ 323 w 323"/>
                <a:gd name="T29" fmla="*/ 93 h 186"/>
                <a:gd name="T30" fmla="*/ 320 w 323"/>
                <a:gd name="T31" fmla="*/ 70 h 186"/>
                <a:gd name="T32" fmla="*/ 317 w 323"/>
                <a:gd name="T33" fmla="*/ 48 h 186"/>
                <a:gd name="T34" fmla="*/ 310 w 323"/>
                <a:gd name="T35" fmla="*/ 26 h 186"/>
                <a:gd name="T36" fmla="*/ 301 w 323"/>
                <a:gd name="T37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3" h="186">
                  <a:moveTo>
                    <a:pt x="301" y="0"/>
                  </a:moveTo>
                  <a:lnTo>
                    <a:pt x="93" y="0"/>
                  </a:lnTo>
                  <a:lnTo>
                    <a:pt x="54" y="10"/>
                  </a:lnTo>
                  <a:lnTo>
                    <a:pt x="26" y="29"/>
                  </a:lnTo>
                  <a:lnTo>
                    <a:pt x="3" y="58"/>
                  </a:lnTo>
                  <a:lnTo>
                    <a:pt x="0" y="93"/>
                  </a:lnTo>
                  <a:lnTo>
                    <a:pt x="3" y="128"/>
                  </a:lnTo>
                  <a:lnTo>
                    <a:pt x="26" y="160"/>
                  </a:lnTo>
                  <a:lnTo>
                    <a:pt x="54" y="179"/>
                  </a:lnTo>
                  <a:lnTo>
                    <a:pt x="93" y="186"/>
                  </a:lnTo>
                  <a:lnTo>
                    <a:pt x="301" y="186"/>
                  </a:lnTo>
                  <a:lnTo>
                    <a:pt x="310" y="163"/>
                  </a:lnTo>
                  <a:lnTo>
                    <a:pt x="317" y="141"/>
                  </a:lnTo>
                  <a:lnTo>
                    <a:pt x="320" y="118"/>
                  </a:lnTo>
                  <a:lnTo>
                    <a:pt x="323" y="93"/>
                  </a:lnTo>
                  <a:lnTo>
                    <a:pt x="320" y="70"/>
                  </a:lnTo>
                  <a:lnTo>
                    <a:pt x="317" y="48"/>
                  </a:lnTo>
                  <a:lnTo>
                    <a:pt x="310" y="26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rgbClr val="0000FF"/>
            </a:solidFill>
            <a:ln w="4763">
              <a:solidFill>
                <a:srgbClr val="05058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2546" name="Line 18"/>
            <p:cNvSpPr>
              <a:spLocks noChangeShapeType="1"/>
            </p:cNvSpPr>
            <p:nvPr/>
          </p:nvSpPr>
          <p:spPr bwMode="auto">
            <a:xfrm>
              <a:off x="5004" y="688"/>
              <a:ext cx="183" cy="1"/>
            </a:xfrm>
            <a:prstGeom prst="line">
              <a:avLst/>
            </a:prstGeom>
            <a:noFill/>
            <a:ln w="476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2547" name="Line 19"/>
            <p:cNvSpPr>
              <a:spLocks noChangeShapeType="1"/>
            </p:cNvSpPr>
            <p:nvPr/>
          </p:nvSpPr>
          <p:spPr bwMode="auto">
            <a:xfrm>
              <a:off x="5216" y="688"/>
              <a:ext cx="121" cy="1"/>
            </a:xfrm>
            <a:prstGeom prst="line">
              <a:avLst/>
            </a:prstGeom>
            <a:noFill/>
            <a:ln w="4763">
              <a:solidFill>
                <a:srgbClr val="C2C2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22548" name="AutoShape 20"/>
          <p:cNvSpPr>
            <a:spLocks noChangeArrowheads="1"/>
          </p:cNvSpPr>
          <p:nvPr/>
        </p:nvSpPr>
        <p:spPr bwMode="auto">
          <a:xfrm>
            <a:off x="7526338" y="457200"/>
            <a:ext cx="1152525" cy="1295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15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642</TotalTime>
  <Words>2704</Words>
  <Application>Microsoft Office PowerPoint</Application>
  <PresentationFormat>Ekran Gösterisi (4:3)</PresentationFormat>
  <Paragraphs>374</Paragraphs>
  <Slides>54</Slides>
  <Notes>23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16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54</vt:i4>
      </vt:variant>
    </vt:vector>
  </HeadingPairs>
  <TitlesOfParts>
    <vt:vector size="72" baseType="lpstr">
      <vt:lpstr>Anton</vt:lpstr>
      <vt:lpstr>Arial</vt:lpstr>
      <vt:lpstr>Bookman Old Style</vt:lpstr>
      <vt:lpstr>Calibri</vt:lpstr>
      <vt:lpstr>Gill Sans MT</vt:lpstr>
      <vt:lpstr>Merriweather</vt:lpstr>
      <vt:lpstr>Noto Sans Symbols</vt:lpstr>
      <vt:lpstr>Noto Sans Symbols,Sans-Serif</vt:lpstr>
      <vt:lpstr>Palatino Linotype</vt:lpstr>
      <vt:lpstr>Segoe UI</vt:lpstr>
      <vt:lpstr>Tahoma</vt:lpstr>
      <vt:lpstr>Times New Roman</vt:lpstr>
      <vt:lpstr>Trebuchet MS</vt:lpstr>
      <vt:lpstr>Verdana</vt:lpstr>
      <vt:lpstr>Wingdings</vt:lpstr>
      <vt:lpstr>Wingdings 3</vt:lpstr>
      <vt:lpstr>Origin</vt:lpstr>
      <vt:lpstr>Bitmap Image</vt:lpstr>
      <vt:lpstr>ERGENLERDE EKRAN VE MADDE BAĞIMLILIĞI</vt:lpstr>
      <vt:lpstr>Bağımlılık Yapan Maddeler</vt:lpstr>
      <vt:lpstr>Sigara</vt:lpstr>
      <vt:lpstr>Alkolün Etkileri</vt:lpstr>
      <vt:lpstr>Esrar</vt:lpstr>
      <vt:lpstr>Uçucu Maddeler</vt:lpstr>
      <vt:lpstr>Ecstasy</vt:lpstr>
      <vt:lpstr>Eroin</vt:lpstr>
      <vt:lpstr>İlaç Olarak Kullanılan Ancak Bağımlılık Yapabilecek Maddeler</vt:lpstr>
      <vt:lpstr>PowerPoint Sunusu</vt:lpstr>
      <vt:lpstr>PowerPoint Sunusu</vt:lpstr>
      <vt:lpstr>PowerPoint Sunusu</vt:lpstr>
      <vt:lpstr>Sigaraya başlama nedenleri...</vt:lpstr>
      <vt:lpstr>Madde kullanmaya başlama nedenleri </vt:lpstr>
      <vt:lpstr>MADDE BAĞIMLILIĞI</vt:lpstr>
      <vt:lpstr>PowerPoint Sunusu</vt:lpstr>
      <vt:lpstr>PowerPoint Sunusu</vt:lpstr>
      <vt:lpstr>PowerPoint Sunusu</vt:lpstr>
      <vt:lpstr>PowerPoint Sunusu</vt:lpstr>
      <vt:lpstr>PowerPoint Sunusu</vt:lpstr>
      <vt:lpstr>Bağımlılık süreci</vt:lpstr>
      <vt:lpstr>Bağımlı kişide... </vt:lpstr>
      <vt:lpstr>TEKNOLOJİK DEĞİŞİM</vt:lpstr>
      <vt:lpstr>YAŞAMIN HER DÖNEMİNDE TEKNOLOJİ VE ENERJİ BAĞIMLISI OLUNACAK </vt:lpstr>
      <vt:lpstr>YAŞAMIN HER DÖNEMİNDE TEKNOLOJİ VE ENERJİ BAĞIMLISI OLUNACAK </vt:lpstr>
      <vt:lpstr>YENİ BİR YAŞAM BİÇİMİ  </vt:lpstr>
      <vt:lpstr>RİSKLER </vt:lpstr>
      <vt:lpstr>PANDEMİ SÜRECİ NASIL ETKİLEDİ ? </vt:lpstr>
      <vt:lpstr>DİZİLER VE TV PROGRAMLARININ ETKİSİ</vt:lpstr>
      <vt:lpstr>PowerPoint Sunusu</vt:lpstr>
      <vt:lpstr>PowerPoint Sunusu</vt:lpstr>
      <vt:lpstr>PowerPoint Sunusu</vt:lpstr>
      <vt:lpstr>PowerPoint Sunusu</vt:lpstr>
      <vt:lpstr>Oyun bağımlılığı</vt:lpstr>
      <vt:lpstr>NE YAPILMALI ? </vt:lpstr>
      <vt:lpstr>PowerPoint Sunusu</vt:lpstr>
      <vt:lpstr>AMOTİVASYONEL SENDROM</vt:lpstr>
      <vt:lpstr>AMOTİVASYONEL SENDROM</vt:lpstr>
      <vt:lpstr>NE YAPILMALI ? </vt:lpstr>
      <vt:lpstr>NE YAPILMALI ? </vt:lpstr>
      <vt:lpstr>PowerPoint Sunusu</vt:lpstr>
      <vt:lpstr>NE YAPILMALI ?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Eğitim kurumları</vt:lpstr>
      <vt:lpstr>EĞİTİM SİSTEMİ </vt:lpstr>
      <vt:lpstr>Kim 500 ister foto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Çocukluk Döneminde  Dikkat Eksikliği Hiperaktivite Bozukluğunun Klinik Görünümleri,  Tanılama ve Binişik Durumlar</dc:title>
  <dc:creator>nilay aras</dc:creator>
  <cp:lastModifiedBy>sedat irgil</cp:lastModifiedBy>
  <cp:revision>70</cp:revision>
  <dcterms:created xsi:type="dcterms:W3CDTF">2020-11-27T14:57:36Z</dcterms:created>
  <dcterms:modified xsi:type="dcterms:W3CDTF">2021-03-22T14:38:12Z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2018-01-01T00:00:00Z</vt:filetime>
  </property>
  <property fmtid="{D5CDD505-2E9C-101B-9397-08002B2CF9AE}" pid="3" name="Creator">
    <vt:lpwstr>pdftk 1.44 - www.pdftk.com</vt:lpwstr>
  </property>
  <property fmtid="{D5CDD505-2E9C-101B-9397-08002B2CF9AE}" pid="4" name="LastSaved">
    <vt:filetime>2020-11-27T00:00:00Z</vt:filetime>
  </property>
</Properties>
</file>